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10.xml" ContentType="application/vnd.openxmlformats-officedocument.presentationml.tag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ags/tag15.xml" ContentType="application/vnd.openxmlformats-officedocument.presentationml.tag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tags/tag16.xml" ContentType="application/vnd.openxmlformats-officedocument.presentationml.tags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tags/tag17.xml" ContentType="application/vnd.openxmlformats-officedocument.presentationml.tags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tags/tag18.xml" ContentType="application/vnd.openxmlformats-officedocument.presentationml.tags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38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</p:sldIdLst>
  <p:sldSz cx="4610100" cy="3460750"/>
  <p:notesSz cx="4610100" cy="3460750"/>
  <p:custDataLst>
    <p:tags r:id="rId81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5D9"/>
    <a:srgbClr val="DCEAF7"/>
    <a:srgbClr val="A6CAEC"/>
    <a:srgbClr val="215F9A"/>
    <a:srgbClr val="FFFFFF"/>
    <a:srgbClr val="163E64"/>
    <a:srgbClr val="156082"/>
    <a:srgbClr val="E97132"/>
    <a:srgbClr val="313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5" autoAdjust="0"/>
    <p:restoredTop sz="94660"/>
  </p:normalViewPr>
  <p:slideViewPr>
    <p:cSldViewPr>
      <p:cViewPr>
        <p:scale>
          <a:sx n="200" d="100"/>
          <a:sy n="200" d="100"/>
        </p:scale>
        <p:origin x="3948" y="11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5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Book24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Book25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Book27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Book28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Book29" TargetMode="External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7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6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Book18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Book17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0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9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20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Book21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Commercial Stage</c:v>
          </c:tx>
          <c:spPr>
            <a:ln w="9525">
              <a:noFill/>
            </a:ln>
          </c:spPr>
          <c:dPt>
            <c:idx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FE-4F71-9D4E-97FE6FA82AD9}"/>
              </c:ext>
            </c:extLst>
          </c:dPt>
          <c:dPt>
            <c:idx val="1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FE-4F71-9D4E-97FE6FA82AD9}"/>
              </c:ext>
            </c:extLst>
          </c:dPt>
          <c:cat>
            <c:strRef>
              <c:f>'[1]Summary Statistics'!$D$9:$D$10</c:f>
              <c:strCache>
                <c:ptCount val="2"/>
                <c:pt idx="0">
                  <c:v>Pre-Commercial</c:v>
                </c:pt>
                <c:pt idx="1">
                  <c:v>Commercial</c:v>
                </c:pt>
              </c:strCache>
            </c:strRef>
          </c:cat>
          <c:val>
            <c:numRef>
              <c:f>'[1]Summary Statistics'!$F$9:$F$10</c:f>
              <c:numCache>
                <c:formatCode>General</c:formatCode>
                <c:ptCount val="2"/>
                <c:pt idx="0">
                  <c:v>19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E-4F71-9D4E-97FE6FA82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Average Abnormal Returns (Accelerated)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S&amp;P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Analysis'!$C$7:$I$7</c:f>
              <c:numCache>
                <c:formatCode>0.00%</c:formatCode>
                <c:ptCount val="7"/>
                <c:pt idx="0">
                  <c:v>-2.1127800619548001E-3</c:v>
                </c:pt>
                <c:pt idx="1">
                  <c:v>-2.5981091794643999E-3</c:v>
                </c:pt>
                <c:pt idx="2">
                  <c:v>4.1631155074451998E-3</c:v>
                </c:pt>
                <c:pt idx="3">
                  <c:v>2.0266967496258701E-2</c:v>
                </c:pt>
                <c:pt idx="4">
                  <c:v>1.6544188345218799E-2</c:v>
                </c:pt>
                <c:pt idx="5">
                  <c:v>4.6397726530957003E-3</c:v>
                </c:pt>
                <c:pt idx="6">
                  <c:v>7.2656941774766996E-3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2D-45C0-829B-C9735EEDF8F0}"/>
            </c:ext>
          </c:extLst>
        </c:ser>
        <c:ser>
          <c:idx val="1"/>
          <c:order val="1"/>
          <c:tx>
            <c:v>S&amp;P, No Outliers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Analysis'!$C$25:$I$25</c:f>
              <c:numCache>
                <c:formatCode>0.00%</c:formatCode>
                <c:ptCount val="7"/>
                <c:pt idx="0">
                  <c:v>-2.5132683637950999E-3</c:v>
                </c:pt>
                <c:pt idx="1">
                  <c:v>-5.3752202166444003E-3</c:v>
                </c:pt>
                <c:pt idx="2">
                  <c:v>3.8624796001906002E-3</c:v>
                </c:pt>
                <c:pt idx="3">
                  <c:v>2.29240275728184E-2</c:v>
                </c:pt>
                <c:pt idx="4">
                  <c:v>1.6104238217563498E-2</c:v>
                </c:pt>
                <c:pt idx="5">
                  <c:v>4.0003635296931E-3</c:v>
                </c:pt>
                <c:pt idx="6">
                  <c:v>8.6205092807566004E-3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2D-45C0-829B-C9735EEDF8F0}"/>
            </c:ext>
          </c:extLst>
        </c:ser>
        <c:ser>
          <c:idx val="4"/>
          <c:order val="2"/>
          <c:tx>
            <c:v>S&amp;P, Significant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Analysis'!$C$43:$I$43</c:f>
              <c:numCache>
                <c:formatCode>0.00%</c:formatCode>
                <c:ptCount val="7"/>
                <c:pt idx="0">
                  <c:v>-4.0536146341103004E-3</c:v>
                </c:pt>
                <c:pt idx="1">
                  <c:v>-7.49817136437E-3</c:v>
                </c:pt>
                <c:pt idx="2">
                  <c:v>6.2733808087861997E-3</c:v>
                </c:pt>
                <c:pt idx="3">
                  <c:v>3.60068815590983E-2</c:v>
                </c:pt>
                <c:pt idx="4">
                  <c:v>2.19340584669474E-2</c:v>
                </c:pt>
                <c:pt idx="5">
                  <c:v>4.8446381234415999E-3</c:v>
                </c:pt>
                <c:pt idx="6">
                  <c:v>1.35287032991817E-2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2D-45C0-829B-C9735EEDF8F0}"/>
            </c:ext>
          </c:extLst>
        </c:ser>
        <c:ser>
          <c:idx val="2"/>
          <c:order val="3"/>
          <c:tx>
            <c:v>XBI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Analysis'!$C$13:$I$13</c:f>
              <c:numCache>
                <c:formatCode>0.00%</c:formatCode>
                <c:ptCount val="7"/>
                <c:pt idx="0">
                  <c:v>-3.1154947661745998E-3</c:v>
                </c:pt>
                <c:pt idx="1">
                  <c:v>-4.3754752305655E-3</c:v>
                </c:pt>
                <c:pt idx="2">
                  <c:v>4.4430855280217004E-3</c:v>
                </c:pt>
                <c:pt idx="3">
                  <c:v>2.01807444253446E-2</c:v>
                </c:pt>
                <c:pt idx="4">
                  <c:v>1.6772064430896499E-2</c:v>
                </c:pt>
                <c:pt idx="5">
                  <c:v>5.4063037356460002E-3</c:v>
                </c:pt>
                <c:pt idx="6">
                  <c:v>7.3136389929506999E-3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2D-45C0-829B-C9735EEDF8F0}"/>
            </c:ext>
          </c:extLst>
        </c:ser>
        <c:ser>
          <c:idx val="3"/>
          <c:order val="4"/>
          <c:tx>
            <c:v>XBI, No Outliers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Analysis'!$C$31:$I$31</c:f>
              <c:numCache>
                <c:formatCode>0.00%</c:formatCode>
                <c:ptCount val="7"/>
                <c:pt idx="0">
                  <c:v>-2.5587495749018001E-3</c:v>
                </c:pt>
                <c:pt idx="1">
                  <c:v>-6.287736460633E-3</c:v>
                </c:pt>
                <c:pt idx="2">
                  <c:v>4.1138757444319001E-3</c:v>
                </c:pt>
                <c:pt idx="3">
                  <c:v>2.26322508749685E-2</c:v>
                </c:pt>
                <c:pt idx="4">
                  <c:v>1.6123705192668598E-2</c:v>
                </c:pt>
                <c:pt idx="5">
                  <c:v>5.2380406181328004E-3</c:v>
                </c:pt>
                <c:pt idx="6">
                  <c:v>8.5616700883422991E-3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2D-45C0-829B-C9735EEDF8F0}"/>
            </c:ext>
          </c:extLst>
        </c:ser>
        <c:ser>
          <c:idx val="5"/>
          <c:order val="5"/>
          <c:tx>
            <c:v>XBI, Significant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Analysis'!$C$49:$I$49</c:f>
              <c:numCache>
                <c:formatCode>0.00%</c:formatCode>
                <c:ptCount val="7"/>
                <c:pt idx="0">
                  <c:v>-5.4746130629978003E-3</c:v>
                </c:pt>
                <c:pt idx="1">
                  <c:v>-8.101776911025E-3</c:v>
                </c:pt>
                <c:pt idx="2">
                  <c:v>5.0380215744804998E-3</c:v>
                </c:pt>
                <c:pt idx="3">
                  <c:v>3.3145864831006303E-2</c:v>
                </c:pt>
                <c:pt idx="4">
                  <c:v>2.6286292553661401E-2</c:v>
                </c:pt>
                <c:pt idx="5">
                  <c:v>6.5892299022922004E-3</c:v>
                </c:pt>
                <c:pt idx="6">
                  <c:v>1.19879276917732E-2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2D-45C0-829B-C9735EED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5.0643560384646246E-3"/>
          <c:y val="0.82895828899765911"/>
          <c:w val="0.99202443581015254"/>
          <c:h val="0.17104171100234095"/>
        </c:manualLayout>
      </c:layout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56082"/>
          </a:solidFill>
          <a:prstDash val="solid"/>
          <a:round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Cumulative Average Abnormal Returns (Accelerated)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S&amp;P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Analysis'!$C$9:$I$9</c:f>
              <c:numCache>
                <c:formatCode>0.00%</c:formatCode>
                <c:ptCount val="7"/>
                <c:pt idx="0">
                  <c:v>-2.1127800619548001E-3</c:v>
                </c:pt>
                <c:pt idx="1">
                  <c:v>-4.7108890828799002E-3</c:v>
                </c:pt>
                <c:pt idx="2">
                  <c:v>-5.4777375005769997E-4</c:v>
                </c:pt>
                <c:pt idx="3">
                  <c:v>1.97191935149021E-2</c:v>
                </c:pt>
                <c:pt idx="4">
                  <c:v>3.6263381918328598E-2</c:v>
                </c:pt>
                <c:pt idx="5">
                  <c:v>4.09031553488029E-2</c:v>
                </c:pt>
                <c:pt idx="6">
                  <c:v>4.8168848967179698E-2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59-4AB3-AADE-012548AC7477}"/>
            </c:ext>
          </c:extLst>
        </c:ser>
        <c:ser>
          <c:idx val="1"/>
          <c:order val="1"/>
          <c:tx>
            <c:v>S&amp;P, No Outliers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Analysis'!$C$27:$I$27</c:f>
              <c:numCache>
                <c:formatCode>0.00%</c:formatCode>
                <c:ptCount val="7"/>
                <c:pt idx="0">
                  <c:v>-2.5132683637950999E-3</c:v>
                </c:pt>
                <c:pt idx="1">
                  <c:v>-7.8884884631925997E-3</c:v>
                </c:pt>
                <c:pt idx="2">
                  <c:v>-4.0260090559189003E-3</c:v>
                </c:pt>
                <c:pt idx="3">
                  <c:v>1.8898018313172699E-2</c:v>
                </c:pt>
                <c:pt idx="4">
                  <c:v>3.5002256573976202E-2</c:v>
                </c:pt>
                <c:pt idx="5">
                  <c:v>3.9002620980941802E-2</c:v>
                </c:pt>
                <c:pt idx="6">
                  <c:v>4.7623129717872602E-2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9-4AB3-AADE-012548AC7477}"/>
            </c:ext>
          </c:extLst>
        </c:ser>
        <c:ser>
          <c:idx val="4"/>
          <c:order val="2"/>
          <c:tx>
            <c:v>S&amp;P, Significant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Analysis'!$C$45:$I$45</c:f>
              <c:numCache>
                <c:formatCode>0.00%</c:formatCode>
                <c:ptCount val="7"/>
                <c:pt idx="0">
                  <c:v>-4.0536146341103004E-3</c:v>
                </c:pt>
                <c:pt idx="1">
                  <c:v>-1.15517858860337E-2</c:v>
                </c:pt>
                <c:pt idx="2">
                  <c:v>-5.2784054635347001E-3</c:v>
                </c:pt>
                <c:pt idx="3">
                  <c:v>3.0728475868024598E-2</c:v>
                </c:pt>
                <c:pt idx="4">
                  <c:v>5.26625344593247E-2</c:v>
                </c:pt>
                <c:pt idx="5">
                  <c:v>5.7507173867303502E-2</c:v>
                </c:pt>
                <c:pt idx="6">
                  <c:v>7.1035876293370298E-2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59-4AB3-AADE-012548AC7477}"/>
            </c:ext>
          </c:extLst>
        </c:ser>
        <c:ser>
          <c:idx val="2"/>
          <c:order val="3"/>
          <c:tx>
            <c:v>XBI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Analysis'!$C$15:$I$15</c:f>
              <c:numCache>
                <c:formatCode>0.00%</c:formatCode>
                <c:ptCount val="7"/>
                <c:pt idx="0">
                  <c:v>-3.1154947661745998E-3</c:v>
                </c:pt>
                <c:pt idx="1">
                  <c:v>-7.4909701453228002E-3</c:v>
                </c:pt>
                <c:pt idx="2">
                  <c:v>-3.0478843423464002E-3</c:v>
                </c:pt>
                <c:pt idx="3">
                  <c:v>1.7132860403140299E-2</c:v>
                </c:pt>
                <c:pt idx="4">
                  <c:v>3.3904924706899001E-2</c:v>
                </c:pt>
                <c:pt idx="5">
                  <c:v>3.9311227593938597E-2</c:v>
                </c:pt>
                <c:pt idx="6">
                  <c:v>4.6624866390821397E-2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59-4AB3-AADE-012548AC7477}"/>
            </c:ext>
          </c:extLst>
        </c:ser>
        <c:ser>
          <c:idx val="3"/>
          <c:order val="4"/>
          <c:tx>
            <c:v>XBI, No Outliers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Analysis'!$C$33:$I$33</c:f>
              <c:numCache>
                <c:formatCode>0.00%</c:formatCode>
                <c:ptCount val="7"/>
                <c:pt idx="0">
                  <c:v>-2.5587495749018001E-3</c:v>
                </c:pt>
                <c:pt idx="1">
                  <c:v>-8.8464861935270995E-3</c:v>
                </c:pt>
                <c:pt idx="2">
                  <c:v>-4.7326101705299E-3</c:v>
                </c:pt>
                <c:pt idx="3">
                  <c:v>1.7899641052021499E-2</c:v>
                </c:pt>
                <c:pt idx="4">
                  <c:v>3.4023346159873298E-2</c:v>
                </c:pt>
                <c:pt idx="5">
                  <c:v>3.9261385974740298E-2</c:v>
                </c:pt>
                <c:pt idx="6">
                  <c:v>4.7823055936688799E-2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859-4AB3-AADE-012548AC7477}"/>
            </c:ext>
          </c:extLst>
        </c:ser>
        <c:ser>
          <c:idx val="5"/>
          <c:order val="5"/>
          <c:tx>
            <c:v>XBI, Significant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Returns Analysis'!$C$51:$I$51</c:f>
              <c:numCache>
                <c:formatCode>0.00%</c:formatCode>
                <c:ptCount val="7"/>
                <c:pt idx="0">
                  <c:v>-5.4746130629978003E-3</c:v>
                </c:pt>
                <c:pt idx="1">
                  <c:v>-1.3576390271253401E-2</c:v>
                </c:pt>
                <c:pt idx="2">
                  <c:v>-8.5383682670270005E-3</c:v>
                </c:pt>
                <c:pt idx="3">
                  <c:v>2.46074970593636E-2</c:v>
                </c:pt>
                <c:pt idx="4">
                  <c:v>5.0893789504040401E-2</c:v>
                </c:pt>
                <c:pt idx="5">
                  <c:v>5.7483018197594798E-2</c:v>
                </c:pt>
                <c:pt idx="6">
                  <c:v>6.94709456020451E-2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59-4AB3-AADE-012548AC7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9755641898474477E-3"/>
          <c:y val="0.82895828899765911"/>
          <c:w val="0.97822645531753949"/>
          <c:h val="0.17104171100234095"/>
        </c:manualLayout>
      </c:layout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56082"/>
          </a:solidFill>
          <a:prstDash val="solid"/>
          <a:round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Oncology, Pre-Covid</c:v>
          </c:tx>
          <c:spPr>
            <a:ln w="19050"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Characteristics'!$E$59:$E$65</c:f>
              <c:numCache>
                <c:formatCode>General</c:formatCode>
                <c:ptCount val="7"/>
                <c:pt idx="0">
                  <c:v>2.5900000000000001E-4</c:v>
                </c:pt>
                <c:pt idx="1">
                  <c:v>-3.2000000000000002E-3</c:v>
                </c:pt>
                <c:pt idx="2">
                  <c:v>9.1219999999999999E-3</c:v>
                </c:pt>
                <c:pt idx="3">
                  <c:v>1.3901999999999999E-2</c:v>
                </c:pt>
                <c:pt idx="4">
                  <c:v>-6.9499999999999996E-3</c:v>
                </c:pt>
                <c:pt idx="5">
                  <c:v>1E-3</c:v>
                </c:pt>
                <c:pt idx="6">
                  <c:v>-8.0999999999999996E-4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98-4924-B15F-1433571ED62D}"/>
            </c:ext>
          </c:extLst>
        </c:ser>
        <c:ser>
          <c:idx val="1"/>
          <c:order val="1"/>
          <c:tx>
            <c:v>Oncology, Post-Covid</c:v>
          </c:tx>
          <c:spPr>
            <a:ln w="19050">
              <a:solidFill>
                <a:schemeClr val="accent3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Characteristics'!$E$69:$E$75</c:f>
              <c:numCache>
                <c:formatCode>General</c:formatCode>
                <c:ptCount val="7"/>
                <c:pt idx="0">
                  <c:v>-1.1726118636253301E-2</c:v>
                </c:pt>
                <c:pt idx="1">
                  <c:v>7.6102955138380004E-4</c:v>
                </c:pt>
                <c:pt idx="2">
                  <c:v>1.1876745687412001E-3</c:v>
                </c:pt>
                <c:pt idx="3">
                  <c:v>-1.3053724702833001E-3</c:v>
                </c:pt>
                <c:pt idx="4">
                  <c:v>2.16400588156077E-2</c:v>
                </c:pt>
                <c:pt idx="5">
                  <c:v>9.6180867323459006E-3</c:v>
                </c:pt>
                <c:pt idx="6">
                  <c:v>6.4086194294664996E-3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98-4924-B15F-1433571ED62D}"/>
            </c:ext>
          </c:extLst>
        </c:ser>
        <c:ser>
          <c:idx val="2"/>
          <c:order val="2"/>
          <c:tx>
            <c:v>Non-Oncology, Pre-Covid</c:v>
          </c:tx>
          <c:spPr>
            <a:ln w="1905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Characteristics'!$D$59:$D$65</c:f>
              <c:numCache>
                <c:formatCode>General</c:formatCode>
                <c:ptCount val="7"/>
                <c:pt idx="0">
                  <c:v>2.3914000000000001E-2</c:v>
                </c:pt>
                <c:pt idx="1">
                  <c:v>-1.2529999999999999E-2</c:v>
                </c:pt>
                <c:pt idx="2">
                  <c:v>-1.2760000000000001E-2</c:v>
                </c:pt>
                <c:pt idx="3">
                  <c:v>7.4395000000000003E-2</c:v>
                </c:pt>
                <c:pt idx="4">
                  <c:v>2.9974000000000001E-2</c:v>
                </c:pt>
                <c:pt idx="5">
                  <c:v>5.9849999999999999E-3</c:v>
                </c:pt>
                <c:pt idx="6">
                  <c:v>1.4938E-2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98-4924-B15F-1433571ED62D}"/>
            </c:ext>
          </c:extLst>
        </c:ser>
        <c:ser>
          <c:idx val="3"/>
          <c:order val="3"/>
          <c:tx>
            <c:v>Non-Oncology, Post-Covid</c:v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Characteristics'!$D$69:$D$75</c:f>
              <c:numCache>
                <c:formatCode>General</c:formatCode>
                <c:ptCount val="7"/>
                <c:pt idx="0">
                  <c:v>-6.2509480797287003E-3</c:v>
                </c:pt>
                <c:pt idx="1">
                  <c:v>-1.0701360962620001E-3</c:v>
                </c:pt>
                <c:pt idx="2">
                  <c:v>1.62842679170093E-2</c:v>
                </c:pt>
                <c:pt idx="3">
                  <c:v>6.8229908256658506E-2</c:v>
                </c:pt>
                <c:pt idx="4">
                  <c:v>8.2199910954971395E-2</c:v>
                </c:pt>
                <c:pt idx="5">
                  <c:v>-1.5968418280993E-3</c:v>
                </c:pt>
                <c:pt idx="6">
                  <c:v>3.6729154975286601E-2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98-4924-B15F-1433571E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156082"/>
          </a:solidFill>
          <a:prstDash val="solid"/>
          <a:miter lim="800000"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Large, Pre-Covid</c:v>
          </c:tx>
          <c:spPr>
            <a:ln w="190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Characteristics'!$E$87:$E$93</c:f>
              <c:numCache>
                <c:formatCode>General</c:formatCode>
                <c:ptCount val="7"/>
                <c:pt idx="0">
                  <c:v>-2.2906564176082998E-3</c:v>
                </c:pt>
                <c:pt idx="1">
                  <c:v>-8.5603349842129997E-4</c:v>
                </c:pt>
                <c:pt idx="2">
                  <c:v>1.318504344672E-3</c:v>
                </c:pt>
                <c:pt idx="3">
                  <c:v>3.9780389051879999E-4</c:v>
                </c:pt>
                <c:pt idx="4">
                  <c:v>2.147841565311E-3</c:v>
                </c:pt>
                <c:pt idx="5">
                  <c:v>3.09608282987E-4</c:v>
                </c:pt>
                <c:pt idx="6">
                  <c:v>3.3398924907668999E-3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3-42AD-BE94-98036C16D2DD}"/>
            </c:ext>
          </c:extLst>
        </c:ser>
        <c:ser>
          <c:idx val="1"/>
          <c:order val="1"/>
          <c:tx>
            <c:v>Large, Post-Covid</c:v>
          </c:tx>
          <c:spPr>
            <a:ln w="19050"/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Characteristics'!$E$98:$E$104</c:f>
              <c:numCache>
                <c:formatCode>General</c:formatCode>
                <c:ptCount val="7"/>
                <c:pt idx="0">
                  <c:v>4.4805344826142996E-3</c:v>
                </c:pt>
                <c:pt idx="1">
                  <c:v>1.8018479043219E-3</c:v>
                </c:pt>
                <c:pt idx="2">
                  <c:v>5.4966562616062002E-3</c:v>
                </c:pt>
                <c:pt idx="3">
                  <c:v>2.56210549379743E-2</c:v>
                </c:pt>
                <c:pt idx="4">
                  <c:v>5.9493231431892004E-3</c:v>
                </c:pt>
                <c:pt idx="5">
                  <c:v>3.6991269970756001E-3</c:v>
                </c:pt>
                <c:pt idx="6">
                  <c:v>3.9623009950099999E-3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D3-42AD-BE94-98036C16D2DD}"/>
            </c:ext>
          </c:extLst>
        </c:ser>
        <c:ser>
          <c:idx val="2"/>
          <c:order val="2"/>
          <c:tx>
            <c:v>Small, Pre-Covid</c:v>
          </c:tx>
          <c:spPr>
            <a:ln w="19050"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Characteristics'!$D$87:$D$93</c:f>
              <c:numCache>
                <c:formatCode>General</c:formatCode>
                <c:ptCount val="7"/>
                <c:pt idx="0">
                  <c:v>1.8700613516072401E-2</c:v>
                </c:pt>
                <c:pt idx="1">
                  <c:v>-1.2708957633003601E-2</c:v>
                </c:pt>
                <c:pt idx="2">
                  <c:v>9.0001154690981001E-3</c:v>
                </c:pt>
                <c:pt idx="3">
                  <c:v>7.2706058419619995E-2</c:v>
                </c:pt>
                <c:pt idx="4">
                  <c:v>4.6746184428500001E-5</c:v>
                </c:pt>
                <c:pt idx="5">
                  <c:v>5.1423928079505996E-3</c:v>
                </c:pt>
                <c:pt idx="6">
                  <c:v>1.716093129168E-3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D3-42AD-BE94-98036C16D2DD}"/>
            </c:ext>
          </c:extLst>
        </c:ser>
        <c:ser>
          <c:idx val="3"/>
          <c:order val="3"/>
          <c:tx>
            <c:v>Small, Post-Covid</c:v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Characteristics'!$D$98:$D$104</c:f>
              <c:numCache>
                <c:formatCode>General</c:formatCode>
                <c:ptCount val="7"/>
                <c:pt idx="0">
                  <c:v>-3.18603534096231E-2</c:v>
                </c:pt>
                <c:pt idx="1">
                  <c:v>-1.5506601116309999E-3</c:v>
                </c:pt>
                <c:pt idx="2">
                  <c:v>2.2001770945886999E-3</c:v>
                </c:pt>
                <c:pt idx="3">
                  <c:v>-6.5525731692712003E-3</c:v>
                </c:pt>
                <c:pt idx="4">
                  <c:v>7.1868353088696796E-2</c:v>
                </c:pt>
                <c:pt idx="5">
                  <c:v>1.2670997033516601E-2</c:v>
                </c:pt>
                <c:pt idx="6">
                  <c:v>2.3983048492421701E-2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D3-42AD-BE94-98036C16D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156082"/>
          </a:solidFill>
          <a:prstDash val="solid"/>
          <a:miter lim="800000"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Cumulative 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Oncology, Pre-Covid</c:v>
          </c:tx>
          <c:spPr>
            <a:ln w="19050"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Characteristics'!$K$59:$K$65</c:f>
              <c:numCache>
                <c:formatCode>General</c:formatCode>
                <c:ptCount val="7"/>
                <c:pt idx="0">
                  <c:v>2.5900000000000001E-4</c:v>
                </c:pt>
                <c:pt idx="1">
                  <c:v>-2.9399999999999999E-3</c:v>
                </c:pt>
                <c:pt idx="2">
                  <c:v>6.1799999999999997E-3</c:v>
                </c:pt>
                <c:pt idx="3">
                  <c:v>2.0081999999999999E-2</c:v>
                </c:pt>
                <c:pt idx="4">
                  <c:v>1.3135000000000001E-2</c:v>
                </c:pt>
                <c:pt idx="5">
                  <c:v>1.4135E-2</c:v>
                </c:pt>
                <c:pt idx="6">
                  <c:v>1.3322000000000001E-2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E6-46E0-A5C2-5D9F45BEF103}"/>
            </c:ext>
          </c:extLst>
        </c:ser>
        <c:ser>
          <c:idx val="1"/>
          <c:order val="1"/>
          <c:tx>
            <c:v>Oncology, Post-Covid</c:v>
          </c:tx>
          <c:spPr>
            <a:ln w="19050">
              <a:solidFill>
                <a:schemeClr val="accent3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Characteristics'!$K$69:$K$75</c:f>
              <c:numCache>
                <c:formatCode>General</c:formatCode>
                <c:ptCount val="7"/>
                <c:pt idx="0">
                  <c:v>-1.1726118636253301E-2</c:v>
                </c:pt>
                <c:pt idx="1">
                  <c:v>-1.0965088526878899E-2</c:v>
                </c:pt>
                <c:pt idx="2">
                  <c:v>-9.7774141628681008E-3</c:v>
                </c:pt>
                <c:pt idx="3">
                  <c:v>-1.1082786103260901E-2</c:v>
                </c:pt>
                <c:pt idx="4">
                  <c:v>1.05572736436694E-2</c:v>
                </c:pt>
                <c:pt idx="5">
                  <c:v>2.01753611628223E-2</c:v>
                </c:pt>
                <c:pt idx="6">
                  <c:v>2.65839802791718E-2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E6-46E0-A5C2-5D9F45BEF103}"/>
            </c:ext>
          </c:extLst>
        </c:ser>
        <c:ser>
          <c:idx val="2"/>
          <c:order val="2"/>
          <c:tx>
            <c:v>Non-Oncology, Pre-Covid</c:v>
          </c:tx>
          <c:spPr>
            <a:ln w="19050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Characteristics'!$J$59:$J$65</c:f>
              <c:numCache>
                <c:formatCode>General</c:formatCode>
                <c:ptCount val="7"/>
                <c:pt idx="0">
                  <c:v>2.3914000000000001E-2</c:v>
                </c:pt>
                <c:pt idx="1">
                  <c:v>1.1379999999999999E-2</c:v>
                </c:pt>
                <c:pt idx="2">
                  <c:v>-1.3799999999999999E-3</c:v>
                </c:pt>
                <c:pt idx="3">
                  <c:v>7.3018E-2</c:v>
                </c:pt>
                <c:pt idx="4">
                  <c:v>0.102992</c:v>
                </c:pt>
                <c:pt idx="5">
                  <c:v>0.108977</c:v>
                </c:pt>
                <c:pt idx="6">
                  <c:v>0.123914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E6-46E0-A5C2-5D9F45BEF103}"/>
            </c:ext>
          </c:extLst>
        </c:ser>
        <c:ser>
          <c:idx val="3"/>
          <c:order val="3"/>
          <c:tx>
            <c:v>Non-Oncology, Post-Covid</c:v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Characteristics'!$J$69:$J$75</c:f>
              <c:numCache>
                <c:formatCode>General</c:formatCode>
                <c:ptCount val="7"/>
                <c:pt idx="0">
                  <c:v>-6.2509480797287003E-3</c:v>
                </c:pt>
                <c:pt idx="1">
                  <c:v>-7.3210847830134001E-3</c:v>
                </c:pt>
                <c:pt idx="2">
                  <c:v>8.9631831339959996E-3</c:v>
                </c:pt>
                <c:pt idx="3">
                  <c:v>7.7193089893885999E-2</c:v>
                </c:pt>
                <c:pt idx="4">
                  <c:v>0.1593930000173194</c:v>
                </c:pt>
                <c:pt idx="5">
                  <c:v>0.15779616124928</c:v>
                </c:pt>
                <c:pt idx="6">
                  <c:v>0.19452531875244211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E6-46E0-A5C2-5D9F45B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noFill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156082"/>
          </a:solidFill>
          <a:prstDash val="solid"/>
          <a:miter lim="800000"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Disease Area</c:v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6-4A3C-B5CE-E343343B5E68}"/>
              </c:ext>
            </c:extLst>
          </c:dPt>
          <c:dPt>
            <c:idx val="1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6-4A3C-B5CE-E343343B5E68}"/>
              </c:ext>
            </c:extLst>
          </c:dPt>
          <c:dPt>
            <c:idx val="2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6-4A3C-B5CE-E343343B5E68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F06-4A3C-B5CE-E343343B5E68}"/>
              </c:ext>
            </c:extLst>
          </c:dPt>
          <c:dPt>
            <c:idx val="4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F06-4A3C-B5CE-E343343B5E68}"/>
              </c:ext>
            </c:extLst>
          </c:dPt>
          <c:cat>
            <c:strRef>
              <c:f>'[1]Summary Statistics'!$Z$1:$Z$5</c:f>
              <c:strCache>
                <c:ptCount val="5"/>
                <c:pt idx="0">
                  <c:v>Oncology</c:v>
                </c:pt>
                <c:pt idx="1">
                  <c:v>Bacterial</c:v>
                </c:pt>
                <c:pt idx="2">
                  <c:v>Metabolic</c:v>
                </c:pt>
                <c:pt idx="3">
                  <c:v>Neurology</c:v>
                </c:pt>
                <c:pt idx="4">
                  <c:v>Other</c:v>
                </c:pt>
              </c:strCache>
            </c:strRef>
          </c:cat>
          <c:val>
            <c:numRef>
              <c:f>'[1]Summary Statistics'!$AB$1:$AB$5</c:f>
              <c:numCache>
                <c:formatCode>General</c:formatCode>
                <c:ptCount val="5"/>
                <c:pt idx="0">
                  <c:v>60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06-4A3C-B5CE-E343343B5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Market Cap</c:v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10000"/>
                  <a:lumOff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1-4581-939D-51DA5E2E69BF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1-4581-939D-51DA5E2E69BF}"/>
              </c:ext>
            </c:extLst>
          </c:dPt>
          <c:dPt>
            <c:idx val="2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71-4581-939D-51DA5E2E69BF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71-4581-939D-51DA5E2E69BF}"/>
              </c:ext>
            </c:extLst>
          </c:dPt>
          <c:dPt>
            <c:idx val="4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71-4581-939D-51DA5E2E69BF}"/>
              </c:ext>
            </c:extLst>
          </c:dPt>
          <c:cat>
            <c:strRef>
              <c:f>'[1]Summary Statistics'!$A$15:$A$19</c:f>
              <c:strCache>
                <c:ptCount val="5"/>
                <c:pt idx="0">
                  <c:v>Micro-Cap</c:v>
                </c:pt>
                <c:pt idx="1">
                  <c:v>Small-Cap</c:v>
                </c:pt>
                <c:pt idx="2">
                  <c:v>Mid-Cap</c:v>
                </c:pt>
                <c:pt idx="3">
                  <c:v>Large-Cap</c:v>
                </c:pt>
                <c:pt idx="4">
                  <c:v>Mega-Cap</c:v>
                </c:pt>
              </c:strCache>
            </c:strRef>
          </c:cat>
          <c:val>
            <c:numRef>
              <c:f>'[1]Summary Statistics'!$F$15:$F$19</c:f>
              <c:numCache>
                <c:formatCode>General</c:formatCode>
                <c:ptCount val="5"/>
                <c:pt idx="0">
                  <c:v>1</c:v>
                </c:pt>
                <c:pt idx="1">
                  <c:v>15</c:v>
                </c:pt>
                <c:pt idx="2">
                  <c:v>14</c:v>
                </c:pt>
                <c:pt idx="3">
                  <c:v>36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71-4581-939D-51DA5E2E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5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Large (&gt;$10B)</c:v>
          </c:tx>
          <c:spPr>
            <a:ln w="19050">
              <a:solidFill>
                <a:schemeClr val="accent2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Characteristics'!$E$20:$E$26</c:f>
              <c:numCache>
                <c:formatCode>General</c:formatCode>
                <c:ptCount val="7"/>
                <c:pt idx="0">
                  <c:v>8.0053942814550002E-4</c:v>
                </c:pt>
                <c:pt idx="1">
                  <c:v>3.5734714196139998E-4</c:v>
                </c:pt>
                <c:pt idx="2">
                  <c:v>3.2259215241419999E-3</c:v>
                </c:pt>
                <c:pt idx="3">
                  <c:v>1.19127663252268E-2</c:v>
                </c:pt>
                <c:pt idx="4">
                  <c:v>3.8833005465162E-3</c:v>
                </c:pt>
                <c:pt idx="5">
                  <c:v>1.8569972611579E-3</c:v>
                </c:pt>
                <c:pt idx="6">
                  <c:v>3.6240355035736002E-3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90-45D8-894B-712DEED35C45}"/>
            </c:ext>
          </c:extLst>
        </c:ser>
        <c:ser>
          <c:idx val="1"/>
          <c:order val="1"/>
          <c:tx>
            <c:v>Small (&lt;$10B)</c:v>
          </c:tx>
          <c:spPr>
            <a:ln w="19050">
              <a:solidFill>
                <a:schemeClr val="tx2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Characteristics'!$D$20:$D$26</c:f>
              <c:numCache>
                <c:formatCode>General</c:formatCode>
                <c:ptCount val="7"/>
                <c:pt idx="0">
                  <c:v>-6.5798699467753E-3</c:v>
                </c:pt>
                <c:pt idx="1">
                  <c:v>-7.1298088723172996E-3</c:v>
                </c:pt>
                <c:pt idx="2">
                  <c:v>5.6001462818433996E-3</c:v>
                </c:pt>
                <c:pt idx="3">
                  <c:v>3.3076742625174398E-2</c:v>
                </c:pt>
                <c:pt idx="4">
                  <c:v>3.5957549636562697E-2</c:v>
                </c:pt>
                <c:pt idx="5">
                  <c:v>8.9066949207336002E-3</c:v>
                </c:pt>
                <c:pt idx="6">
                  <c:v>1.28495708107948E-2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90-45D8-894B-712DEED35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8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8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5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156082"/>
          </a:solidFill>
          <a:prstDash val="solid"/>
          <a:miter lim="800000"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5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Cumulative 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Oncology</c:v>
          </c:tx>
          <c:spPr>
            <a:ln w="19050">
              <a:solidFill>
                <a:schemeClr val="accent3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Characteristics'!$K$45:$K$51</c:f>
              <c:numCache>
                <c:formatCode>General</c:formatCode>
                <c:ptCount val="7"/>
                <c:pt idx="0">
                  <c:v>-5.5340275459456996E-3</c:v>
                </c:pt>
                <c:pt idx="1">
                  <c:v>-6.8199378341280998E-3</c:v>
                </c:pt>
                <c:pt idx="2">
                  <c:v>-1.5329456538893001E-3</c:v>
                </c:pt>
                <c:pt idx="3">
                  <c:v>5.0190718340066996E-3</c:v>
                </c:pt>
                <c:pt idx="4">
                  <c:v>1.18889549087423E-2</c:v>
                </c:pt>
                <c:pt idx="5">
                  <c:v>1.7054613408011701E-2</c:v>
                </c:pt>
                <c:pt idx="6">
                  <c:v>1.9732132181525201E-2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01-41FF-997B-EE0BE039FD0D}"/>
            </c:ext>
          </c:extLst>
        </c:ser>
        <c:ser>
          <c:idx val="1"/>
          <c:order val="1"/>
          <c:tx>
            <c:v>Non-Oncology</c:v>
          </c:tx>
          <c:spPr>
            <a:ln w="19050">
              <a:solidFill>
                <a:schemeClr val="accent5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'[1]AA Firm Characteristics'!$J$45:$J$51</c:f>
              <c:numCache>
                <c:formatCode>General</c:formatCode>
                <c:ptCount val="7"/>
                <c:pt idx="0">
                  <c:v>1.0716898003011E-2</c:v>
                </c:pt>
                <c:pt idx="1">
                  <c:v>3.1980437343008998E-3</c:v>
                </c:pt>
                <c:pt idx="2">
                  <c:v>3.1466208893106999E-3</c:v>
                </c:pt>
                <c:pt idx="3">
                  <c:v>7.4844649818260195E-2</c:v>
                </c:pt>
                <c:pt idx="4">
                  <c:v>0.1276674832042772</c:v>
                </c:pt>
                <c:pt idx="5">
                  <c:v>0.13033518762676979</c:v>
                </c:pt>
                <c:pt idx="6">
                  <c:v>0.15480653691338381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01-41FF-997B-EE0BE039F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8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85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5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flat" cmpd="sng" algn="ctr">
      <a:noFill/>
      <a:prstDash val="solid"/>
      <a:miter lim="800000"/>
    </a:ln>
    <a:effectLst/>
    <a:extLst>
      <a:ext uri="{91240B29-F687-4F45-9708-019B960494DF}">
        <a14:hiddenLine xmlns:a14="http://schemas.microsoft.com/office/drawing/2010/main" w="12700" cap="flat" cmpd="sng" algn="ctr">
          <a:solidFill>
            <a:srgbClr val="156082"/>
          </a:solidFill>
          <a:prstDash val="solid"/>
          <a:miter lim="800000"/>
        </a14:hiddenLine>
      </a:ext>
    </a:extLst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Full Approval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AA'!$D$17:$D$23</c:f>
              <c:numCache>
                <c:formatCode>General</c:formatCode>
                <c:ptCount val="7"/>
                <c:pt idx="0">
                  <c:v>1.12148019256125E-2</c:v>
                </c:pt>
                <c:pt idx="1">
                  <c:v>3.574986585307E-3</c:v>
                </c:pt>
                <c:pt idx="2">
                  <c:v>-3.4102085741937998E-3</c:v>
                </c:pt>
                <c:pt idx="3">
                  <c:v>1.6034238906758699E-2</c:v>
                </c:pt>
                <c:pt idx="4">
                  <c:v>3.6750247543632299E-2</c:v>
                </c:pt>
                <c:pt idx="5">
                  <c:v>8.3111622280066001E-3</c:v>
                </c:pt>
                <c:pt idx="6">
                  <c:v>-4.9913624126174004E-3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6F-4F25-B154-43A37340F44E}"/>
            </c:ext>
          </c:extLst>
        </c:ser>
        <c:ser>
          <c:idx val="1"/>
          <c:order val="1"/>
          <c:tx>
            <c:v>Accelerated Approval</c:v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AA'!$E$17:$E$23</c:f>
              <c:numCache>
                <c:formatCode>General</c:formatCode>
                <c:ptCount val="7"/>
                <c:pt idx="0">
                  <c:v>-2.1127800619548001E-3</c:v>
                </c:pt>
                <c:pt idx="1">
                  <c:v>-2.5981091794643999E-3</c:v>
                </c:pt>
                <c:pt idx="2">
                  <c:v>4.1631155074451998E-3</c:v>
                </c:pt>
                <c:pt idx="3">
                  <c:v>2.0266967496258701E-2</c:v>
                </c:pt>
                <c:pt idx="4">
                  <c:v>1.6544188345218799E-2</c:v>
                </c:pt>
                <c:pt idx="5">
                  <c:v>4.6397726530957003E-3</c:v>
                </c:pt>
                <c:pt idx="6">
                  <c:v>7.2656941774766996E-3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6F-4F25-B154-43A37340F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ln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Cumulative 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Full Approval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AA'!$J$17:$J$23</c:f>
              <c:numCache>
                <c:formatCode>General</c:formatCode>
                <c:ptCount val="7"/>
                <c:pt idx="0">
                  <c:v>1.12148019256125E-2</c:v>
                </c:pt>
                <c:pt idx="1">
                  <c:v>1.4789788472744401E-2</c:v>
                </c:pt>
                <c:pt idx="2">
                  <c:v>1.1379579496388501E-2</c:v>
                </c:pt>
                <c:pt idx="3">
                  <c:v>2.7413818740298E-2</c:v>
                </c:pt>
                <c:pt idx="4">
                  <c:v>6.41640655986674E-2</c:v>
                </c:pt>
                <c:pt idx="5">
                  <c:v>7.2475228872900102E-2</c:v>
                </c:pt>
                <c:pt idx="6">
                  <c:v>6.7483866478425303E-2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2E-456B-9A70-E76AD580FE4D}"/>
            </c:ext>
          </c:extLst>
        </c:ser>
        <c:ser>
          <c:idx val="1"/>
          <c:order val="1"/>
          <c:tx>
            <c:v>Accelerated Approval</c:v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AA'!$K$17:$K$23</c:f>
              <c:numCache>
                <c:formatCode>General</c:formatCode>
                <c:ptCount val="7"/>
                <c:pt idx="0">
                  <c:v>-2.1127800619548001E-3</c:v>
                </c:pt>
                <c:pt idx="1">
                  <c:v>-4.7108890828799002E-3</c:v>
                </c:pt>
                <c:pt idx="2">
                  <c:v>-5.4777375005769997E-4</c:v>
                </c:pt>
                <c:pt idx="3">
                  <c:v>1.97191935149021E-2</c:v>
                </c:pt>
                <c:pt idx="4">
                  <c:v>3.6263381918328598E-2</c:v>
                </c:pt>
                <c:pt idx="5">
                  <c:v>4.09031553488029E-2</c:v>
                </c:pt>
                <c:pt idx="6">
                  <c:v>4.8168848967179698E-2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2E-456B-9A70-E76AD580F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ln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Conversion Status</c:v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D-43DE-B698-F14F4E71806F}"/>
              </c:ext>
            </c:extLst>
          </c:dPt>
          <c:dPt>
            <c:idx val="1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D-43DE-B698-F14F4E71806F}"/>
              </c:ext>
            </c:extLst>
          </c:dPt>
          <c:dLbls>
            <c:dLbl>
              <c:idx val="0"/>
              <c:layout>
                <c:manualLayout>
                  <c:x val="-0.17513001553145841"/>
                  <c:y val="-0.18884158035788901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dirty="0">
                        <a:solidFill>
                          <a:schemeClr val="bg1"/>
                        </a:solidFill>
                      </a:rPr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BD-43DE-B698-F14F4E71806F}"/>
                </c:ext>
              </c:extLst>
            </c:dLbl>
            <c:dLbl>
              <c:idx val="1"/>
              <c:layout>
                <c:manualLayout>
                  <c:x val="0.16832054915442798"/>
                  <c:y val="0.136084692590376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500" dirty="0"/>
                      <a:t>29%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ABD-43DE-B698-F14F4E718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'[1]Summary Statistics'!$D$32:$D$33</c:f>
              <c:strCache>
                <c:ptCount val="2"/>
                <c:pt idx="0">
                  <c:v>Converted</c:v>
                </c:pt>
                <c:pt idx="1">
                  <c:v>Withdrawn</c:v>
                </c:pt>
              </c:strCache>
            </c:strRef>
          </c:cat>
          <c:val>
            <c:numRef>
              <c:f>'[1]Summary Statistics'!$F$32:$F$33</c:f>
              <c:numCache>
                <c:formatCode>General</c:formatCode>
                <c:ptCount val="2"/>
                <c:pt idx="0">
                  <c:v>32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BD-43DE-B698-F14F4E718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  <a:extLst>
      <a:ext uri="{91240B29-F687-4F45-9708-019B960494DF}">
        <a14:hiddenLine xmlns:a14="http://schemas.microsoft.com/office/drawing/2010/main">
          <a:noFill/>
        </a14:hiddenLine>
      </a:ext>
    </a:ex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Cumulative Average Abnormal Returns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Full Approval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AA'!$J$17:$J$23</c:f>
              <c:numCache>
                <c:formatCode>General</c:formatCode>
                <c:ptCount val="7"/>
                <c:pt idx="0">
                  <c:v>1.12148019256125E-2</c:v>
                </c:pt>
                <c:pt idx="1">
                  <c:v>1.4789788472744401E-2</c:v>
                </c:pt>
                <c:pt idx="2">
                  <c:v>1.1379579496388501E-2</c:v>
                </c:pt>
                <c:pt idx="3">
                  <c:v>2.7413818740298E-2</c:v>
                </c:pt>
                <c:pt idx="4">
                  <c:v>6.41640655986674E-2</c:v>
                </c:pt>
                <c:pt idx="5">
                  <c:v>7.2475228872900102E-2</c:v>
                </c:pt>
                <c:pt idx="6">
                  <c:v>6.7483866478425303E-2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A2-438A-9A06-31755B7476B9}"/>
            </c:ext>
          </c:extLst>
        </c:ser>
        <c:ser>
          <c:idx val="1"/>
          <c:order val="1"/>
          <c:tx>
            <c:v>Accelerated Approval</c:v>
          </c:tx>
          <c:spPr>
            <a:ln w="19050">
              <a:solidFill>
                <a:schemeClr val="accent1"/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AA'!$K$17:$K$23</c:f>
              <c:numCache>
                <c:formatCode>General</c:formatCode>
                <c:ptCount val="7"/>
                <c:pt idx="0">
                  <c:v>-2.1127800619548001E-3</c:v>
                </c:pt>
                <c:pt idx="1">
                  <c:v>-4.7108890828799002E-3</c:v>
                </c:pt>
                <c:pt idx="2">
                  <c:v>-5.4777375005769997E-4</c:v>
                </c:pt>
                <c:pt idx="3">
                  <c:v>1.97191935149021E-2</c:v>
                </c:pt>
                <c:pt idx="4">
                  <c:v>3.6263381918328598E-2</c:v>
                </c:pt>
                <c:pt idx="5">
                  <c:v>4.09031553488029E-2</c:v>
                </c:pt>
                <c:pt idx="6">
                  <c:v>4.8168848967179698E-2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A2-438A-9A06-31755B7476B9}"/>
            </c:ext>
          </c:extLst>
        </c:ser>
        <c:ser>
          <c:idx val="2"/>
          <c:order val="2"/>
          <c:tx>
            <c:v>Full Approval * P(Convert)</c:v>
          </c:tx>
          <c:spPr>
            <a:ln w="190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Lit>
              <c:ptCount val="7"/>
              <c:pt idx="0">
                <c:v>-3</c:v>
              </c:pt>
              <c:pt idx="1">
                <c:v>-2</c:v>
              </c:pt>
              <c:pt idx="2">
                <c:v>-1</c:v>
              </c:pt>
              <c:pt idx="3">
                <c:v>0</c:v>
              </c:pt>
              <c:pt idx="4">
                <c:v>1</c:v>
              </c:pt>
              <c:pt idx="5">
                <c:v>2</c:v>
              </c:pt>
              <c:pt idx="6">
                <c:v>3</c:v>
              </c:pt>
            </c:strLit>
          </c:cat>
          <c:val>
            <c:numRef>
              <c:f>'[1]FA vs AA'!$J$47:$J$53</c:f>
              <c:numCache>
                <c:formatCode>General</c:formatCode>
                <c:ptCount val="7"/>
                <c:pt idx="0">
                  <c:v>7.9625080000000001E-3</c:v>
                </c:pt>
                <c:pt idx="1">
                  <c:v>1.05007509E-2</c:v>
                </c:pt>
                <c:pt idx="2">
                  <c:v>8.0795017999999996E-3</c:v>
                </c:pt>
                <c:pt idx="3">
                  <c:v>1.9463812199999996E-2</c:v>
                </c:pt>
                <c:pt idx="4">
                  <c:v>4.5556489700000001E-2</c:v>
                </c:pt>
                <c:pt idx="5">
                  <c:v>5.1457413299999998E-2</c:v>
                </c:pt>
                <c:pt idx="6">
                  <c:v>4.7913547699999996E-2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A2-438A-9A06-31755B747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1337024"/>
        <c:axId val="13264000"/>
      </c:lineChart>
      <c:catAx>
        <c:axId val="8613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264000"/>
        <c:crosses val="autoZero"/>
        <c:auto val="1"/>
        <c:lblAlgn val="ctr"/>
        <c:lblOffset val="100"/>
        <c:noMultiLvlLbl val="0"/>
      </c:catAx>
      <c:valAx>
        <c:axId val="13264000"/>
        <c:scaling>
          <c:orientation val="minMax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1337024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3.6527639285264014E-3"/>
          <c:y val="0.77940873944810951"/>
          <c:w val="0.98687205584018156"/>
          <c:h val="0.19806873802936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3174" y="-26367"/>
            <a:ext cx="28860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 not remove" hidden="1">
            <a:extLst>
              <a:ext uri="{FF2B5EF4-FFF2-40B4-BE49-F238E27FC236}">
                <a16:creationId xmlns:a16="http://schemas.microsoft.com/office/drawing/2014/main" id="{1B30741C-9E6A-2D34-DEF8-58A0572509A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8AB85-3BDE-719C-5E27-1000F59E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0C441-AD7E-553D-2151-9F64B4F59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rcRect t="1" b="19720"/>
          <a:stretch>
            <a:fillRect/>
          </a:stretch>
        </p:blipFill>
        <p:spPr>
          <a:xfrm>
            <a:off x="0" y="1"/>
            <a:ext cx="4608060" cy="2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74" y="-26367"/>
            <a:ext cx="331533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395" y="754696"/>
            <a:ext cx="3635375" cy="1798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object 12"/>
          <p:cNvSpPr/>
          <p:nvPr userDrawn="1"/>
        </p:nvSpPr>
        <p:spPr>
          <a:xfrm>
            <a:off x="0" y="3349308"/>
            <a:ext cx="4610100" cy="122555"/>
          </a:xfrm>
          <a:custGeom>
            <a:avLst/>
            <a:gdLst/>
            <a:ahLst/>
            <a:cxnLst/>
            <a:rect l="l" t="t" r="r" b="b"/>
            <a:pathLst>
              <a:path w="2304415" h="122554">
                <a:moveTo>
                  <a:pt x="2303995" y="0"/>
                </a:moveTo>
                <a:lnTo>
                  <a:pt x="0" y="0"/>
                </a:lnTo>
                <a:lnTo>
                  <a:pt x="0" y="122389"/>
                </a:lnTo>
                <a:lnTo>
                  <a:pt x="2303995" y="122389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/>
          </p:cNvSpPr>
          <p:nvPr userDrawn="1"/>
        </p:nvSpPr>
        <p:spPr>
          <a:xfrm>
            <a:off x="1591474" y="3361977"/>
            <a:ext cx="1698091" cy="10002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>
            <a:defPPr>
              <a:defRPr kern="0"/>
            </a:defPPr>
          </a:lstStyle>
          <a:p>
            <a:pPr marL="12700" algn="ctr">
              <a:spcBef>
                <a:spcPts val="60"/>
              </a:spcBef>
            </a:pPr>
            <a:r>
              <a:rPr lang="en-US" sz="600" spc="20" dirty="0">
                <a:solidFill>
                  <a:schemeClr val="bg1"/>
                </a:solidFill>
                <a:latin typeface="+mj-lt"/>
              </a:rPr>
              <a:t>Catherine Nemeskal | FDA Accelerated Approval</a:t>
            </a:r>
            <a:endParaRPr lang="en-US" sz="600" spc="-10" dirty="0">
              <a:solidFill>
                <a:schemeClr val="bg1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.org/resources/cas-insights/breakthrough-therapy-designation-real-world-impact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>
            <a:extLst>
              <a:ext uri="{FF2B5EF4-FFF2-40B4-BE49-F238E27FC236}">
                <a16:creationId xmlns:a16="http://schemas.microsoft.com/office/drawing/2014/main" id="{EF4E34E2-46F0-3497-6C99-5DC932075766}"/>
              </a:ext>
            </a:extLst>
          </p:cNvPr>
          <p:cNvSpPr/>
          <p:nvPr/>
        </p:nvSpPr>
        <p:spPr>
          <a:xfrm>
            <a:off x="0" y="3349308"/>
            <a:ext cx="4610100" cy="122555"/>
          </a:xfrm>
          <a:custGeom>
            <a:avLst/>
            <a:gdLst/>
            <a:ahLst/>
            <a:cxnLst/>
            <a:rect l="l" t="t" r="r" b="b"/>
            <a:pathLst>
              <a:path w="2304415" h="122554">
                <a:moveTo>
                  <a:pt x="2303995" y="0"/>
                </a:moveTo>
                <a:lnTo>
                  <a:pt x="0" y="0"/>
                </a:lnTo>
                <a:lnTo>
                  <a:pt x="0" y="122389"/>
                </a:lnTo>
                <a:lnTo>
                  <a:pt x="2303995" y="122389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309193" y="539394"/>
            <a:ext cx="3989704" cy="937861"/>
            <a:chOff x="309193" y="539394"/>
            <a:chExt cx="3989704" cy="9378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bject 3"/>
            <p:cNvSpPr/>
            <p:nvPr/>
          </p:nvSpPr>
          <p:spPr>
            <a:xfrm>
              <a:off x="309193" y="539394"/>
              <a:ext cx="3989704" cy="82550"/>
            </a:xfrm>
            <a:custGeom>
              <a:avLst/>
              <a:gdLst/>
              <a:ahLst/>
              <a:cxnLst/>
              <a:rect l="l" t="t" r="r" b="b"/>
              <a:pathLst>
                <a:path w="3989704" h="82550">
                  <a:moveTo>
                    <a:pt x="3938852" y="0"/>
                  </a:moveTo>
                  <a:lnTo>
                    <a:pt x="50800" y="0"/>
                  </a:lnTo>
                  <a:lnTo>
                    <a:pt x="31075" y="4008"/>
                  </a:lnTo>
                  <a:lnTo>
                    <a:pt x="14922" y="14922"/>
                  </a:lnTo>
                  <a:lnTo>
                    <a:pt x="4008" y="31075"/>
                  </a:lnTo>
                  <a:lnTo>
                    <a:pt x="0" y="50800"/>
                  </a:lnTo>
                  <a:lnTo>
                    <a:pt x="0" y="82384"/>
                  </a:lnTo>
                  <a:lnTo>
                    <a:pt x="3989652" y="82384"/>
                  </a:lnTo>
                  <a:lnTo>
                    <a:pt x="3989652" y="50800"/>
                  </a:lnTo>
                  <a:lnTo>
                    <a:pt x="3985644" y="31075"/>
                  </a:lnTo>
                  <a:lnTo>
                    <a:pt x="3974729" y="14922"/>
                  </a:lnTo>
                  <a:lnTo>
                    <a:pt x="3958576" y="4008"/>
                  </a:lnTo>
                  <a:lnTo>
                    <a:pt x="39388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9193" y="583811"/>
              <a:ext cx="3989704" cy="893444"/>
            </a:xfrm>
            <a:custGeom>
              <a:avLst/>
              <a:gdLst/>
              <a:ahLst/>
              <a:cxnLst/>
              <a:rect l="l" t="t" r="r" b="b"/>
              <a:pathLst>
                <a:path w="3989704" h="893444">
                  <a:moveTo>
                    <a:pt x="3989652" y="0"/>
                  </a:moveTo>
                  <a:lnTo>
                    <a:pt x="0" y="0"/>
                  </a:lnTo>
                  <a:lnTo>
                    <a:pt x="0" y="842195"/>
                  </a:lnTo>
                  <a:lnTo>
                    <a:pt x="4008" y="861920"/>
                  </a:lnTo>
                  <a:lnTo>
                    <a:pt x="14922" y="878073"/>
                  </a:lnTo>
                  <a:lnTo>
                    <a:pt x="31075" y="888987"/>
                  </a:lnTo>
                  <a:lnTo>
                    <a:pt x="50800" y="892995"/>
                  </a:lnTo>
                  <a:lnTo>
                    <a:pt x="3938852" y="892995"/>
                  </a:lnTo>
                  <a:lnTo>
                    <a:pt x="3958576" y="888987"/>
                  </a:lnTo>
                  <a:lnTo>
                    <a:pt x="3974729" y="878073"/>
                  </a:lnTo>
                  <a:lnTo>
                    <a:pt x="3985644" y="861920"/>
                  </a:lnTo>
                  <a:lnTo>
                    <a:pt x="3989652" y="842195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9994" y="602648"/>
            <a:ext cx="3989704" cy="92519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77825" marR="471805" algn="ctr">
              <a:lnSpc>
                <a:spcPct val="106700"/>
              </a:lnSpc>
              <a:spcBef>
                <a:spcPts val="355"/>
              </a:spcBef>
            </a:pPr>
            <a:r>
              <a:rPr spc="-10" dirty="0"/>
              <a:t>Uncovering</a:t>
            </a:r>
            <a:r>
              <a:rPr spc="70" dirty="0"/>
              <a:t> </a:t>
            </a:r>
            <a:r>
              <a:rPr dirty="0"/>
              <a:t>the</a:t>
            </a:r>
            <a:r>
              <a:rPr spc="75" dirty="0"/>
              <a:t> </a:t>
            </a:r>
            <a:r>
              <a:rPr dirty="0"/>
              <a:t>Impact</a:t>
            </a:r>
            <a:r>
              <a:rPr spc="70" dirty="0"/>
              <a:t> </a:t>
            </a:r>
            <a:r>
              <a:rPr dirty="0"/>
              <a:t>of</a:t>
            </a:r>
            <a:r>
              <a:rPr spc="70" dirty="0"/>
              <a:t> </a:t>
            </a:r>
            <a:r>
              <a:rPr spc="100" dirty="0"/>
              <a:t>FDA</a:t>
            </a:r>
            <a:r>
              <a:rPr spc="70" dirty="0"/>
              <a:t> </a:t>
            </a:r>
            <a:r>
              <a:rPr spc="-20" dirty="0"/>
              <a:t>Accelerated </a:t>
            </a:r>
            <a:r>
              <a:rPr dirty="0"/>
              <a:t>Approval</a:t>
            </a:r>
            <a:r>
              <a:rPr spc="30" dirty="0"/>
              <a:t> </a:t>
            </a:r>
            <a:r>
              <a:rPr dirty="0"/>
              <a:t>on</a:t>
            </a:r>
            <a:r>
              <a:rPr spc="25" dirty="0"/>
              <a:t> </a:t>
            </a:r>
            <a:r>
              <a:rPr spc="-10" dirty="0"/>
              <a:t>Biotechnology</a:t>
            </a:r>
            <a:r>
              <a:rPr spc="30" dirty="0"/>
              <a:t> </a:t>
            </a:r>
            <a:r>
              <a:rPr spc="-10" dirty="0"/>
              <a:t>Companies:</a:t>
            </a:r>
            <a:r>
              <a:rPr spc="140" dirty="0"/>
              <a:t> </a:t>
            </a:r>
            <a:r>
              <a:rPr spc="-25" dirty="0"/>
              <a:t>An </a:t>
            </a:r>
            <a:r>
              <a:rPr dirty="0"/>
              <a:t>Economic</a:t>
            </a:r>
            <a:r>
              <a:rPr spc="80" dirty="0"/>
              <a:t> </a:t>
            </a:r>
            <a:r>
              <a:rPr spc="-10" dirty="0"/>
              <a:t>Perspective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8187" y="2031869"/>
            <a:ext cx="593725" cy="6624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24660" y="2781054"/>
            <a:ext cx="1160781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100" spc="75" dirty="0">
                <a:latin typeface="Calibri"/>
                <a:cs typeface="Calibri"/>
              </a:rPr>
              <a:t>October 11, 2025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4E526B2-6A9D-9F06-7F52-F7DEE9C87EB6}"/>
              </a:ext>
            </a:extLst>
          </p:cNvPr>
          <p:cNvSpPr txBox="1">
            <a:spLocks/>
          </p:cNvSpPr>
          <p:nvPr/>
        </p:nvSpPr>
        <p:spPr>
          <a:xfrm>
            <a:off x="1591474" y="3361977"/>
            <a:ext cx="1698091" cy="10002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>
            <a:defPPr>
              <a:defRPr kern="0"/>
            </a:defPPr>
          </a:lstStyle>
          <a:p>
            <a:pPr marL="12700" algn="ctr">
              <a:spcBef>
                <a:spcPts val="60"/>
              </a:spcBef>
            </a:pPr>
            <a:r>
              <a:rPr lang="en-US" sz="600" spc="20" dirty="0">
                <a:solidFill>
                  <a:schemeClr val="bg1"/>
                </a:solidFill>
                <a:latin typeface="+mj-lt"/>
              </a:rPr>
              <a:t>Catherine Nemeskal | FDA Accelerated Approval</a:t>
            </a:r>
            <a:endParaRPr lang="en-US" sz="600" spc="-1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2BF3921C-C2F3-0F1B-4C86-17C2DF2539F2}"/>
              </a:ext>
            </a:extLst>
          </p:cNvPr>
          <p:cNvSpPr txBox="1"/>
          <p:nvPr/>
        </p:nvSpPr>
        <p:spPr>
          <a:xfrm>
            <a:off x="1557127" y="1714398"/>
            <a:ext cx="1495846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100" spc="75" dirty="0">
                <a:latin typeface="Calibri"/>
                <a:cs typeface="Calibri"/>
              </a:rPr>
              <a:t>Catherine Nemeskal</a:t>
            </a:r>
            <a:endParaRPr sz="11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24395" y="820661"/>
            <a:ext cx="3509645" cy="160401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Early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FDA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Action</a:t>
            </a:r>
            <a:endParaRPr sz="1100" dirty="0">
              <a:latin typeface="Calibri"/>
              <a:cs typeface="Calibri"/>
            </a:endParaRPr>
          </a:p>
          <a:p>
            <a:pPr marL="289560" marR="5080">
              <a:lnSpc>
                <a:spcPct val="96900"/>
              </a:lnSpc>
              <a:spcBef>
                <a:spcPts val="215"/>
              </a:spcBef>
            </a:pPr>
            <a:r>
              <a:rPr sz="1000" dirty="0">
                <a:latin typeface="Calibri"/>
                <a:cs typeface="Calibri"/>
              </a:rPr>
              <a:t>Fast</a:t>
            </a:r>
            <a:r>
              <a:rPr sz="1000" spc="1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Track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Designation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(FTD)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Breakthrough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Therapy </a:t>
            </a:r>
            <a:r>
              <a:rPr sz="1000" dirty="0">
                <a:latin typeface="Calibri"/>
                <a:cs typeface="Calibri"/>
              </a:rPr>
              <a:t>Designation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110" dirty="0">
                <a:latin typeface="Calibri"/>
                <a:cs typeface="Calibri"/>
              </a:rPr>
              <a:t>(BTD)</a:t>
            </a:r>
            <a:r>
              <a:rPr lang="en-US" sz="1000" spc="85" dirty="0">
                <a:latin typeface="Calibri"/>
                <a:cs typeface="Calibri"/>
              </a:rPr>
              <a:t>: </a:t>
            </a:r>
            <a:r>
              <a:rPr sz="1000" dirty="0">
                <a:latin typeface="Calibri"/>
                <a:cs typeface="Calibri"/>
              </a:rPr>
              <a:t>do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grant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opportunity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begin </a:t>
            </a:r>
            <a:r>
              <a:rPr sz="1000" dirty="0">
                <a:latin typeface="Calibri"/>
                <a:cs typeface="Calibri"/>
              </a:rPr>
              <a:t>commercialization,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but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do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provide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increased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FDA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access</a:t>
            </a:r>
            <a:r>
              <a:rPr sz="1000" spc="130" dirty="0">
                <a:latin typeface="Calibri"/>
                <a:cs typeface="Calibri"/>
              </a:rPr>
              <a:t> FTD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studies:</a:t>
            </a:r>
            <a:endParaRPr sz="1000" dirty="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Calibri"/>
                <a:cs typeface="Calibri"/>
              </a:rPr>
              <a:t>Alefantis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et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al.,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2004:</a:t>
            </a:r>
            <a:r>
              <a:rPr sz="900" spc="2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10.20%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265" dirty="0">
                <a:latin typeface="Calibri"/>
                <a:cs typeface="Calibri"/>
              </a:rPr>
              <a:t>=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Calibri"/>
                <a:cs typeface="Calibri"/>
              </a:rPr>
              <a:t>Miller,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2017:</a:t>
            </a:r>
            <a:r>
              <a:rPr sz="900" spc="2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3.89%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over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265" dirty="0">
                <a:latin typeface="Calibri"/>
                <a:cs typeface="Calibri"/>
              </a:rPr>
              <a:t>=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0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265" dirty="0">
                <a:latin typeface="Calibri"/>
                <a:cs typeface="Calibri"/>
              </a:rPr>
              <a:t>=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14"/>
              </a:spcBef>
            </a:pPr>
            <a:r>
              <a:rPr sz="1000" spc="130" dirty="0">
                <a:latin typeface="Calibri"/>
                <a:cs typeface="Calibri"/>
              </a:rPr>
              <a:t>BTD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studies</a:t>
            </a:r>
            <a:endParaRPr sz="1000" dirty="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  <a:spcBef>
                <a:spcPts val="195"/>
              </a:spcBef>
            </a:pPr>
            <a:r>
              <a:rPr sz="900" dirty="0">
                <a:latin typeface="Calibri"/>
                <a:cs typeface="Calibri"/>
              </a:rPr>
              <a:t>Re,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2016:</a:t>
            </a:r>
            <a:r>
              <a:rPr sz="900" spc="2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1.3%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265" dirty="0">
                <a:latin typeface="Calibri"/>
                <a:cs typeface="Calibri"/>
              </a:rPr>
              <a:t>=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  <a:p>
            <a:pPr marL="56642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latin typeface="Calibri"/>
                <a:cs typeface="Calibri"/>
              </a:rPr>
              <a:t>Wills,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2022:</a:t>
            </a:r>
            <a:r>
              <a:rPr sz="900" spc="235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6%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265" dirty="0">
                <a:latin typeface="Calibri"/>
                <a:cs typeface="Calibri"/>
              </a:rPr>
              <a:t>=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0" dirty="0"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12966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Literature</a:t>
            </a:r>
            <a:r>
              <a:rPr spc="20" dirty="0"/>
              <a:t> </a:t>
            </a:r>
            <a:r>
              <a:rPr spc="-10" dirty="0"/>
              <a:t>Review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6BAA13-6FCE-32E9-E54F-97865E1F88C9}"/>
              </a:ext>
            </a:extLst>
          </p:cNvPr>
          <p:cNvSpPr/>
          <p:nvPr/>
        </p:nvSpPr>
        <p:spPr>
          <a:xfrm>
            <a:off x="540823" y="9144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698A5-8D70-E104-37D8-662CF2770BEE}"/>
              </a:ext>
            </a:extLst>
          </p:cNvPr>
          <p:cNvSpPr/>
          <p:nvPr/>
        </p:nvSpPr>
        <p:spPr>
          <a:xfrm>
            <a:off x="801509" y="10922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D58F45-1280-BB81-C8C4-088B6A301DE4}"/>
              </a:ext>
            </a:extLst>
          </p:cNvPr>
          <p:cNvSpPr/>
          <p:nvPr/>
        </p:nvSpPr>
        <p:spPr>
          <a:xfrm>
            <a:off x="801509" y="15240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FCA425-1F04-9F86-BE77-00852462AC66}"/>
              </a:ext>
            </a:extLst>
          </p:cNvPr>
          <p:cNvSpPr/>
          <p:nvPr/>
        </p:nvSpPr>
        <p:spPr>
          <a:xfrm>
            <a:off x="801509" y="19939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1EB663-7025-F88D-946C-4E1C06FCF3BB}"/>
              </a:ext>
            </a:extLst>
          </p:cNvPr>
          <p:cNvSpPr/>
          <p:nvPr/>
        </p:nvSpPr>
        <p:spPr>
          <a:xfrm>
            <a:off x="1085850" y="170929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F8B47B-DCDE-2615-53D7-C1FE26DC3E51}"/>
              </a:ext>
            </a:extLst>
          </p:cNvPr>
          <p:cNvSpPr/>
          <p:nvPr/>
        </p:nvSpPr>
        <p:spPr>
          <a:xfrm>
            <a:off x="1087882" y="185420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9D45447-905A-19AF-4388-87AFED453800}"/>
              </a:ext>
            </a:extLst>
          </p:cNvPr>
          <p:cNvSpPr/>
          <p:nvPr/>
        </p:nvSpPr>
        <p:spPr>
          <a:xfrm>
            <a:off x="1085850" y="217118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351CAC2-6FC2-3E77-8E40-FE5D007F6577}"/>
              </a:ext>
            </a:extLst>
          </p:cNvPr>
          <p:cNvSpPr/>
          <p:nvPr/>
        </p:nvSpPr>
        <p:spPr>
          <a:xfrm>
            <a:off x="1085850" y="2316092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06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/>
              <a:t>Standard</a:t>
            </a:r>
            <a:r>
              <a:rPr spc="100" dirty="0"/>
              <a:t> </a:t>
            </a:r>
            <a:r>
              <a:rPr spc="85" dirty="0"/>
              <a:t>FDA</a:t>
            </a:r>
            <a:r>
              <a:rPr spc="105" dirty="0"/>
              <a:t> </a:t>
            </a:r>
            <a:r>
              <a:rPr spc="-10" dirty="0"/>
              <a:t>Approval</a:t>
            </a:r>
          </a:p>
          <a:p>
            <a:pPr marL="289560" marR="5080">
              <a:lnSpc>
                <a:spcPct val="100000"/>
              </a:lnSpc>
              <a:spcBef>
                <a:spcPts val="175"/>
              </a:spcBef>
            </a:pPr>
            <a:r>
              <a:rPr sz="1000" dirty="0"/>
              <a:t>Single</a:t>
            </a:r>
            <a:r>
              <a:rPr sz="1000" spc="70" dirty="0"/>
              <a:t> </a:t>
            </a:r>
            <a:r>
              <a:rPr sz="1000" dirty="0"/>
              <a:t>approvals</a:t>
            </a:r>
            <a:r>
              <a:rPr sz="1000" spc="70" dirty="0"/>
              <a:t> </a:t>
            </a:r>
            <a:r>
              <a:rPr sz="1000" dirty="0"/>
              <a:t>rarely</a:t>
            </a:r>
            <a:r>
              <a:rPr sz="1000" spc="70" dirty="0"/>
              <a:t> </a:t>
            </a:r>
            <a:r>
              <a:rPr sz="1000" dirty="0"/>
              <a:t>impact</a:t>
            </a:r>
            <a:r>
              <a:rPr sz="1000" spc="70" dirty="0"/>
              <a:t> </a:t>
            </a:r>
            <a:r>
              <a:rPr sz="1000" dirty="0"/>
              <a:t>stock</a:t>
            </a:r>
            <a:r>
              <a:rPr sz="1000" spc="75" dirty="0"/>
              <a:t> </a:t>
            </a:r>
            <a:r>
              <a:rPr sz="1000" dirty="0"/>
              <a:t>prices,</a:t>
            </a:r>
            <a:r>
              <a:rPr sz="1000" spc="70" dirty="0"/>
              <a:t> </a:t>
            </a:r>
            <a:r>
              <a:rPr sz="1000" dirty="0"/>
              <a:t>because</a:t>
            </a:r>
            <a:r>
              <a:rPr sz="1000" spc="70" dirty="0"/>
              <a:t> </a:t>
            </a:r>
            <a:r>
              <a:rPr sz="1000" spc="-10" dirty="0"/>
              <a:t>approval </a:t>
            </a:r>
            <a:r>
              <a:rPr sz="1000" dirty="0"/>
              <a:t>likelihood</a:t>
            </a:r>
            <a:r>
              <a:rPr sz="1000" spc="50" dirty="0"/>
              <a:t> </a:t>
            </a:r>
            <a:r>
              <a:rPr sz="1000" dirty="0"/>
              <a:t>is</a:t>
            </a:r>
            <a:r>
              <a:rPr sz="1000" spc="55" dirty="0"/>
              <a:t> </a:t>
            </a:r>
            <a:r>
              <a:rPr sz="1000" spc="-10" dirty="0"/>
              <a:t>priced</a:t>
            </a:r>
            <a:r>
              <a:rPr sz="1000" spc="55" dirty="0"/>
              <a:t> </a:t>
            </a:r>
            <a:r>
              <a:rPr sz="1000" dirty="0"/>
              <a:t>in</a:t>
            </a:r>
            <a:r>
              <a:rPr sz="1000" spc="55" dirty="0"/>
              <a:t> </a:t>
            </a:r>
            <a:r>
              <a:rPr sz="1000" dirty="0"/>
              <a:t>throughout</a:t>
            </a:r>
            <a:r>
              <a:rPr sz="1000" spc="55" dirty="0"/>
              <a:t> </a:t>
            </a:r>
            <a:r>
              <a:rPr sz="1000" dirty="0"/>
              <a:t>the</a:t>
            </a:r>
            <a:r>
              <a:rPr sz="1000" spc="50" dirty="0"/>
              <a:t> </a:t>
            </a:r>
            <a:r>
              <a:rPr sz="1000" spc="-10" dirty="0"/>
              <a:t>development</a:t>
            </a:r>
            <a:r>
              <a:rPr sz="1000" spc="55" dirty="0"/>
              <a:t> </a:t>
            </a:r>
            <a:r>
              <a:rPr sz="1000" spc="-10" dirty="0"/>
              <a:t>process </a:t>
            </a:r>
            <a:r>
              <a:rPr sz="1000" dirty="0"/>
              <a:t>(MacDonald,</a:t>
            </a:r>
            <a:r>
              <a:rPr sz="1000" spc="260" dirty="0"/>
              <a:t> </a:t>
            </a:r>
            <a:r>
              <a:rPr sz="1000" spc="-20" dirty="0"/>
              <a:t>2024)</a:t>
            </a:r>
            <a:endParaRPr sz="1000"/>
          </a:p>
          <a:p>
            <a:pPr marL="289560">
              <a:lnSpc>
                <a:spcPts val="1085"/>
              </a:lnSpc>
            </a:pPr>
            <a:r>
              <a:rPr sz="1000" dirty="0"/>
              <a:t>Immediate</a:t>
            </a:r>
            <a:r>
              <a:rPr sz="1000" spc="25" dirty="0"/>
              <a:t> </a:t>
            </a:r>
            <a:r>
              <a:rPr sz="1000" spc="-10" dirty="0"/>
              <a:t>abnormal</a:t>
            </a:r>
            <a:r>
              <a:rPr sz="1000" spc="30" dirty="0"/>
              <a:t> </a:t>
            </a:r>
            <a:r>
              <a:rPr sz="1000" dirty="0"/>
              <a:t>returns</a:t>
            </a:r>
            <a:r>
              <a:rPr sz="1000" spc="30" dirty="0"/>
              <a:t> </a:t>
            </a:r>
            <a:r>
              <a:rPr sz="1000" spc="-10" dirty="0"/>
              <a:t>event</a:t>
            </a:r>
            <a:r>
              <a:rPr sz="1000" spc="30" dirty="0"/>
              <a:t> </a:t>
            </a:r>
            <a:r>
              <a:rPr sz="1000" spc="-10" dirty="0"/>
              <a:t>studies</a:t>
            </a:r>
            <a:endParaRPr sz="1000"/>
          </a:p>
          <a:p>
            <a:pPr marL="566420">
              <a:lnSpc>
                <a:spcPct val="100000"/>
              </a:lnSpc>
              <a:spcBef>
                <a:spcPts val="195"/>
              </a:spcBef>
            </a:pPr>
            <a:r>
              <a:rPr sz="900" dirty="0"/>
              <a:t>Bosch</a:t>
            </a:r>
            <a:r>
              <a:rPr sz="900" spc="145" dirty="0"/>
              <a:t> </a:t>
            </a:r>
            <a:r>
              <a:rPr sz="900" spc="85" dirty="0"/>
              <a:t>&amp;</a:t>
            </a:r>
            <a:r>
              <a:rPr sz="900" spc="150" dirty="0"/>
              <a:t> </a:t>
            </a:r>
            <a:r>
              <a:rPr sz="900" dirty="0"/>
              <a:t>Lee,</a:t>
            </a:r>
            <a:r>
              <a:rPr sz="900" spc="155" dirty="0"/>
              <a:t> </a:t>
            </a:r>
            <a:r>
              <a:rPr sz="900" dirty="0"/>
              <a:t>1994:</a:t>
            </a:r>
            <a:r>
              <a:rPr sz="900" spc="270" dirty="0"/>
              <a:t> </a:t>
            </a:r>
            <a:r>
              <a:rPr sz="900" dirty="0"/>
              <a:t>0.42%</a:t>
            </a:r>
            <a:r>
              <a:rPr sz="900" spc="150" dirty="0"/>
              <a:t> </a:t>
            </a:r>
            <a:r>
              <a:rPr sz="900" dirty="0"/>
              <a:t>on</a:t>
            </a:r>
            <a:r>
              <a:rPr sz="900" spc="150" dirty="0"/>
              <a:t> </a:t>
            </a:r>
            <a:r>
              <a:rPr sz="900" dirty="0"/>
              <a:t>t</a:t>
            </a:r>
            <a:r>
              <a:rPr sz="900" spc="150" dirty="0"/>
              <a:t> </a:t>
            </a:r>
            <a:r>
              <a:rPr sz="900" spc="265" dirty="0"/>
              <a:t>=</a:t>
            </a:r>
            <a:r>
              <a:rPr sz="900" spc="150" dirty="0"/>
              <a:t> </a:t>
            </a:r>
            <a:r>
              <a:rPr sz="900" spc="-50" dirty="0"/>
              <a:t>0</a:t>
            </a:r>
            <a:endParaRPr sz="900"/>
          </a:p>
          <a:p>
            <a:pPr marL="566420" marR="90170">
              <a:lnSpc>
                <a:spcPct val="101499"/>
              </a:lnSpc>
            </a:pPr>
            <a:r>
              <a:rPr sz="900" dirty="0"/>
              <a:t>Sharma</a:t>
            </a:r>
            <a:r>
              <a:rPr sz="900" spc="140" dirty="0"/>
              <a:t> </a:t>
            </a:r>
            <a:r>
              <a:rPr sz="900" spc="85" dirty="0"/>
              <a:t>&amp;</a:t>
            </a:r>
            <a:r>
              <a:rPr sz="900" spc="145" dirty="0"/>
              <a:t> </a:t>
            </a:r>
            <a:r>
              <a:rPr sz="900" dirty="0"/>
              <a:t>Lacey,</a:t>
            </a:r>
            <a:r>
              <a:rPr sz="900" spc="145" dirty="0"/>
              <a:t> </a:t>
            </a:r>
            <a:r>
              <a:rPr sz="900" dirty="0"/>
              <a:t>2004:</a:t>
            </a:r>
            <a:r>
              <a:rPr sz="900" spc="260" dirty="0"/>
              <a:t> </a:t>
            </a:r>
            <a:r>
              <a:rPr sz="900" dirty="0"/>
              <a:t>0.48%</a:t>
            </a:r>
            <a:r>
              <a:rPr sz="900" spc="150" dirty="0"/>
              <a:t> </a:t>
            </a:r>
            <a:r>
              <a:rPr sz="900" dirty="0"/>
              <a:t>on</a:t>
            </a:r>
            <a:r>
              <a:rPr sz="900" spc="145" dirty="0"/>
              <a:t> </a:t>
            </a:r>
            <a:r>
              <a:rPr sz="900" dirty="0"/>
              <a:t>t</a:t>
            </a:r>
            <a:r>
              <a:rPr sz="900" spc="140" dirty="0"/>
              <a:t> </a:t>
            </a:r>
            <a:r>
              <a:rPr sz="900" spc="265" dirty="0"/>
              <a:t>=</a:t>
            </a:r>
            <a:r>
              <a:rPr sz="900" spc="145" dirty="0"/>
              <a:t> </a:t>
            </a:r>
            <a:r>
              <a:rPr sz="900" dirty="0"/>
              <a:t>0,</a:t>
            </a:r>
            <a:r>
              <a:rPr sz="900" spc="150" dirty="0"/>
              <a:t> </a:t>
            </a:r>
            <a:r>
              <a:rPr sz="900" dirty="0"/>
              <a:t>0.88%</a:t>
            </a:r>
            <a:r>
              <a:rPr sz="900" spc="145" dirty="0"/>
              <a:t> </a:t>
            </a:r>
            <a:r>
              <a:rPr sz="900" dirty="0"/>
              <a:t>on</a:t>
            </a:r>
            <a:r>
              <a:rPr sz="900" spc="140" dirty="0"/>
              <a:t> </a:t>
            </a:r>
            <a:r>
              <a:rPr sz="900" dirty="0"/>
              <a:t>t</a:t>
            </a:r>
            <a:r>
              <a:rPr sz="900" spc="145" dirty="0"/>
              <a:t> </a:t>
            </a:r>
            <a:r>
              <a:rPr sz="900" spc="265" dirty="0"/>
              <a:t>=</a:t>
            </a:r>
            <a:r>
              <a:rPr sz="900" spc="140" dirty="0"/>
              <a:t> </a:t>
            </a:r>
            <a:r>
              <a:rPr sz="900" spc="-50" dirty="0"/>
              <a:t>1</a:t>
            </a:r>
            <a:r>
              <a:rPr sz="900" spc="500" dirty="0"/>
              <a:t> </a:t>
            </a:r>
            <a:r>
              <a:rPr sz="900" dirty="0"/>
              <a:t>Sarkar</a:t>
            </a:r>
            <a:r>
              <a:rPr sz="900" spc="150" dirty="0"/>
              <a:t> </a:t>
            </a:r>
            <a:r>
              <a:rPr sz="900" spc="85" dirty="0"/>
              <a:t>&amp;</a:t>
            </a:r>
            <a:r>
              <a:rPr sz="900" spc="145" dirty="0"/>
              <a:t> </a:t>
            </a:r>
            <a:r>
              <a:rPr sz="900" dirty="0"/>
              <a:t>De</a:t>
            </a:r>
            <a:r>
              <a:rPr sz="900" spc="150" dirty="0"/>
              <a:t> </a:t>
            </a:r>
            <a:r>
              <a:rPr sz="900" dirty="0"/>
              <a:t>Jong,</a:t>
            </a:r>
            <a:r>
              <a:rPr sz="900" spc="150" dirty="0"/>
              <a:t> </a:t>
            </a:r>
            <a:r>
              <a:rPr sz="900" dirty="0"/>
              <a:t>2006:</a:t>
            </a:r>
            <a:r>
              <a:rPr sz="900" spc="270" dirty="0"/>
              <a:t> </a:t>
            </a:r>
            <a:r>
              <a:rPr sz="900" dirty="0"/>
              <a:t>0.35%</a:t>
            </a:r>
            <a:r>
              <a:rPr sz="900" spc="150" dirty="0"/>
              <a:t> </a:t>
            </a:r>
            <a:r>
              <a:rPr sz="900" dirty="0"/>
              <a:t>on</a:t>
            </a:r>
            <a:r>
              <a:rPr sz="900" spc="150" dirty="0"/>
              <a:t> </a:t>
            </a:r>
            <a:r>
              <a:rPr sz="900" dirty="0"/>
              <a:t>t</a:t>
            </a:r>
            <a:r>
              <a:rPr sz="900" spc="145" dirty="0"/>
              <a:t> </a:t>
            </a:r>
            <a:r>
              <a:rPr sz="900" spc="265" dirty="0"/>
              <a:t>=</a:t>
            </a:r>
            <a:r>
              <a:rPr sz="900" spc="150" dirty="0"/>
              <a:t> </a:t>
            </a:r>
            <a:r>
              <a:rPr sz="900" dirty="0"/>
              <a:t>0</a:t>
            </a:r>
            <a:r>
              <a:rPr sz="900" spc="150" dirty="0"/>
              <a:t> </a:t>
            </a:r>
            <a:r>
              <a:rPr sz="900" dirty="0"/>
              <a:t>-</a:t>
            </a:r>
            <a:r>
              <a:rPr sz="900" spc="150" dirty="0"/>
              <a:t> </a:t>
            </a:r>
            <a:r>
              <a:rPr sz="900" dirty="0"/>
              <a:t>not</a:t>
            </a:r>
            <a:r>
              <a:rPr sz="900" spc="145" dirty="0"/>
              <a:t> </a:t>
            </a:r>
            <a:r>
              <a:rPr sz="900" spc="-10" dirty="0"/>
              <a:t>significant</a:t>
            </a:r>
            <a:endParaRPr sz="9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12966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Literature</a:t>
            </a:r>
            <a:r>
              <a:rPr spc="20" dirty="0"/>
              <a:t> </a:t>
            </a:r>
            <a:r>
              <a:rPr spc="-10" dirty="0"/>
              <a:t>Review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152EB9A-CA40-93DD-D50C-55260FC8886F}"/>
              </a:ext>
            </a:extLst>
          </p:cNvPr>
          <p:cNvSpPr/>
          <p:nvPr/>
        </p:nvSpPr>
        <p:spPr>
          <a:xfrm>
            <a:off x="536575" y="10414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9C4D25-CF77-40BD-EA34-7AA527A3BDAA}"/>
              </a:ext>
            </a:extLst>
          </p:cNvPr>
          <p:cNvSpPr/>
          <p:nvPr/>
        </p:nvSpPr>
        <p:spPr>
          <a:xfrm>
            <a:off x="1085850" y="185101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98655A-0511-B5FA-86A0-D0678924076F}"/>
              </a:ext>
            </a:extLst>
          </p:cNvPr>
          <p:cNvSpPr/>
          <p:nvPr/>
        </p:nvSpPr>
        <p:spPr>
          <a:xfrm>
            <a:off x="801509" y="12223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72978C-F460-4CC0-CECA-B24C7A701C5B}"/>
              </a:ext>
            </a:extLst>
          </p:cNvPr>
          <p:cNvSpPr/>
          <p:nvPr/>
        </p:nvSpPr>
        <p:spPr>
          <a:xfrm>
            <a:off x="801509" y="166954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B08532-D86D-3A13-9C7B-6046752311D2}"/>
              </a:ext>
            </a:extLst>
          </p:cNvPr>
          <p:cNvSpPr/>
          <p:nvPr/>
        </p:nvSpPr>
        <p:spPr>
          <a:xfrm>
            <a:off x="1086993" y="1985971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E183DA-D7E4-DA2A-651A-73AFEB71B5D8}"/>
              </a:ext>
            </a:extLst>
          </p:cNvPr>
          <p:cNvSpPr/>
          <p:nvPr/>
        </p:nvSpPr>
        <p:spPr>
          <a:xfrm>
            <a:off x="1088136" y="212092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624395" y="1958975"/>
            <a:ext cx="3890455" cy="1000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Full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Approvals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1808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lang="en-US" sz="1000" spc="85" dirty="0">
                <a:latin typeface="Calibri"/>
                <a:cs typeface="Calibri"/>
              </a:rPr>
              <a:t>standard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selected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time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period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(2010-2023)</a:t>
            </a:r>
            <a:endParaRPr sz="1000" dirty="0">
              <a:latin typeface="Calibri"/>
              <a:cs typeface="Calibri"/>
            </a:endParaRPr>
          </a:p>
          <a:p>
            <a:pPr marL="461010" indent="-171450">
              <a:lnSpc>
                <a:spcPts val="1195"/>
              </a:lnSpc>
              <a:buFont typeface="Calibri" panose="020F0502020204030204" pitchFamily="34" charset="0"/>
              <a:buChar char="-"/>
              <a:tabLst>
                <a:tab pos="373380" algn="l"/>
              </a:tabLst>
            </a:pPr>
            <a:r>
              <a:rPr sz="1000" dirty="0">
                <a:latin typeface="Calibri"/>
                <a:cs typeface="Calibri"/>
              </a:rPr>
              <a:t>705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priority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/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non-</a:t>
            </a:r>
            <a:r>
              <a:rPr sz="1000" dirty="0">
                <a:latin typeface="Calibri"/>
                <a:cs typeface="Calibri"/>
              </a:rPr>
              <a:t>classified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/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accelerated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approvals</a:t>
            </a:r>
            <a:endParaRPr lang="en-US" sz="1000" spc="-10" dirty="0">
              <a:latin typeface="Calibri"/>
              <a:cs typeface="Calibri"/>
            </a:endParaRPr>
          </a:p>
          <a:p>
            <a:pPr marL="461010" indent="-171450">
              <a:lnSpc>
                <a:spcPts val="1195"/>
              </a:lnSpc>
              <a:buFont typeface="Calibri" panose="020F0502020204030204" pitchFamily="34" charset="0"/>
              <a:buChar char="-"/>
              <a:tabLst>
                <a:tab pos="373380" algn="l"/>
              </a:tabLst>
            </a:pPr>
            <a:r>
              <a:rPr sz="1000" dirty="0">
                <a:latin typeface="Calibri"/>
                <a:cs typeface="Calibri"/>
              </a:rPr>
              <a:t>939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second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indications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/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formulations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105" dirty="0">
                <a:latin typeface="Calibri"/>
                <a:cs typeface="Calibri"/>
              </a:rPr>
              <a:t>/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manufacturers</a:t>
            </a:r>
            <a:endParaRPr lang="en-US" sz="1000" spc="-10" dirty="0">
              <a:latin typeface="Calibri"/>
              <a:cs typeface="Calibri"/>
            </a:endParaRPr>
          </a:p>
          <a:p>
            <a:pPr marL="461010" indent="-171450">
              <a:lnSpc>
                <a:spcPts val="1195"/>
              </a:lnSpc>
              <a:buFont typeface="Calibri" panose="020F0502020204030204" pitchFamily="34" charset="0"/>
              <a:buChar char="-"/>
              <a:tabLst>
                <a:tab pos="373380" algn="l"/>
              </a:tabLst>
            </a:pPr>
            <a:r>
              <a:rPr sz="1000" dirty="0">
                <a:latin typeface="Calibri"/>
                <a:cs typeface="Calibri"/>
              </a:rPr>
              <a:t>87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approvals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companies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publicly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traded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US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markets</a:t>
            </a:r>
            <a:endParaRPr lang="en-US" sz="1000" spc="-10" dirty="0">
              <a:latin typeface="Calibri"/>
              <a:cs typeface="Calibri"/>
            </a:endParaRPr>
          </a:p>
          <a:p>
            <a:pPr marL="289560">
              <a:lnSpc>
                <a:spcPts val="1195"/>
              </a:lnSpc>
              <a:tabLst>
                <a:tab pos="373380" algn="l"/>
              </a:tabLst>
            </a:pPr>
            <a:r>
              <a:rPr lang="en-US" sz="1000" b="1" spc="-10" dirty="0">
                <a:latin typeface="Calibri"/>
                <a:cs typeface="Calibri"/>
              </a:rPr>
              <a:t>77 first-time standard approvals remain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395" y="582116"/>
            <a:ext cx="3890455" cy="1103507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Approvals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328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AAs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FDA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history</a:t>
            </a:r>
            <a:endParaRPr lang="en-US" sz="1000" spc="-10" dirty="0">
              <a:latin typeface="Calibri"/>
              <a:cs typeface="Calibri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Calibri" panose="020F0502020204030204" pitchFamily="34" charset="0"/>
              <a:buChar char="-"/>
            </a:pPr>
            <a:r>
              <a:rPr sz="1000" dirty="0">
                <a:latin typeface="Calibri"/>
                <a:cs typeface="Calibri"/>
              </a:rPr>
              <a:t>142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second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indication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30" dirty="0">
                <a:latin typeface="Calibri"/>
                <a:cs typeface="Calibri"/>
              </a:rPr>
              <a:t>A</a:t>
            </a:r>
            <a:r>
              <a:rPr lang="en-US" sz="1000" spc="30" dirty="0">
                <a:latin typeface="Calibri"/>
                <a:cs typeface="Calibri"/>
              </a:rPr>
              <a:t>a</a:t>
            </a:r>
            <a:r>
              <a:rPr sz="1000" spc="30" dirty="0">
                <a:latin typeface="Calibri"/>
                <a:cs typeface="Calibri"/>
              </a:rPr>
              <a:t>s</a:t>
            </a:r>
            <a:endParaRPr lang="en-US" sz="1000" spc="30" dirty="0">
              <a:latin typeface="Calibri"/>
              <a:cs typeface="Calibri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Calibri" panose="020F0502020204030204" pitchFamily="34" charset="0"/>
              <a:buChar char="-"/>
            </a:pPr>
            <a:r>
              <a:rPr sz="1000" dirty="0">
                <a:latin typeface="Calibri"/>
                <a:cs typeface="Calibri"/>
              </a:rPr>
              <a:t>81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AAs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outside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selected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time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period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(2010-2023)</a:t>
            </a:r>
            <a:endParaRPr lang="en-US" sz="1000" spc="-10" dirty="0">
              <a:latin typeface="Calibri"/>
              <a:cs typeface="Calibri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Calibri" panose="020F0502020204030204" pitchFamily="34" charset="0"/>
              <a:buChar char="-"/>
            </a:pPr>
            <a:r>
              <a:rPr sz="1000" dirty="0">
                <a:latin typeface="Calibri"/>
                <a:cs typeface="Calibri"/>
              </a:rPr>
              <a:t>29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55" dirty="0">
                <a:latin typeface="Calibri"/>
                <a:cs typeface="Calibri"/>
              </a:rPr>
              <a:t>AAs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companies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publicly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traded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65" dirty="0">
                <a:latin typeface="Calibri"/>
                <a:cs typeface="Calibri"/>
              </a:rPr>
              <a:t>US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markets</a:t>
            </a:r>
            <a:endParaRPr lang="en-US" sz="1000" spc="-10" dirty="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75"/>
              </a:spcBef>
            </a:pPr>
            <a:r>
              <a:rPr lang="en-US" sz="1000" b="1" spc="-10" dirty="0">
                <a:latin typeface="Calibri"/>
                <a:cs typeface="Calibri"/>
              </a:rPr>
              <a:t>76 first-time AAs remain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Data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47DCDE-1438-FB36-94B3-3A10DB921D4B}"/>
              </a:ext>
            </a:extLst>
          </p:cNvPr>
          <p:cNvSpPr/>
          <p:nvPr/>
        </p:nvSpPr>
        <p:spPr>
          <a:xfrm>
            <a:off x="535812" y="66992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93BA7C-4E16-3CB4-E00D-C9C81229A273}"/>
              </a:ext>
            </a:extLst>
          </p:cNvPr>
          <p:cNvSpPr/>
          <p:nvPr/>
        </p:nvSpPr>
        <p:spPr>
          <a:xfrm>
            <a:off x="809176" y="86233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93379B-9848-891D-9022-26CD9BBD6A8E}"/>
              </a:ext>
            </a:extLst>
          </p:cNvPr>
          <p:cNvSpPr/>
          <p:nvPr/>
        </p:nvSpPr>
        <p:spPr>
          <a:xfrm>
            <a:off x="535812" y="20447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E08AC5-7812-4773-2306-40E9E5541F1B}"/>
              </a:ext>
            </a:extLst>
          </p:cNvPr>
          <p:cNvSpPr/>
          <p:nvPr/>
        </p:nvSpPr>
        <p:spPr>
          <a:xfrm>
            <a:off x="809176" y="22415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dirty="0"/>
              <a:t>Daily</a:t>
            </a:r>
            <a:r>
              <a:rPr spc="80" dirty="0"/>
              <a:t> </a:t>
            </a:r>
            <a:r>
              <a:rPr dirty="0"/>
              <a:t>stock</a:t>
            </a:r>
            <a:r>
              <a:rPr spc="90" dirty="0"/>
              <a:t> </a:t>
            </a:r>
            <a:r>
              <a:rPr spc="-10" dirty="0"/>
              <a:t>price</a:t>
            </a:r>
            <a:r>
              <a:rPr spc="90" dirty="0"/>
              <a:t> </a:t>
            </a:r>
            <a:r>
              <a:rPr dirty="0"/>
              <a:t>data</a:t>
            </a:r>
            <a:r>
              <a:rPr spc="90" dirty="0"/>
              <a:t> </a:t>
            </a:r>
            <a:r>
              <a:rPr dirty="0"/>
              <a:t>from</a:t>
            </a:r>
            <a:r>
              <a:rPr spc="90" dirty="0"/>
              <a:t> </a:t>
            </a:r>
            <a:r>
              <a:rPr spc="-25" dirty="0"/>
              <a:t>2010-</a:t>
            </a:r>
            <a:r>
              <a:rPr dirty="0"/>
              <a:t>2023,</a:t>
            </a:r>
            <a:r>
              <a:rPr spc="90" dirty="0"/>
              <a:t> </a:t>
            </a:r>
            <a:r>
              <a:rPr dirty="0"/>
              <a:t>daily</a:t>
            </a:r>
            <a:r>
              <a:rPr spc="90" dirty="0"/>
              <a:t> </a:t>
            </a:r>
            <a:r>
              <a:rPr spc="95" dirty="0"/>
              <a:t>S&amp;P</a:t>
            </a:r>
            <a:r>
              <a:rPr spc="90" dirty="0"/>
              <a:t> </a:t>
            </a:r>
            <a:r>
              <a:rPr dirty="0"/>
              <a:t>500</a:t>
            </a:r>
            <a:r>
              <a:rPr spc="90" dirty="0"/>
              <a:t> </a:t>
            </a:r>
            <a:r>
              <a:rPr spc="-10" dirty="0"/>
              <a:t>returns, </a:t>
            </a:r>
            <a:r>
              <a:rPr dirty="0"/>
              <a:t>daily</a:t>
            </a:r>
            <a:r>
              <a:rPr spc="50" dirty="0"/>
              <a:t> </a:t>
            </a:r>
            <a:r>
              <a:rPr spc="90" dirty="0"/>
              <a:t>XBI</a:t>
            </a:r>
            <a:r>
              <a:rPr spc="50" dirty="0"/>
              <a:t> </a:t>
            </a:r>
            <a:r>
              <a:rPr dirty="0"/>
              <a:t>returns,</a:t>
            </a:r>
            <a:r>
              <a:rPr spc="50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annual</a:t>
            </a:r>
            <a:r>
              <a:rPr spc="50" dirty="0"/>
              <a:t> </a:t>
            </a:r>
            <a:r>
              <a:rPr spc="-10" dirty="0"/>
              <a:t>market</a:t>
            </a:r>
            <a:r>
              <a:rPr spc="50" dirty="0"/>
              <a:t> </a:t>
            </a:r>
            <a:r>
              <a:rPr dirty="0"/>
              <a:t>capitalization</a:t>
            </a:r>
            <a:r>
              <a:rPr spc="50" dirty="0"/>
              <a:t> </a:t>
            </a:r>
            <a:r>
              <a:rPr spc="-20" dirty="0"/>
              <a:t>data </a:t>
            </a:r>
            <a:r>
              <a:rPr spc="-10" dirty="0"/>
              <a:t>obtained</a:t>
            </a:r>
            <a:r>
              <a:rPr dirty="0"/>
              <a:t> from </a:t>
            </a:r>
            <a:r>
              <a:rPr spc="85" dirty="0"/>
              <a:t>CRSP</a:t>
            </a:r>
          </a:p>
          <a:p>
            <a:pPr marL="289560" marR="151130">
              <a:lnSpc>
                <a:spcPct val="100000"/>
              </a:lnSpc>
              <a:spcBef>
                <a:spcPts val="145"/>
              </a:spcBef>
            </a:pPr>
            <a:r>
              <a:rPr sz="1000" dirty="0"/>
              <a:t>Missing</a:t>
            </a:r>
            <a:r>
              <a:rPr sz="1000" spc="90" dirty="0"/>
              <a:t> </a:t>
            </a:r>
            <a:r>
              <a:rPr sz="1000" dirty="0"/>
              <a:t>market</a:t>
            </a:r>
            <a:r>
              <a:rPr sz="1000" spc="90" dirty="0"/>
              <a:t> </a:t>
            </a:r>
            <a:r>
              <a:rPr sz="1000" dirty="0"/>
              <a:t>capitalization</a:t>
            </a:r>
            <a:r>
              <a:rPr sz="1000" spc="95" dirty="0"/>
              <a:t> </a:t>
            </a:r>
            <a:r>
              <a:rPr sz="1000" dirty="0"/>
              <a:t>data</a:t>
            </a:r>
            <a:r>
              <a:rPr sz="1000" spc="90" dirty="0"/>
              <a:t> </a:t>
            </a:r>
            <a:r>
              <a:rPr sz="1000" dirty="0"/>
              <a:t>calculated</a:t>
            </a:r>
            <a:r>
              <a:rPr sz="1000" spc="90" dirty="0"/>
              <a:t> </a:t>
            </a:r>
            <a:r>
              <a:rPr sz="1000" dirty="0"/>
              <a:t>manually</a:t>
            </a:r>
            <a:r>
              <a:rPr sz="1000" spc="95" dirty="0"/>
              <a:t> </a:t>
            </a:r>
            <a:r>
              <a:rPr sz="1000" spc="-20" dirty="0"/>
              <a:t>from </a:t>
            </a:r>
            <a:r>
              <a:rPr sz="1000" spc="90" dirty="0"/>
              <a:t>SEC</a:t>
            </a:r>
            <a:r>
              <a:rPr sz="1000" spc="85" dirty="0"/>
              <a:t> </a:t>
            </a:r>
            <a:r>
              <a:rPr sz="1000" dirty="0"/>
              <a:t>filings</a:t>
            </a:r>
            <a:r>
              <a:rPr sz="1000" spc="85" dirty="0"/>
              <a:t> </a:t>
            </a:r>
            <a:r>
              <a:rPr sz="1000" dirty="0"/>
              <a:t>and</a:t>
            </a:r>
            <a:r>
              <a:rPr sz="1000" spc="90" dirty="0"/>
              <a:t> </a:t>
            </a:r>
            <a:r>
              <a:rPr sz="1000" dirty="0"/>
              <a:t>historical</a:t>
            </a:r>
            <a:r>
              <a:rPr sz="1000" spc="85" dirty="0"/>
              <a:t> </a:t>
            </a:r>
            <a:r>
              <a:rPr sz="1000" dirty="0"/>
              <a:t>stock</a:t>
            </a:r>
            <a:r>
              <a:rPr sz="1000" spc="90" dirty="0"/>
              <a:t> </a:t>
            </a:r>
            <a:r>
              <a:rPr sz="1000" dirty="0"/>
              <a:t>price</a:t>
            </a:r>
            <a:r>
              <a:rPr sz="1000" spc="85" dirty="0"/>
              <a:t> </a:t>
            </a:r>
            <a:r>
              <a:rPr sz="1000" spc="-20" dirty="0"/>
              <a:t>data</a:t>
            </a:r>
            <a:endParaRPr sz="1000" dirty="0"/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/>
              <a:t>Fama</a:t>
            </a:r>
            <a:r>
              <a:rPr spc="60" dirty="0"/>
              <a:t> </a:t>
            </a:r>
            <a:r>
              <a:rPr dirty="0"/>
              <a:t>French</a:t>
            </a:r>
            <a:r>
              <a:rPr spc="65" dirty="0"/>
              <a:t> </a:t>
            </a:r>
            <a:r>
              <a:rPr spc="-10" dirty="0"/>
              <a:t>portfolio</a:t>
            </a:r>
            <a:r>
              <a:rPr spc="65" dirty="0"/>
              <a:t> </a:t>
            </a:r>
            <a:r>
              <a:rPr dirty="0"/>
              <a:t>data</a:t>
            </a:r>
            <a:r>
              <a:rPr spc="65" dirty="0"/>
              <a:t> </a:t>
            </a:r>
            <a:r>
              <a:rPr spc="-10" dirty="0"/>
              <a:t>obtained</a:t>
            </a:r>
            <a:r>
              <a:rPr spc="65" dirty="0"/>
              <a:t> </a:t>
            </a:r>
            <a:r>
              <a:rPr dirty="0"/>
              <a:t>from</a:t>
            </a:r>
            <a:r>
              <a:rPr spc="65" dirty="0"/>
              <a:t> </a:t>
            </a:r>
            <a:r>
              <a:rPr spc="60" dirty="0"/>
              <a:t>WRDS</a:t>
            </a:r>
          </a:p>
          <a:p>
            <a:pPr marL="12700" marR="277495">
              <a:lnSpc>
                <a:spcPct val="102699"/>
              </a:lnSpc>
              <a:spcBef>
                <a:spcPts val="300"/>
              </a:spcBef>
            </a:pPr>
            <a:r>
              <a:rPr dirty="0"/>
              <a:t>Drugs</a:t>
            </a:r>
            <a:r>
              <a:rPr spc="45" dirty="0"/>
              <a:t> </a:t>
            </a:r>
            <a:r>
              <a:rPr spc="-40" dirty="0"/>
              <a:t>were</a:t>
            </a:r>
            <a:r>
              <a:rPr spc="45" dirty="0"/>
              <a:t> </a:t>
            </a:r>
            <a:r>
              <a:rPr spc="-10" dirty="0"/>
              <a:t>classified</a:t>
            </a:r>
            <a:r>
              <a:rPr spc="50" dirty="0"/>
              <a:t> </a:t>
            </a:r>
            <a:r>
              <a:rPr dirty="0"/>
              <a:t>into</a:t>
            </a:r>
            <a:r>
              <a:rPr spc="45" dirty="0"/>
              <a:t> </a:t>
            </a:r>
            <a:r>
              <a:rPr spc="-20" dirty="0"/>
              <a:t>disease</a:t>
            </a:r>
            <a:r>
              <a:rPr spc="50" dirty="0"/>
              <a:t> </a:t>
            </a:r>
            <a:r>
              <a:rPr spc="-10" dirty="0"/>
              <a:t>area</a:t>
            </a:r>
            <a:r>
              <a:rPr spc="45" dirty="0"/>
              <a:t> </a:t>
            </a:r>
            <a:r>
              <a:rPr dirty="0"/>
              <a:t>with</a:t>
            </a:r>
            <a:r>
              <a:rPr spc="50" dirty="0"/>
              <a:t> </a:t>
            </a:r>
            <a:r>
              <a:rPr dirty="0"/>
              <a:t>guidance</a:t>
            </a:r>
            <a:r>
              <a:rPr spc="45" dirty="0"/>
              <a:t> </a:t>
            </a:r>
            <a:r>
              <a:rPr spc="-20" dirty="0"/>
              <a:t>from </a:t>
            </a:r>
            <a:r>
              <a:rPr spc="85" dirty="0"/>
              <a:t>FDA</a:t>
            </a:r>
            <a:r>
              <a:rPr spc="40" dirty="0"/>
              <a:t> </a:t>
            </a:r>
            <a:r>
              <a:rPr spc="-20" dirty="0"/>
              <a:t>disease</a:t>
            </a:r>
            <a:r>
              <a:rPr spc="45" dirty="0"/>
              <a:t> </a:t>
            </a:r>
            <a:r>
              <a:rPr spc="-10" dirty="0"/>
              <a:t>categories</a:t>
            </a:r>
            <a:r>
              <a:rPr spc="40" dirty="0"/>
              <a:t> </a:t>
            </a:r>
            <a:r>
              <a:rPr dirty="0"/>
              <a:t>and</a:t>
            </a:r>
            <a:r>
              <a:rPr spc="45" dirty="0"/>
              <a:t> </a:t>
            </a:r>
            <a:r>
              <a:rPr dirty="0"/>
              <a:t>indication</a:t>
            </a:r>
            <a:r>
              <a:rPr spc="45" dirty="0"/>
              <a:t> </a:t>
            </a:r>
            <a:r>
              <a:rPr spc="-10" dirty="0"/>
              <a:t>descriptions</a:t>
            </a:r>
          </a:p>
          <a:p>
            <a:pPr marL="12700" marR="11430">
              <a:lnSpc>
                <a:spcPct val="102600"/>
              </a:lnSpc>
              <a:spcBef>
                <a:spcPts val="295"/>
              </a:spcBef>
            </a:pPr>
            <a:r>
              <a:rPr dirty="0"/>
              <a:t>Commercial</a:t>
            </a:r>
            <a:r>
              <a:rPr spc="25" dirty="0"/>
              <a:t> </a:t>
            </a:r>
            <a:r>
              <a:rPr dirty="0"/>
              <a:t>status</a:t>
            </a:r>
            <a:r>
              <a:rPr spc="25" dirty="0"/>
              <a:t> </a:t>
            </a:r>
            <a:r>
              <a:rPr dirty="0"/>
              <a:t>was</a:t>
            </a:r>
            <a:r>
              <a:rPr spc="25" dirty="0"/>
              <a:t> </a:t>
            </a:r>
            <a:r>
              <a:rPr spc="-25" dirty="0"/>
              <a:t>determined</a:t>
            </a:r>
            <a:r>
              <a:rPr spc="30" dirty="0"/>
              <a:t> </a:t>
            </a:r>
            <a:r>
              <a:rPr dirty="0"/>
              <a:t>through</a:t>
            </a:r>
            <a:r>
              <a:rPr spc="25" dirty="0"/>
              <a:t> </a:t>
            </a:r>
            <a:r>
              <a:rPr spc="-10" dirty="0"/>
              <a:t>thorough</a:t>
            </a:r>
            <a:r>
              <a:rPr spc="25" dirty="0"/>
              <a:t> </a:t>
            </a:r>
            <a:r>
              <a:rPr spc="-10" dirty="0"/>
              <a:t>search</a:t>
            </a:r>
            <a:r>
              <a:rPr spc="30" dirty="0"/>
              <a:t> </a:t>
            </a:r>
            <a:r>
              <a:rPr spc="-25" dirty="0"/>
              <a:t>of </a:t>
            </a:r>
            <a:r>
              <a:rPr spc="-20" dirty="0"/>
              <a:t>press</a:t>
            </a:r>
            <a:r>
              <a:rPr spc="45" dirty="0"/>
              <a:t> </a:t>
            </a:r>
            <a:r>
              <a:rPr spc="-30" dirty="0"/>
              <a:t>releases</a:t>
            </a:r>
            <a:r>
              <a:rPr spc="4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spc="95" dirty="0"/>
              <a:t>SEC</a:t>
            </a:r>
            <a:r>
              <a:rPr spc="45" dirty="0"/>
              <a:t> </a:t>
            </a:r>
            <a:r>
              <a:rPr dirty="0"/>
              <a:t>filings</a:t>
            </a:r>
            <a:r>
              <a:rPr spc="50" dirty="0"/>
              <a:t> </a:t>
            </a:r>
            <a:r>
              <a:rPr spc="-10" dirty="0"/>
              <a:t>around</a:t>
            </a:r>
            <a:r>
              <a:rPr spc="45" dirty="0"/>
              <a:t> </a:t>
            </a:r>
            <a:r>
              <a:rPr spc="-10" dirty="0"/>
              <a:t>event</a:t>
            </a:r>
            <a:r>
              <a:rPr spc="50" dirty="0"/>
              <a:t> </a:t>
            </a:r>
            <a:r>
              <a:rPr spc="-20" dirty="0"/>
              <a:t>date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Data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DC14D6-78E3-1D85-F9FC-F4B1768A6AA4}"/>
              </a:ext>
            </a:extLst>
          </p:cNvPr>
          <p:cNvSpPr/>
          <p:nvPr/>
        </p:nvSpPr>
        <p:spPr>
          <a:xfrm>
            <a:off x="542925" y="8255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D7EB75-AA1F-EEC4-B71A-ABD81B26092D}"/>
              </a:ext>
            </a:extLst>
          </p:cNvPr>
          <p:cNvSpPr/>
          <p:nvPr/>
        </p:nvSpPr>
        <p:spPr>
          <a:xfrm>
            <a:off x="812800" y="130492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A807C00-A46B-E228-E99B-E089A9C3FC1D}"/>
              </a:ext>
            </a:extLst>
          </p:cNvPr>
          <p:cNvSpPr/>
          <p:nvPr/>
        </p:nvSpPr>
        <p:spPr>
          <a:xfrm>
            <a:off x="542925" y="1666367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7E45F8-11A9-1FC0-E056-6754D01E6561}"/>
              </a:ext>
            </a:extLst>
          </p:cNvPr>
          <p:cNvSpPr/>
          <p:nvPr/>
        </p:nvSpPr>
        <p:spPr>
          <a:xfrm>
            <a:off x="542925" y="18700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3DCCE2-8088-3D29-F440-AFD3B3CE4187}"/>
              </a:ext>
            </a:extLst>
          </p:cNvPr>
          <p:cNvSpPr/>
          <p:nvPr/>
        </p:nvSpPr>
        <p:spPr>
          <a:xfrm>
            <a:off x="542925" y="22637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13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1AD8D8B-FC01-402D-AE96-B2CA5DF3D86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2350526"/>
              </p:ext>
            </p:extLst>
          </p:nvPr>
        </p:nvGraphicFramePr>
        <p:xfrm>
          <a:off x="697348" y="587375"/>
          <a:ext cx="3215404" cy="249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CEE0E6CB-F212-EACA-75A5-9B3339C68E81}"/>
              </a:ext>
            </a:extLst>
          </p:cNvPr>
          <p:cNvGrpSpPr/>
          <p:nvPr/>
        </p:nvGrpSpPr>
        <p:grpSpPr>
          <a:xfrm>
            <a:off x="95250" y="392639"/>
            <a:ext cx="1341969" cy="466839"/>
            <a:chOff x="95250" y="392639"/>
            <a:chExt cx="1341969" cy="4668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3B535A-0750-D55E-3B6E-B10FE82F557B}"/>
                </a:ext>
              </a:extLst>
            </p:cNvPr>
            <p:cNvSpPr/>
            <p:nvPr/>
          </p:nvSpPr>
          <p:spPr>
            <a:xfrm>
              <a:off x="95250" y="434975"/>
              <a:ext cx="152400" cy="152400"/>
            </a:xfrm>
            <a:prstGeom prst="rect">
              <a:avLst/>
            </a:prstGeom>
            <a:solidFill>
              <a:srgbClr val="163E64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C0CC6C-3372-40E9-A44C-72428F489AA4}"/>
                </a:ext>
              </a:extLst>
            </p:cNvPr>
            <p:cNvSpPr/>
            <p:nvPr/>
          </p:nvSpPr>
          <p:spPr>
            <a:xfrm>
              <a:off x="95250" y="651842"/>
              <a:ext cx="152400" cy="152400"/>
            </a:xfrm>
            <a:prstGeom prst="rect">
              <a:avLst/>
            </a:prstGeom>
            <a:solidFill>
              <a:srgbClr val="A6CAEC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B6C44C-3BF4-F164-83B0-1F8377061506}"/>
                </a:ext>
              </a:extLst>
            </p:cNvPr>
            <p:cNvSpPr txBox="1"/>
            <p:nvPr/>
          </p:nvSpPr>
          <p:spPr>
            <a:xfrm>
              <a:off x="218019" y="392639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Commercial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0E281A-2A34-7AF1-73E0-AAFBDC479E42}"/>
                </a:ext>
              </a:extLst>
            </p:cNvPr>
            <p:cNvSpPr txBox="1"/>
            <p:nvPr/>
          </p:nvSpPr>
          <p:spPr>
            <a:xfrm>
              <a:off x="218019" y="613257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Pre-Commercial</a:t>
              </a:r>
            </a:p>
          </p:txBody>
        </p:sp>
      </p:grp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311BF4B-E0BD-42D0-B540-37FAB67197A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83277"/>
              </p:ext>
            </p:extLst>
          </p:nvPr>
        </p:nvGraphicFramePr>
        <p:xfrm>
          <a:off x="524933" y="587375"/>
          <a:ext cx="3560233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153174" y="-26367"/>
            <a:ext cx="31318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Descriptive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CF9A27-822D-716D-942D-09DFF0E39AF5}"/>
              </a:ext>
            </a:extLst>
          </p:cNvPr>
          <p:cNvGrpSpPr/>
          <p:nvPr/>
        </p:nvGrpSpPr>
        <p:grpSpPr>
          <a:xfrm>
            <a:off x="95250" y="392639"/>
            <a:ext cx="1523999" cy="1188180"/>
            <a:chOff x="95250" y="392639"/>
            <a:chExt cx="1523999" cy="11881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E831C7-2648-7915-1179-70D61E9ABE4E}"/>
                </a:ext>
              </a:extLst>
            </p:cNvPr>
            <p:cNvSpPr/>
            <p:nvPr/>
          </p:nvSpPr>
          <p:spPr>
            <a:xfrm>
              <a:off x="95250" y="434975"/>
              <a:ext cx="152400" cy="152400"/>
            </a:xfrm>
            <a:prstGeom prst="rect">
              <a:avLst/>
            </a:prstGeom>
            <a:solidFill>
              <a:srgbClr val="163E64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0BC09F-ADEB-D30C-5A51-2BBBA1A9A6A0}"/>
                </a:ext>
              </a:extLst>
            </p:cNvPr>
            <p:cNvSpPr/>
            <p:nvPr/>
          </p:nvSpPr>
          <p:spPr>
            <a:xfrm>
              <a:off x="95250" y="669527"/>
              <a:ext cx="152400" cy="152400"/>
            </a:xfrm>
            <a:prstGeom prst="rect">
              <a:avLst/>
            </a:prstGeom>
            <a:solidFill>
              <a:srgbClr val="215F9A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57671E-7E2B-DEC4-F69F-1D263E4655C5}"/>
                </a:ext>
              </a:extLst>
            </p:cNvPr>
            <p:cNvSpPr txBox="1"/>
            <p:nvPr/>
          </p:nvSpPr>
          <p:spPr>
            <a:xfrm>
              <a:off x="218019" y="392639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Oncology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2F3A9B-8D36-75BA-42FD-75B5ACB07062}"/>
                </a:ext>
              </a:extLst>
            </p:cNvPr>
            <p:cNvSpPr txBox="1"/>
            <p:nvPr/>
          </p:nvSpPr>
          <p:spPr>
            <a:xfrm>
              <a:off x="218018" y="613257"/>
              <a:ext cx="14012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Other Non-Oncology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2655C7-29A2-8B0A-B223-02E42CA710BC}"/>
                </a:ext>
              </a:extLst>
            </p:cNvPr>
            <p:cNvSpPr/>
            <p:nvPr/>
          </p:nvSpPr>
          <p:spPr>
            <a:xfrm>
              <a:off x="95250" y="904079"/>
              <a:ext cx="152400" cy="152400"/>
            </a:xfrm>
            <a:prstGeom prst="rect">
              <a:avLst/>
            </a:prstGeom>
            <a:solidFill>
              <a:srgbClr val="4E95D9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7A57B-8B9A-0319-9A6E-27BDA166DA3E}"/>
                </a:ext>
              </a:extLst>
            </p:cNvPr>
            <p:cNvSpPr txBox="1"/>
            <p:nvPr/>
          </p:nvSpPr>
          <p:spPr>
            <a:xfrm>
              <a:off x="218019" y="853704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Neurology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FCAB04-B71F-A4B5-B870-90CE8A745696}"/>
                </a:ext>
              </a:extLst>
            </p:cNvPr>
            <p:cNvSpPr/>
            <p:nvPr/>
          </p:nvSpPr>
          <p:spPr>
            <a:xfrm>
              <a:off x="95250" y="1138631"/>
              <a:ext cx="152400" cy="152400"/>
            </a:xfrm>
            <a:prstGeom prst="rect">
              <a:avLst/>
            </a:prstGeom>
            <a:solidFill>
              <a:srgbClr val="A6CAEC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1F5289-4DC7-1A8D-BBC0-BFE17AF98103}"/>
                </a:ext>
              </a:extLst>
            </p:cNvPr>
            <p:cNvSpPr txBox="1"/>
            <p:nvPr/>
          </p:nvSpPr>
          <p:spPr>
            <a:xfrm>
              <a:off x="218019" y="1094151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Metabolic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C8B214-CF8F-42D9-9DA9-4E2321B01103}"/>
                </a:ext>
              </a:extLst>
            </p:cNvPr>
            <p:cNvSpPr/>
            <p:nvPr/>
          </p:nvSpPr>
          <p:spPr>
            <a:xfrm>
              <a:off x="95250" y="1373183"/>
              <a:ext cx="152400" cy="152400"/>
            </a:xfrm>
            <a:prstGeom prst="rect">
              <a:avLst/>
            </a:prstGeom>
            <a:solidFill>
              <a:srgbClr val="DCEAF7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2BE531-0C35-2387-8F8A-6B124933148A}"/>
                </a:ext>
              </a:extLst>
            </p:cNvPr>
            <p:cNvSpPr txBox="1"/>
            <p:nvPr/>
          </p:nvSpPr>
          <p:spPr>
            <a:xfrm>
              <a:off x="218019" y="1334598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Bacterial</a:t>
              </a:r>
            </a:p>
          </p:txBody>
        </p:sp>
      </p:grp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13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35" y="469611"/>
            <a:ext cx="4397031" cy="252152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13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FC1B71C-9E2A-4C4C-B0E9-AF9A57B6AFB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6891012"/>
              </p:ext>
            </p:extLst>
          </p:nvPr>
        </p:nvGraphicFramePr>
        <p:xfrm>
          <a:off x="857250" y="587375"/>
          <a:ext cx="2895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6CF89A5B-679D-BAF4-F558-B594037EF6EE}"/>
              </a:ext>
            </a:extLst>
          </p:cNvPr>
          <p:cNvGrpSpPr/>
          <p:nvPr/>
        </p:nvGrpSpPr>
        <p:grpSpPr>
          <a:xfrm>
            <a:off x="95250" y="392639"/>
            <a:ext cx="1341969" cy="1188180"/>
            <a:chOff x="95250" y="392639"/>
            <a:chExt cx="1341969" cy="11881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CB755F-E9D1-00F7-C975-B82A3E1BF838}"/>
                </a:ext>
              </a:extLst>
            </p:cNvPr>
            <p:cNvSpPr/>
            <p:nvPr/>
          </p:nvSpPr>
          <p:spPr>
            <a:xfrm>
              <a:off x="95250" y="434975"/>
              <a:ext cx="152400" cy="152400"/>
            </a:xfrm>
            <a:prstGeom prst="rect">
              <a:avLst/>
            </a:prstGeom>
            <a:solidFill>
              <a:srgbClr val="163E64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C24505-8085-0D01-EDEB-55E561A73E62}"/>
                </a:ext>
              </a:extLst>
            </p:cNvPr>
            <p:cNvSpPr/>
            <p:nvPr/>
          </p:nvSpPr>
          <p:spPr>
            <a:xfrm>
              <a:off x="95250" y="669527"/>
              <a:ext cx="152400" cy="152400"/>
            </a:xfrm>
            <a:prstGeom prst="rect">
              <a:avLst/>
            </a:prstGeom>
            <a:solidFill>
              <a:srgbClr val="215F9A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793641-4D91-01A6-07E7-790736225A52}"/>
                </a:ext>
              </a:extLst>
            </p:cNvPr>
            <p:cNvSpPr txBox="1"/>
            <p:nvPr/>
          </p:nvSpPr>
          <p:spPr>
            <a:xfrm>
              <a:off x="218019" y="392639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Mega-Cap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171139-05E2-46E3-F67F-B26D0CCA69CB}"/>
                </a:ext>
              </a:extLst>
            </p:cNvPr>
            <p:cNvSpPr txBox="1"/>
            <p:nvPr/>
          </p:nvSpPr>
          <p:spPr>
            <a:xfrm>
              <a:off x="218019" y="613257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Large-Cap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2AE0E3-F9B8-1A8C-F98B-A58D2716FB0C}"/>
                </a:ext>
              </a:extLst>
            </p:cNvPr>
            <p:cNvSpPr/>
            <p:nvPr/>
          </p:nvSpPr>
          <p:spPr>
            <a:xfrm>
              <a:off x="95250" y="904079"/>
              <a:ext cx="152400" cy="152400"/>
            </a:xfrm>
            <a:prstGeom prst="rect">
              <a:avLst/>
            </a:prstGeom>
            <a:solidFill>
              <a:srgbClr val="4E95D9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C64F6F-2B95-532E-B770-759D76E4BBE9}"/>
                </a:ext>
              </a:extLst>
            </p:cNvPr>
            <p:cNvSpPr txBox="1"/>
            <p:nvPr/>
          </p:nvSpPr>
          <p:spPr>
            <a:xfrm>
              <a:off x="218019" y="853704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Mid-Cap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541BF3-339C-CD7D-C7F9-215530F85610}"/>
                </a:ext>
              </a:extLst>
            </p:cNvPr>
            <p:cNvSpPr/>
            <p:nvPr/>
          </p:nvSpPr>
          <p:spPr>
            <a:xfrm>
              <a:off x="95250" y="1138631"/>
              <a:ext cx="152400" cy="152400"/>
            </a:xfrm>
            <a:prstGeom prst="rect">
              <a:avLst/>
            </a:prstGeom>
            <a:solidFill>
              <a:srgbClr val="A6CAEC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C9911A-AE1A-152E-29B5-944D92C9EBA6}"/>
                </a:ext>
              </a:extLst>
            </p:cNvPr>
            <p:cNvSpPr txBox="1"/>
            <p:nvPr/>
          </p:nvSpPr>
          <p:spPr>
            <a:xfrm>
              <a:off x="218019" y="1094151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Small-Cap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F32708-67F5-03C6-4CE3-CD263FAEF114}"/>
                </a:ext>
              </a:extLst>
            </p:cNvPr>
            <p:cNvSpPr/>
            <p:nvPr/>
          </p:nvSpPr>
          <p:spPr>
            <a:xfrm>
              <a:off x="95250" y="1373183"/>
              <a:ext cx="152400" cy="152400"/>
            </a:xfrm>
            <a:prstGeom prst="rect">
              <a:avLst/>
            </a:prstGeom>
            <a:solidFill>
              <a:srgbClr val="DCEAF7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7F222-5C45-99D0-7700-554F8B9FE448}"/>
                </a:ext>
              </a:extLst>
            </p:cNvPr>
            <p:cNvSpPr txBox="1"/>
            <p:nvPr/>
          </p:nvSpPr>
          <p:spPr>
            <a:xfrm>
              <a:off x="218019" y="1334598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Micro-Cap</a:t>
              </a:r>
            </a:p>
          </p:txBody>
        </p:sp>
      </p:grp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130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Approval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" y="468503"/>
            <a:ext cx="4398264" cy="252374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477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695" y="468209"/>
            <a:ext cx="2359025" cy="432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Intrinsic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stock:</a:t>
            </a:r>
            <a:endParaRPr sz="1100" dirty="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965"/>
              </a:spcBef>
            </a:pPr>
            <a:r>
              <a:rPr sz="1200" i="1" u="sng" spc="750" baseline="-10416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5F5C846-0057-9764-D8A6-C6A403556E4A}"/>
              </a:ext>
            </a:extLst>
          </p:cNvPr>
          <p:cNvSpPr/>
          <p:nvPr/>
        </p:nvSpPr>
        <p:spPr>
          <a:xfrm>
            <a:off x="517525" y="5334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98288C-F5D6-2817-8EB6-B2A14016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28" y="709684"/>
            <a:ext cx="971643" cy="46153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2">
            <a:extLst>
              <a:ext uri="{FF2B5EF4-FFF2-40B4-BE49-F238E27FC236}">
                <a16:creationId xmlns:a16="http://schemas.microsoft.com/office/drawing/2014/main" id="{207D3509-C063-255B-17D3-555BDB64B727}"/>
              </a:ext>
            </a:extLst>
          </p:cNvPr>
          <p:cNvSpPr/>
          <p:nvPr/>
        </p:nvSpPr>
        <p:spPr>
          <a:xfrm>
            <a:off x="0" y="3349308"/>
            <a:ext cx="4610100" cy="122555"/>
          </a:xfrm>
          <a:custGeom>
            <a:avLst/>
            <a:gdLst/>
            <a:ahLst/>
            <a:cxnLst/>
            <a:rect l="l" t="t" r="r" b="b"/>
            <a:pathLst>
              <a:path w="2304415" h="122554">
                <a:moveTo>
                  <a:pt x="2303995" y="0"/>
                </a:moveTo>
                <a:lnTo>
                  <a:pt x="0" y="0"/>
                </a:lnTo>
                <a:lnTo>
                  <a:pt x="0" y="122389"/>
                </a:lnTo>
                <a:lnTo>
                  <a:pt x="2303995" y="122389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3174" y="-26367"/>
            <a:ext cx="14287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258" y="1144910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4395" y="1103908"/>
            <a:ext cx="329565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0000"/>
                </a:solidFill>
              </a:rPr>
              <a:t>How</a:t>
            </a:r>
            <a:r>
              <a:rPr sz="1100" spc="45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do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investors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respond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to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spc="85" dirty="0">
                <a:solidFill>
                  <a:srgbClr val="000000"/>
                </a:solidFill>
              </a:rPr>
              <a:t>FDA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Accelerated</a:t>
            </a:r>
            <a:r>
              <a:rPr sz="1100" spc="50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Approval?</a:t>
            </a:r>
            <a:endParaRPr sz="11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F097C5-79C0-B9BD-B4D9-43C58D47D48F}"/>
              </a:ext>
            </a:extLst>
          </p:cNvPr>
          <p:cNvSpPr/>
          <p:nvPr/>
        </p:nvSpPr>
        <p:spPr>
          <a:xfrm>
            <a:off x="476250" y="1148963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D4C0D4F-3EBC-05FE-BAB0-099B9ADDF9DE}"/>
              </a:ext>
            </a:extLst>
          </p:cNvPr>
          <p:cNvSpPr txBox="1">
            <a:spLocks/>
          </p:cNvSpPr>
          <p:nvPr/>
        </p:nvSpPr>
        <p:spPr>
          <a:xfrm>
            <a:off x="1591474" y="3361977"/>
            <a:ext cx="1698091" cy="10002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>
            <a:defPPr>
              <a:defRPr kern="0"/>
            </a:defPPr>
          </a:lstStyle>
          <a:p>
            <a:pPr marL="12700" algn="ctr">
              <a:spcBef>
                <a:spcPts val="60"/>
              </a:spcBef>
            </a:pPr>
            <a:r>
              <a:rPr lang="en-US" sz="600" spc="20" dirty="0">
                <a:solidFill>
                  <a:schemeClr val="bg1"/>
                </a:solidFill>
                <a:latin typeface="+mj-lt"/>
              </a:rPr>
              <a:t>Catherine Nemeskal | FDA Accelerated Approval</a:t>
            </a:r>
            <a:endParaRPr lang="en-US" sz="600" spc="-1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477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695" y="468209"/>
            <a:ext cx="2359025" cy="432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Intrinsic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stock:</a:t>
            </a:r>
            <a:endParaRPr sz="1100" dirty="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965"/>
              </a:spcBef>
            </a:pPr>
            <a:r>
              <a:rPr sz="1200" i="1" u="sng" spc="750" baseline="-1041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1029968"/>
            <a:ext cx="333438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95"/>
              </a:spcBef>
            </a:pPr>
            <a:endParaRPr lang="en-US" sz="8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805"/>
              </a:spcBef>
            </a:pPr>
            <a:r>
              <a:rPr lang="en-US" sz="1100" dirty="0">
                <a:latin typeface="Calibri"/>
                <a:cs typeface="Calibri"/>
              </a:rPr>
              <a:t>Free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cash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flow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expectations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are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spc="-25" dirty="0">
                <a:latin typeface="Calibri"/>
                <a:cs typeface="Calibri"/>
              </a:rPr>
              <a:t>informed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by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net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income, </a:t>
            </a:r>
            <a:r>
              <a:rPr lang="en-US" sz="1100" spc="-25" dirty="0">
                <a:latin typeface="Calibri"/>
                <a:cs typeface="Calibri"/>
              </a:rPr>
              <a:t>non-</a:t>
            </a:r>
            <a:r>
              <a:rPr lang="en-US" sz="1100" dirty="0">
                <a:latin typeface="Calibri"/>
                <a:cs typeface="Calibri"/>
              </a:rPr>
              <a:t>cash</a:t>
            </a:r>
            <a:r>
              <a:rPr lang="en-US" sz="1100" spc="5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expenses,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change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in</a:t>
            </a:r>
            <a:r>
              <a:rPr lang="en-US" sz="1100" spc="5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working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capital,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and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capital expenditures: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27ED4B-6FE7-179D-1AB5-662C74984C46}"/>
              </a:ext>
            </a:extLst>
          </p:cNvPr>
          <p:cNvSpPr/>
          <p:nvPr/>
        </p:nvSpPr>
        <p:spPr>
          <a:xfrm>
            <a:off x="517525" y="5334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DC2173-0329-9481-811F-E2A0BAD78283}"/>
              </a:ext>
            </a:extLst>
          </p:cNvPr>
          <p:cNvSpPr/>
          <p:nvPr/>
        </p:nvSpPr>
        <p:spPr>
          <a:xfrm>
            <a:off x="517525" y="1317964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264F18-B6CF-0AC2-0471-977C69F7D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28" y="709684"/>
            <a:ext cx="971643" cy="4615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6D644B-D703-8460-7956-10AED300A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55" y="1830763"/>
            <a:ext cx="1981200" cy="27379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477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695" y="468209"/>
            <a:ext cx="2359025" cy="432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Intrinsic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stock:</a:t>
            </a:r>
            <a:endParaRPr lang="en-US" sz="1100" dirty="0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965"/>
              </a:spcBef>
            </a:pPr>
            <a:r>
              <a:rPr lang="en-US" sz="1200" i="1" u="sng" spc="750" baseline="-10416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lang="en-US" sz="1200" baseline="-10416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395" y="1029968"/>
            <a:ext cx="3334385" cy="76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6525" algn="ctr">
              <a:lnSpc>
                <a:spcPct val="100000"/>
              </a:lnSpc>
              <a:spcBef>
                <a:spcPts val="95"/>
              </a:spcBef>
            </a:pPr>
            <a:endParaRPr lang="en-US" sz="8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805"/>
              </a:spcBef>
            </a:pPr>
            <a:r>
              <a:rPr lang="en-US" sz="1100" dirty="0">
                <a:latin typeface="Calibri"/>
                <a:cs typeface="Calibri"/>
              </a:rPr>
              <a:t>Free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cash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flow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expectations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are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spc="-25" dirty="0">
                <a:latin typeface="Calibri"/>
                <a:cs typeface="Calibri"/>
              </a:rPr>
              <a:t>informed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by</a:t>
            </a:r>
            <a:r>
              <a:rPr lang="en-US" sz="1100" spc="35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net</a:t>
            </a:r>
            <a:r>
              <a:rPr lang="en-US" sz="1100" spc="4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income, </a:t>
            </a:r>
            <a:r>
              <a:rPr lang="en-US" sz="1100" spc="-25" dirty="0">
                <a:latin typeface="Calibri"/>
                <a:cs typeface="Calibri"/>
              </a:rPr>
              <a:t>non-</a:t>
            </a:r>
            <a:r>
              <a:rPr lang="en-US" sz="1100" dirty="0">
                <a:latin typeface="Calibri"/>
                <a:cs typeface="Calibri"/>
              </a:rPr>
              <a:t>cash</a:t>
            </a:r>
            <a:r>
              <a:rPr lang="en-US" sz="1100" spc="5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expenses,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change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in</a:t>
            </a:r>
            <a:r>
              <a:rPr lang="en-US" sz="1100" spc="5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working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capital,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dirty="0">
                <a:latin typeface="Calibri"/>
                <a:cs typeface="Calibri"/>
              </a:rPr>
              <a:t>and</a:t>
            </a:r>
            <a:r>
              <a:rPr lang="en-US" sz="1100" spc="6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capital expenditures: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6295" y="1914841"/>
            <a:ext cx="2854960" cy="755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43915" algn="ctr">
              <a:lnSpc>
                <a:spcPct val="100000"/>
              </a:lnSpc>
              <a:spcBef>
                <a:spcPts val="90"/>
              </a:spcBef>
            </a:pPr>
            <a:r>
              <a:rPr lang="en-US" sz="1100" spc="229" dirty="0">
                <a:solidFill>
                  <a:schemeClr val="bg1"/>
                </a:solidFill>
                <a:latin typeface="Cambria"/>
                <a:cs typeface="Cambria"/>
              </a:rPr>
              <a:t>−</a:t>
            </a:r>
            <a:r>
              <a:rPr lang="en-US" sz="1100" spc="-95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100" i="1" spc="-25" dirty="0" err="1">
                <a:solidFill>
                  <a:schemeClr val="bg1"/>
                </a:solidFill>
                <a:latin typeface="Arial"/>
                <a:cs typeface="Arial"/>
              </a:rPr>
              <a:t>CE</a:t>
            </a:r>
            <a:r>
              <a:rPr lang="en-US" sz="1200" i="1" spc="-37" baseline="-10416" dirty="0" err="1">
                <a:solidFill>
                  <a:schemeClr val="bg1"/>
                </a:solidFill>
                <a:latin typeface="Arial"/>
                <a:cs typeface="Arial"/>
              </a:rPr>
              <a:t>t</a:t>
            </a:r>
            <a:endParaRPr lang="en-US" sz="1200" baseline="-10416" dirty="0">
              <a:solidFill>
                <a:schemeClr val="bg1"/>
              </a:solidFill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130"/>
              </a:spcBef>
            </a:pPr>
            <a:r>
              <a:rPr lang="en-US" sz="1100" dirty="0">
                <a:latin typeface="Calibri"/>
                <a:cs typeface="Calibri"/>
              </a:rPr>
              <a:t>Net</a:t>
            </a:r>
            <a:r>
              <a:rPr lang="en-US" sz="1100" spc="4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income</a:t>
            </a:r>
            <a:r>
              <a:rPr lang="en-US" sz="1100" spc="4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expectations</a:t>
            </a:r>
            <a:r>
              <a:rPr lang="en-US" sz="1100" spc="4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are</a:t>
            </a:r>
            <a:r>
              <a:rPr lang="en-US" sz="1100" spc="45" dirty="0">
                <a:latin typeface="Calibri"/>
                <a:cs typeface="Calibri"/>
              </a:rPr>
              <a:t> </a:t>
            </a:r>
            <a:r>
              <a:rPr lang="en-US" sz="1100" spc="-25" dirty="0">
                <a:latin typeface="Calibri"/>
                <a:cs typeface="Calibri"/>
              </a:rPr>
              <a:t>informed</a:t>
            </a:r>
            <a:r>
              <a:rPr lang="en-US" sz="1100" spc="45" dirty="0">
                <a:latin typeface="Calibri"/>
                <a:cs typeface="Calibri"/>
              </a:rPr>
              <a:t> </a:t>
            </a:r>
            <a:r>
              <a:rPr lang="en-US" sz="1100" spc="-25" dirty="0">
                <a:latin typeface="Calibri"/>
                <a:cs typeface="Calibri"/>
              </a:rPr>
              <a:t>by:</a:t>
            </a:r>
            <a:endParaRPr lang="en-US" sz="1100" dirty="0">
              <a:latin typeface="Calibri"/>
              <a:cs typeface="Calibri"/>
            </a:endParaRPr>
          </a:p>
          <a:p>
            <a:pPr marL="843915" algn="ctr">
              <a:lnSpc>
                <a:spcPct val="100000"/>
              </a:lnSpc>
              <a:spcBef>
                <a:spcPts val="1130"/>
              </a:spcBef>
            </a:pP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9EA679-47E5-1979-CCAD-8EF8757ECF9C}"/>
              </a:ext>
            </a:extLst>
          </p:cNvPr>
          <p:cNvSpPr/>
          <p:nvPr/>
        </p:nvSpPr>
        <p:spPr>
          <a:xfrm>
            <a:off x="517525" y="5334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9E3491-8918-B51B-0464-2D8BE994C163}"/>
              </a:ext>
            </a:extLst>
          </p:cNvPr>
          <p:cNvSpPr/>
          <p:nvPr/>
        </p:nvSpPr>
        <p:spPr>
          <a:xfrm>
            <a:off x="517525" y="1317964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8808CD-3FE1-4DF8-F256-36229EAB4781}"/>
              </a:ext>
            </a:extLst>
          </p:cNvPr>
          <p:cNvSpPr/>
          <p:nvPr/>
        </p:nvSpPr>
        <p:spPr>
          <a:xfrm>
            <a:off x="517525" y="2303584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79AD4C-4275-B6E7-795E-72A85C1D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28" y="709684"/>
            <a:ext cx="971643" cy="461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0C178A-DB4B-9EDB-5653-031789DBD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55" y="1830763"/>
            <a:ext cx="1981200" cy="273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4199B3-DFFA-F82E-AA74-2EC0EB764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875" y="2474891"/>
            <a:ext cx="928328" cy="27379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86295" y="847749"/>
            <a:ext cx="3593465" cy="15863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In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industry,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35" dirty="0">
                <a:latin typeface="Calibri"/>
                <a:cs typeface="Calibri"/>
              </a:rPr>
              <a:t>revenue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expectations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firm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i="1" spc="-50" dirty="0">
                <a:latin typeface="Arial"/>
                <a:cs typeface="Arial"/>
              </a:rPr>
              <a:t>i</a:t>
            </a:r>
            <a:endParaRPr sz="11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5"/>
              </a:spcBef>
            </a:pPr>
            <a:r>
              <a:rPr sz="1100" dirty="0">
                <a:latin typeface="Calibri"/>
                <a:cs typeface="Calibri"/>
              </a:rPr>
              <a:t>at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time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i="1" spc="90" dirty="0">
                <a:latin typeface="Arial"/>
                <a:cs typeface="Arial"/>
              </a:rPr>
              <a:t>t</a:t>
            </a:r>
            <a:r>
              <a:rPr sz="1100" i="1" spc="80" dirty="0">
                <a:latin typeface="Arial"/>
                <a:cs typeface="Arial"/>
              </a:rPr>
              <a:t> </a:t>
            </a:r>
            <a:r>
              <a:rPr sz="1100" spc="-10" dirty="0">
                <a:latin typeface="Calibri"/>
                <a:cs typeface="Calibri"/>
              </a:rPr>
              <a:t>are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lang="en-US"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100" dirty="0">
              <a:latin typeface="Tahoma"/>
              <a:cs typeface="Tahoma"/>
            </a:endParaRPr>
          </a:p>
          <a:p>
            <a:pPr marL="3276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S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45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size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95"/>
              </a:lnSpc>
            </a:pPr>
            <a:r>
              <a:rPr sz="1000" i="1" dirty="0">
                <a:latin typeface="Arial"/>
                <a:cs typeface="Arial"/>
              </a:rPr>
              <a:t>C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5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commercial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status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95"/>
              </a:lnSpc>
            </a:pPr>
            <a:r>
              <a:rPr sz="1000" i="1" dirty="0">
                <a:latin typeface="Arial"/>
                <a:cs typeface="Arial"/>
              </a:rPr>
              <a:t>D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8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disease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area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U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67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unanticipated</a:t>
            </a:r>
            <a:r>
              <a:rPr sz="1000" spc="10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FDA</a:t>
            </a:r>
            <a:r>
              <a:rPr sz="1000" spc="10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47752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5" dirty="0"/>
              <a:t>Model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564739-3E46-9AD9-9CF8-F8BE8B4344EE}"/>
              </a:ext>
            </a:extLst>
          </p:cNvPr>
          <p:cNvSpPr/>
          <p:nvPr/>
        </p:nvSpPr>
        <p:spPr>
          <a:xfrm>
            <a:off x="522287" y="9239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4B2916-0367-6BA3-A329-6C59814D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01" y="1335915"/>
            <a:ext cx="1940097" cy="36376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Market</a:t>
            </a:r>
            <a:r>
              <a:rPr spc="85" dirty="0"/>
              <a:t> </a:t>
            </a:r>
            <a:r>
              <a:rPr spc="-10" dirty="0"/>
              <a:t>Model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95" y="275627"/>
            <a:ext cx="3079115" cy="3917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linear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proxied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both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XBI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AD247-580E-8771-667D-9488A70A24A2}"/>
              </a:ext>
            </a:extLst>
          </p:cNvPr>
          <p:cNvSpPr/>
          <p:nvPr/>
        </p:nvSpPr>
        <p:spPr>
          <a:xfrm>
            <a:off x="528637" y="3683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244248-F3CC-20AB-9747-8A977D070BA3}"/>
              </a:ext>
            </a:extLst>
          </p:cNvPr>
          <p:cNvSpPr/>
          <p:nvPr/>
        </p:nvSpPr>
        <p:spPr>
          <a:xfrm>
            <a:off x="809625" y="5619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Market</a:t>
            </a:r>
            <a:r>
              <a:rPr spc="85" dirty="0"/>
              <a:t> </a:t>
            </a:r>
            <a:r>
              <a:rPr spc="-10" dirty="0"/>
              <a:t>Model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95" y="275627"/>
            <a:ext cx="3633470" cy="7359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linear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proxied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both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XBI</a:t>
            </a:r>
            <a:endParaRPr sz="1000" dirty="0">
              <a:latin typeface="Calibri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335"/>
              </a:spcBef>
            </a:pPr>
            <a:r>
              <a:rPr sz="1100" spc="95" dirty="0">
                <a:latin typeface="Calibri"/>
                <a:cs typeface="Calibri"/>
              </a:rPr>
              <a:t>OLS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parameters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estimated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using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90-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period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daily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prior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window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(t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-94,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Calibri"/>
                <a:cs typeface="Calibri"/>
              </a:rPr>
              <a:t>4)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EF13DB4-D17B-7E62-AA94-38EDE4F86E80}"/>
              </a:ext>
            </a:extLst>
          </p:cNvPr>
          <p:cNvSpPr/>
          <p:nvPr/>
        </p:nvSpPr>
        <p:spPr>
          <a:xfrm>
            <a:off x="528637" y="3683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9C3B75-74E0-609B-CDF2-7BC987195EF9}"/>
              </a:ext>
            </a:extLst>
          </p:cNvPr>
          <p:cNvSpPr/>
          <p:nvPr/>
        </p:nvSpPr>
        <p:spPr>
          <a:xfrm>
            <a:off x="809625" y="5619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F53353-8C8B-50ED-8B93-ADAA6D3DB12D}"/>
              </a:ext>
            </a:extLst>
          </p:cNvPr>
          <p:cNvSpPr/>
          <p:nvPr/>
        </p:nvSpPr>
        <p:spPr>
          <a:xfrm>
            <a:off x="528637" y="7334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Market</a:t>
            </a:r>
            <a:r>
              <a:rPr spc="85" dirty="0"/>
              <a:t> </a:t>
            </a:r>
            <a:r>
              <a:rPr spc="-10" dirty="0"/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395" y="275627"/>
            <a:ext cx="3636645" cy="106235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linear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proxied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both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XBI</a:t>
            </a:r>
            <a:endParaRPr sz="1000">
              <a:latin typeface="Calibri"/>
              <a:cs typeface="Calibri"/>
            </a:endParaRPr>
          </a:p>
          <a:p>
            <a:pPr marL="12700" marR="7620">
              <a:lnSpc>
                <a:spcPts val="1200"/>
              </a:lnSpc>
              <a:spcBef>
                <a:spcPts val="335"/>
              </a:spcBef>
            </a:pPr>
            <a:r>
              <a:rPr sz="1100" spc="95" dirty="0">
                <a:latin typeface="Calibri"/>
                <a:cs typeface="Calibri"/>
              </a:rPr>
              <a:t>OLS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parameters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estimated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using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90-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period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daily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prior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window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(t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-94,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Calibri"/>
                <a:cs typeface="Calibri"/>
              </a:rPr>
              <a:t>4)</a:t>
            </a:r>
            <a:endParaRPr sz="1100">
              <a:latin typeface="Calibri"/>
              <a:cs typeface="Calibri"/>
            </a:endParaRPr>
          </a:p>
          <a:p>
            <a:pPr marL="289560" marR="508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Prediction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window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adopted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similar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studies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assessing </a:t>
            </a:r>
            <a:r>
              <a:rPr sz="1000" dirty="0">
                <a:latin typeface="Calibri"/>
                <a:cs typeface="Calibri"/>
              </a:rPr>
              <a:t>impact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early</a:t>
            </a:r>
            <a:r>
              <a:rPr sz="1000" spc="85" dirty="0">
                <a:latin typeface="Calibri"/>
                <a:cs typeface="Calibri"/>
              </a:rPr>
              <a:t> FDA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C8CDAE-24D4-15F0-8AED-141C48BB3A70}"/>
              </a:ext>
            </a:extLst>
          </p:cNvPr>
          <p:cNvSpPr/>
          <p:nvPr/>
        </p:nvSpPr>
        <p:spPr>
          <a:xfrm>
            <a:off x="528637" y="3683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D95525-1D33-3729-6BDE-D53645F36F8D}"/>
              </a:ext>
            </a:extLst>
          </p:cNvPr>
          <p:cNvSpPr/>
          <p:nvPr/>
        </p:nvSpPr>
        <p:spPr>
          <a:xfrm>
            <a:off x="809625" y="5619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F2EF15-68B7-1698-485D-0A8C2046348F}"/>
              </a:ext>
            </a:extLst>
          </p:cNvPr>
          <p:cNvSpPr/>
          <p:nvPr/>
        </p:nvSpPr>
        <p:spPr>
          <a:xfrm>
            <a:off x="528637" y="7334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4E8DA-2094-42C8-27B8-3B8A00422C36}"/>
              </a:ext>
            </a:extLst>
          </p:cNvPr>
          <p:cNvSpPr/>
          <p:nvPr/>
        </p:nvSpPr>
        <p:spPr>
          <a:xfrm>
            <a:off x="809625" y="10826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Market</a:t>
            </a:r>
            <a:r>
              <a:rPr spc="85" dirty="0"/>
              <a:t> </a:t>
            </a:r>
            <a:r>
              <a:rPr spc="-10" dirty="0"/>
              <a:t>Model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1695" y="275627"/>
            <a:ext cx="3747135" cy="15862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linear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endParaRPr sz="1100" dirty="0">
              <a:latin typeface="Calibri"/>
              <a:cs typeface="Calibri"/>
            </a:endParaRPr>
          </a:p>
          <a:p>
            <a:pPr marL="3022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proxied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both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XBI</a:t>
            </a:r>
            <a:endParaRPr sz="1000" dirty="0">
              <a:latin typeface="Calibri"/>
              <a:cs typeface="Calibri"/>
            </a:endParaRPr>
          </a:p>
          <a:p>
            <a:pPr marL="25400" marR="106045">
              <a:lnSpc>
                <a:spcPts val="1200"/>
              </a:lnSpc>
              <a:spcBef>
                <a:spcPts val="335"/>
              </a:spcBef>
            </a:pPr>
            <a:r>
              <a:rPr sz="1100" spc="95" dirty="0">
                <a:latin typeface="Calibri"/>
                <a:cs typeface="Calibri"/>
              </a:rPr>
              <a:t>OLS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parameters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estimated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using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90-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period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daily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prior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window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(t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-94,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Calibri"/>
                <a:cs typeface="Calibri"/>
              </a:rPr>
              <a:t>4)</a:t>
            </a:r>
            <a:endParaRPr sz="1100" dirty="0">
              <a:latin typeface="Calibri"/>
              <a:cs typeface="Calibri"/>
            </a:endParaRPr>
          </a:p>
          <a:p>
            <a:pPr marL="302260" marR="10287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Prediction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window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adopted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similar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studies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assessing </a:t>
            </a:r>
            <a:r>
              <a:rPr sz="1000" dirty="0">
                <a:latin typeface="Calibri"/>
                <a:cs typeface="Calibri"/>
              </a:rPr>
              <a:t>impact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early</a:t>
            </a:r>
            <a:r>
              <a:rPr sz="1000" spc="85" dirty="0">
                <a:latin typeface="Calibri"/>
                <a:cs typeface="Calibri"/>
              </a:rPr>
              <a:t> FDA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action</a:t>
            </a:r>
            <a:endParaRPr sz="10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For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firm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date:</a:t>
            </a:r>
            <a:endParaRPr sz="11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130"/>
              </a:spcBef>
            </a:pP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C98B29-37E5-DD6B-DF34-3F24CA4199C3}"/>
              </a:ext>
            </a:extLst>
          </p:cNvPr>
          <p:cNvSpPr/>
          <p:nvPr/>
        </p:nvSpPr>
        <p:spPr>
          <a:xfrm>
            <a:off x="528637" y="3683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8D1596-8974-4CF2-6A90-3F81A57F2252}"/>
              </a:ext>
            </a:extLst>
          </p:cNvPr>
          <p:cNvSpPr/>
          <p:nvPr/>
        </p:nvSpPr>
        <p:spPr>
          <a:xfrm>
            <a:off x="809625" y="5619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EE6DE52-3DD5-5E9B-2DC7-4282CFC20E5F}"/>
              </a:ext>
            </a:extLst>
          </p:cNvPr>
          <p:cNvSpPr/>
          <p:nvPr/>
        </p:nvSpPr>
        <p:spPr>
          <a:xfrm>
            <a:off x="528637" y="7334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7FBAC5-CA29-61AE-CB70-15E772CC3DB0}"/>
              </a:ext>
            </a:extLst>
          </p:cNvPr>
          <p:cNvSpPr/>
          <p:nvPr/>
        </p:nvSpPr>
        <p:spPr>
          <a:xfrm>
            <a:off x="528637" y="142875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F4166F5-B770-3ABE-0EEB-062840F9D95C}"/>
              </a:ext>
            </a:extLst>
          </p:cNvPr>
          <p:cNvSpPr/>
          <p:nvPr/>
        </p:nvSpPr>
        <p:spPr>
          <a:xfrm>
            <a:off x="809625" y="10826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F06BB2-65DF-20D7-020E-8E5CFF66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4" y="1615008"/>
            <a:ext cx="4286250" cy="35298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598995" y="275627"/>
            <a:ext cx="3772535" cy="298350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linear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function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endParaRPr sz="1100" dirty="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proxied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both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XBI</a:t>
            </a:r>
            <a:endParaRPr sz="1000" dirty="0">
              <a:latin typeface="Calibri"/>
              <a:cs typeface="Calibri"/>
            </a:endParaRPr>
          </a:p>
          <a:p>
            <a:pPr marL="38100" marR="118745">
              <a:lnSpc>
                <a:spcPts val="1200"/>
              </a:lnSpc>
              <a:spcBef>
                <a:spcPts val="335"/>
              </a:spcBef>
            </a:pPr>
            <a:r>
              <a:rPr sz="1100" spc="95" dirty="0">
                <a:latin typeface="Calibri"/>
                <a:cs typeface="Calibri"/>
              </a:rPr>
              <a:t>OLS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parameters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estimated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using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90-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period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daily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prior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window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(t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-94,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</a:t>
            </a:r>
            <a:r>
              <a:rPr sz="1100" spc="-25" dirty="0">
                <a:latin typeface="Calibri"/>
                <a:cs typeface="Calibri"/>
              </a:rPr>
              <a:t>4)</a:t>
            </a:r>
            <a:endParaRPr sz="1100" dirty="0">
              <a:latin typeface="Calibri"/>
              <a:cs typeface="Calibri"/>
            </a:endParaRPr>
          </a:p>
          <a:p>
            <a:pPr marL="314960" marR="115570">
              <a:lnSpc>
                <a:spcPct val="1000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Prediction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window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adopted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from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similar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studies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assessing </a:t>
            </a:r>
            <a:r>
              <a:rPr sz="1000" dirty="0">
                <a:latin typeface="Calibri"/>
                <a:cs typeface="Calibri"/>
              </a:rPr>
              <a:t>impact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early</a:t>
            </a:r>
            <a:r>
              <a:rPr sz="1000" spc="85" dirty="0">
                <a:latin typeface="Calibri"/>
                <a:cs typeface="Calibri"/>
              </a:rPr>
              <a:t> FDA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action</a:t>
            </a:r>
            <a:endParaRPr sz="1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0"/>
              </a:spcBef>
            </a:pPr>
            <a:r>
              <a:rPr sz="1100" dirty="0">
                <a:latin typeface="Calibri"/>
                <a:cs typeface="Calibri"/>
              </a:rPr>
              <a:t>For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firm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date:</a:t>
            </a:r>
            <a:endParaRPr sz="11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endParaRPr lang="en-US" sz="1100" i="1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30"/>
              </a:spcBef>
            </a:pPr>
            <a:endParaRPr sz="1100" dirty="0">
              <a:latin typeface="Arial"/>
              <a:cs typeface="Arial"/>
            </a:endParaRPr>
          </a:p>
          <a:p>
            <a:pPr marL="314960">
              <a:lnSpc>
                <a:spcPts val="1200"/>
              </a:lnSpc>
              <a:spcBef>
                <a:spcPts val="5"/>
              </a:spcBef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15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price</a:t>
            </a:r>
            <a:endParaRPr sz="1000" dirty="0">
              <a:latin typeface="Calibri"/>
              <a:cs typeface="Calibri"/>
            </a:endParaRPr>
          </a:p>
          <a:p>
            <a:pPr marL="314960" marR="137160">
              <a:lnSpc>
                <a:spcPts val="1200"/>
              </a:lnSpc>
              <a:spcBef>
                <a:spcPts val="35"/>
              </a:spcBef>
            </a:pPr>
            <a:r>
              <a:rPr sz="1000" i="1" spc="60" dirty="0">
                <a:latin typeface="Calibri"/>
                <a:cs typeface="Calibri"/>
              </a:rPr>
              <a:t>α</a:t>
            </a:r>
            <a:r>
              <a:rPr sz="1000" i="1" spc="12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average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price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over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and</a:t>
            </a:r>
            <a:r>
              <a:rPr sz="1000" dirty="0">
                <a:latin typeface="Calibri"/>
                <a:cs typeface="Calibri"/>
              </a:rPr>
              <a:t> above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benchmark</a:t>
            </a:r>
            <a:endParaRPr sz="1000" dirty="0">
              <a:latin typeface="Calibri"/>
              <a:cs typeface="Calibri"/>
            </a:endParaRPr>
          </a:p>
          <a:p>
            <a:pPr marL="314960">
              <a:lnSpc>
                <a:spcPts val="1150"/>
              </a:lnSpc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45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sensitivity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  <a:p>
            <a:pPr marL="314960" marR="719455">
              <a:lnSpc>
                <a:spcPts val="1200"/>
              </a:lnSpc>
              <a:spcBef>
                <a:spcPts val="40"/>
              </a:spcBef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mt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r>
              <a:rPr sz="1000" spc="500" dirty="0">
                <a:latin typeface="Calibri"/>
                <a:cs typeface="Calibri"/>
              </a:rPr>
              <a:t>       </a:t>
            </a:r>
            <a:r>
              <a:rPr sz="1000" i="1" spc="10" dirty="0">
                <a:latin typeface="Arial"/>
                <a:cs typeface="Arial"/>
              </a:rPr>
              <a:t>SMB</a:t>
            </a:r>
            <a:r>
              <a:rPr sz="1050" i="1" spc="15" baseline="-11904" dirty="0">
                <a:latin typeface="Arial"/>
                <a:cs typeface="Arial"/>
              </a:rPr>
              <a:t>t</a:t>
            </a:r>
            <a:r>
              <a:rPr sz="1000" i="1" spc="10" dirty="0">
                <a:latin typeface="Arial"/>
                <a:cs typeface="Arial"/>
              </a:rPr>
              <a:t>,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HML</a:t>
            </a:r>
            <a:r>
              <a:rPr sz="1050" i="1" spc="30" baseline="-11904" dirty="0">
                <a:latin typeface="Arial"/>
                <a:cs typeface="Arial"/>
              </a:rPr>
              <a:t>t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RMW</a:t>
            </a:r>
            <a:r>
              <a:rPr sz="1050" i="1" spc="30" baseline="-11904" dirty="0">
                <a:latin typeface="Arial"/>
                <a:cs typeface="Arial"/>
              </a:rPr>
              <a:t>t</a:t>
            </a:r>
            <a:r>
              <a:rPr sz="1000" i="1" spc="20" dirty="0">
                <a:latin typeface="Arial"/>
                <a:cs typeface="Arial"/>
              </a:rPr>
              <a:t>,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i="1" spc="20" dirty="0">
                <a:latin typeface="Arial"/>
                <a:cs typeface="Arial"/>
              </a:rPr>
              <a:t>CMA</a:t>
            </a:r>
            <a:r>
              <a:rPr sz="1050" i="1" spc="30" baseline="-11904" dirty="0">
                <a:latin typeface="Arial"/>
                <a:cs typeface="Arial"/>
              </a:rPr>
              <a:t>t</a:t>
            </a:r>
            <a:r>
              <a:rPr sz="1050" i="1" spc="33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20" dirty="0">
                <a:latin typeface="Calibri"/>
                <a:cs typeface="Calibri"/>
              </a:rPr>
              <a:t>Fama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10" dirty="0">
                <a:latin typeface="Calibri"/>
                <a:cs typeface="Calibri"/>
              </a:rPr>
              <a:t>French</a:t>
            </a:r>
            <a:r>
              <a:rPr sz="1000" spc="1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factors </a:t>
            </a: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Market</a:t>
            </a:r>
            <a:r>
              <a:rPr spc="85" dirty="0"/>
              <a:t> </a:t>
            </a:r>
            <a:r>
              <a:rPr spc="-10" dirty="0"/>
              <a:t>Model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A0819DB-2244-EF82-BED3-7A86A2079946}"/>
              </a:ext>
            </a:extLst>
          </p:cNvPr>
          <p:cNvSpPr/>
          <p:nvPr/>
        </p:nvSpPr>
        <p:spPr>
          <a:xfrm>
            <a:off x="528637" y="3683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0261CD-43B6-A48D-F4C2-7C2E54E200C7}"/>
              </a:ext>
            </a:extLst>
          </p:cNvPr>
          <p:cNvSpPr/>
          <p:nvPr/>
        </p:nvSpPr>
        <p:spPr>
          <a:xfrm>
            <a:off x="809625" y="5619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12AE61-1DC8-D9A9-D87D-10FE697DB774}"/>
              </a:ext>
            </a:extLst>
          </p:cNvPr>
          <p:cNvSpPr/>
          <p:nvPr/>
        </p:nvSpPr>
        <p:spPr>
          <a:xfrm>
            <a:off x="528637" y="7334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7C10EC-1B46-1389-BAF6-11E307F592D9}"/>
              </a:ext>
            </a:extLst>
          </p:cNvPr>
          <p:cNvSpPr/>
          <p:nvPr/>
        </p:nvSpPr>
        <p:spPr>
          <a:xfrm>
            <a:off x="528637" y="142875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D7772A2-BA33-F470-B6C5-46C3284CCAFE}"/>
              </a:ext>
            </a:extLst>
          </p:cNvPr>
          <p:cNvSpPr/>
          <p:nvPr/>
        </p:nvSpPr>
        <p:spPr>
          <a:xfrm>
            <a:off x="809625" y="10826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B3A6E0-4ADF-59C9-0440-37577A68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74" y="1615008"/>
            <a:ext cx="4286250" cy="35298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1807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Methodology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Abnormal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Returns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252868"/>
            <a:ext cx="99441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536E9D-AC74-BD93-39E5-D9235A5A6C83}"/>
              </a:ext>
            </a:extLst>
          </p:cNvPr>
          <p:cNvSpPr/>
          <p:nvPr/>
        </p:nvSpPr>
        <p:spPr>
          <a:xfrm>
            <a:off x="474408" y="30386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995" y="252868"/>
            <a:ext cx="3500120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31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  <a:p>
            <a:pPr marL="314960" marR="30480">
              <a:lnSpc>
                <a:spcPts val="1200"/>
              </a:lnSpc>
              <a:spcBef>
                <a:spcPts val="25"/>
              </a:spcBef>
            </a:pPr>
            <a:r>
              <a:rPr sz="1000" spc="85" dirty="0">
                <a:latin typeface="Calibri"/>
                <a:cs typeface="Calibri"/>
              </a:rPr>
              <a:t>OLS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parameters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(</a:t>
            </a:r>
            <a:r>
              <a:rPr sz="1000" i="1" spc="80" dirty="0">
                <a:latin typeface="Calibri"/>
                <a:cs typeface="Calibri"/>
              </a:rPr>
              <a:t>α</a:t>
            </a:r>
            <a:r>
              <a:rPr sz="1000" spc="8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β</a:t>
            </a:r>
            <a:r>
              <a:rPr sz="1000" i="1" spc="-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h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r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Arial"/>
                <a:cs typeface="Arial"/>
              </a:rPr>
              <a:t>c</a:t>
            </a:r>
            <a:r>
              <a:rPr sz="1000" spc="50" dirty="0">
                <a:latin typeface="Calibri"/>
                <a:cs typeface="Calibri"/>
              </a:rPr>
              <a:t>)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predict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each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expected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("normal")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during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 window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i="1" dirty="0">
                <a:latin typeface="Arial"/>
                <a:cs typeface="Arial"/>
              </a:rPr>
              <a:t>ER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-142" baseline="-11904" dirty="0">
                <a:latin typeface="Arial"/>
                <a:cs typeface="Arial"/>
              </a:rPr>
              <a:t> </a:t>
            </a:r>
            <a:r>
              <a:rPr sz="1000" spc="35" dirty="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F9AFB6-AFB0-9465-9026-ADB42D966D00}"/>
              </a:ext>
            </a:extLst>
          </p:cNvPr>
          <p:cNvSpPr/>
          <p:nvPr/>
        </p:nvSpPr>
        <p:spPr>
          <a:xfrm>
            <a:off x="474408" y="30386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D6BB8B-6976-FC9A-327A-921AA0697AE4}"/>
              </a:ext>
            </a:extLst>
          </p:cNvPr>
          <p:cNvSpPr/>
          <p:nvPr/>
        </p:nvSpPr>
        <p:spPr>
          <a:xfrm>
            <a:off x="826234" y="4779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14287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Research</a:t>
            </a:r>
            <a:r>
              <a:rPr spc="5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95" y="1060130"/>
            <a:ext cx="3401695" cy="6178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latin typeface="Calibri"/>
                <a:cs typeface="Calibri"/>
              </a:rPr>
              <a:t>How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investors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respond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FDA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Approval?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dirty="0">
                <a:latin typeface="Calibri"/>
                <a:cs typeface="Calibri"/>
              </a:rPr>
              <a:t>What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factors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influence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 </a:t>
            </a:r>
            <a:r>
              <a:rPr sz="1100" dirty="0">
                <a:latin typeface="Calibri"/>
                <a:cs typeface="Calibri"/>
              </a:rPr>
              <a:t>upon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Approval?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BBEA05-4A76-6FB2-4528-2BBB9CB87904}"/>
              </a:ext>
            </a:extLst>
          </p:cNvPr>
          <p:cNvSpPr/>
          <p:nvPr/>
        </p:nvSpPr>
        <p:spPr>
          <a:xfrm>
            <a:off x="476250" y="1148963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1640A5-8F50-A232-3794-30AB584190F6}"/>
              </a:ext>
            </a:extLst>
          </p:cNvPr>
          <p:cNvSpPr/>
          <p:nvPr/>
        </p:nvSpPr>
        <p:spPr>
          <a:xfrm>
            <a:off x="473100" y="135841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995" y="252868"/>
            <a:ext cx="3500120" cy="9323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31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  <a:p>
            <a:pPr marL="314960" marR="30480">
              <a:lnSpc>
                <a:spcPts val="1200"/>
              </a:lnSpc>
              <a:spcBef>
                <a:spcPts val="25"/>
              </a:spcBef>
            </a:pPr>
            <a:r>
              <a:rPr sz="1000" spc="85" dirty="0">
                <a:latin typeface="Calibri"/>
                <a:cs typeface="Calibri"/>
              </a:rPr>
              <a:t>OLS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parameters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(</a:t>
            </a:r>
            <a:r>
              <a:rPr sz="1000" i="1" spc="80" dirty="0">
                <a:latin typeface="Calibri"/>
                <a:cs typeface="Calibri"/>
              </a:rPr>
              <a:t>α</a:t>
            </a:r>
            <a:r>
              <a:rPr sz="1000" spc="8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β</a:t>
            </a:r>
            <a:r>
              <a:rPr sz="1000" i="1" spc="-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h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r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Arial"/>
                <a:cs typeface="Arial"/>
              </a:rPr>
              <a:t>c</a:t>
            </a:r>
            <a:r>
              <a:rPr sz="1000" spc="50" dirty="0">
                <a:latin typeface="Calibri"/>
                <a:cs typeface="Calibri"/>
              </a:rPr>
              <a:t>)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predict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each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expected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("normal")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during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 window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i="1" dirty="0">
                <a:latin typeface="Arial"/>
                <a:cs typeface="Arial"/>
              </a:rPr>
              <a:t>ER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-142" baseline="-11904" dirty="0">
                <a:latin typeface="Arial"/>
                <a:cs typeface="Arial"/>
              </a:rPr>
              <a:t> </a:t>
            </a:r>
            <a:r>
              <a:rPr sz="1000" spc="35" dirty="0">
                <a:latin typeface="Calibri"/>
                <a:cs typeface="Calibri"/>
              </a:rPr>
              <a:t>)</a:t>
            </a:r>
            <a:endParaRPr sz="1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Abnormal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  <a:p>
            <a:pPr marL="173355" algn="ctr">
              <a:lnSpc>
                <a:spcPct val="100000"/>
              </a:lnSpc>
              <a:spcBef>
                <a:spcPts val="35"/>
              </a:spcBef>
            </a:pP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2BF1AB81-B0EA-9FA5-1D89-ABB9844A24B0}"/>
              </a:ext>
            </a:extLst>
          </p:cNvPr>
          <p:cNvSpPr txBox="1"/>
          <p:nvPr/>
        </p:nvSpPr>
        <p:spPr>
          <a:xfrm>
            <a:off x="639839" y="1041277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60B77F-7A14-1A1D-D5AD-66657CFA9C17}"/>
              </a:ext>
            </a:extLst>
          </p:cNvPr>
          <p:cNvSpPr/>
          <p:nvPr/>
        </p:nvSpPr>
        <p:spPr>
          <a:xfrm>
            <a:off x="474408" y="30386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C23C81-609C-F54A-83C0-9469E3117AB2}"/>
              </a:ext>
            </a:extLst>
          </p:cNvPr>
          <p:cNvSpPr/>
          <p:nvPr/>
        </p:nvSpPr>
        <p:spPr>
          <a:xfrm>
            <a:off x="471258" y="923721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A892F6-7626-D7D3-C820-D301038E6D4B}"/>
              </a:ext>
            </a:extLst>
          </p:cNvPr>
          <p:cNvSpPr/>
          <p:nvPr/>
        </p:nvSpPr>
        <p:spPr>
          <a:xfrm>
            <a:off x="826234" y="4779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820FE6-F924-8AED-21BC-645BC013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65" y="1054144"/>
            <a:ext cx="1225770" cy="26206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995" y="252868"/>
            <a:ext cx="3500120" cy="1207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31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  <a:p>
            <a:pPr marL="314960" marR="30480">
              <a:lnSpc>
                <a:spcPts val="1200"/>
              </a:lnSpc>
              <a:spcBef>
                <a:spcPts val="25"/>
              </a:spcBef>
            </a:pPr>
            <a:r>
              <a:rPr sz="1000" spc="85" dirty="0">
                <a:latin typeface="Calibri"/>
                <a:cs typeface="Calibri"/>
              </a:rPr>
              <a:t>OLS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parameters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(</a:t>
            </a:r>
            <a:r>
              <a:rPr sz="1000" i="1" spc="80" dirty="0">
                <a:latin typeface="Calibri"/>
                <a:cs typeface="Calibri"/>
              </a:rPr>
              <a:t>α</a:t>
            </a:r>
            <a:r>
              <a:rPr sz="1000" spc="8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β</a:t>
            </a:r>
            <a:r>
              <a:rPr sz="1000" i="1" spc="-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h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r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Arial"/>
                <a:cs typeface="Arial"/>
              </a:rPr>
              <a:t>c</a:t>
            </a:r>
            <a:r>
              <a:rPr sz="1000" spc="50" dirty="0">
                <a:latin typeface="Calibri"/>
                <a:cs typeface="Calibri"/>
              </a:rPr>
              <a:t>)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predict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each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expected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("normal")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during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 window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i="1" dirty="0">
                <a:latin typeface="Arial"/>
                <a:cs typeface="Arial"/>
              </a:rPr>
              <a:t>ER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-142" baseline="-11904" dirty="0">
                <a:latin typeface="Arial"/>
                <a:cs typeface="Arial"/>
              </a:rPr>
              <a:t> </a:t>
            </a:r>
            <a:r>
              <a:rPr sz="1000" spc="35" dirty="0">
                <a:latin typeface="Calibri"/>
                <a:cs typeface="Calibri"/>
              </a:rPr>
              <a:t>)</a:t>
            </a:r>
            <a:endParaRPr sz="1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Abnormal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  <a:p>
            <a:pPr marL="173355" algn="ctr">
              <a:lnSpc>
                <a:spcPct val="100000"/>
              </a:lnSpc>
              <a:spcBef>
                <a:spcPts val="35"/>
              </a:spcBef>
            </a:pPr>
            <a:r>
              <a:rPr lang="en-US" sz="1100" i="1" dirty="0" err="1">
                <a:solidFill>
                  <a:schemeClr val="bg1"/>
                </a:solidFill>
                <a:latin typeface="Arial"/>
                <a:cs typeface="Arial"/>
              </a:rPr>
              <a:t>AR</a:t>
            </a:r>
            <a:r>
              <a:rPr lang="en-US" sz="1200" i="1" baseline="-10416" dirty="0" err="1">
                <a:solidFill>
                  <a:schemeClr val="bg1"/>
                </a:solidFill>
                <a:latin typeface="Arial"/>
                <a:cs typeface="Arial"/>
              </a:rPr>
              <a:t>it</a:t>
            </a:r>
            <a:r>
              <a:rPr lang="en-US" sz="1200" i="1" spc="202" baseline="-1041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=</a:t>
            </a:r>
            <a:r>
              <a:rPr lang="en-US" sz="1100" spc="-9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1100" i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sz="1200" i="1" baseline="-10416" dirty="0">
                <a:solidFill>
                  <a:schemeClr val="bg1"/>
                </a:solidFill>
                <a:latin typeface="Arial"/>
                <a:cs typeface="Arial"/>
              </a:rPr>
              <a:t>it</a:t>
            </a:r>
            <a:r>
              <a:rPr lang="en-US" sz="1200" i="1" spc="67" baseline="-1041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spc="229" dirty="0">
                <a:solidFill>
                  <a:schemeClr val="bg1"/>
                </a:solidFill>
                <a:latin typeface="Cambria"/>
                <a:cs typeface="Cambria"/>
              </a:rPr>
              <a:t>−</a:t>
            </a:r>
            <a:r>
              <a:rPr lang="en-US" sz="1100" spc="-9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100" i="1" spc="-20" dirty="0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lang="en-US" sz="1200" i="1" spc="-30" baseline="-10416" dirty="0">
                <a:solidFill>
                  <a:schemeClr val="bg1"/>
                </a:solidFill>
                <a:latin typeface="Arial"/>
                <a:cs typeface="Arial"/>
              </a:rPr>
              <a:t>it</a:t>
            </a:r>
            <a:endParaRPr lang="en-US" sz="1200" baseline="-10416" dirty="0">
              <a:solidFill>
                <a:schemeClr val="bg1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100" spc="-10" dirty="0">
                <a:latin typeface="Calibri"/>
                <a:cs typeface="Calibri"/>
              </a:rPr>
              <a:t>Average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484" y="1759469"/>
            <a:ext cx="181102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endParaRPr sz="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number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00A98AC1-BAE1-7DB3-F0E4-616821D0A036}"/>
              </a:ext>
            </a:extLst>
          </p:cNvPr>
          <p:cNvSpPr txBox="1"/>
          <p:nvPr/>
        </p:nvSpPr>
        <p:spPr>
          <a:xfrm>
            <a:off x="639839" y="1041277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CBD36B3F-75C4-C5D0-98BB-51E93D924E96}"/>
              </a:ext>
            </a:extLst>
          </p:cNvPr>
          <p:cNvSpPr txBox="1"/>
          <p:nvPr/>
        </p:nvSpPr>
        <p:spPr>
          <a:xfrm>
            <a:off x="471258" y="1309870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F91F85-2295-E234-0ADB-370C3AFAFE42}"/>
              </a:ext>
            </a:extLst>
          </p:cNvPr>
          <p:cNvSpPr/>
          <p:nvPr/>
        </p:nvSpPr>
        <p:spPr>
          <a:xfrm>
            <a:off x="474408" y="30386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715BE6-822B-7D04-19D4-FCE6538919B2}"/>
              </a:ext>
            </a:extLst>
          </p:cNvPr>
          <p:cNvSpPr/>
          <p:nvPr/>
        </p:nvSpPr>
        <p:spPr>
          <a:xfrm>
            <a:off x="471258" y="923721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E14877-63D2-ADC8-587F-67C7E620AE4D}"/>
              </a:ext>
            </a:extLst>
          </p:cNvPr>
          <p:cNvSpPr/>
          <p:nvPr/>
        </p:nvSpPr>
        <p:spPr>
          <a:xfrm>
            <a:off x="471258" y="1313806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7B84D5-FAD4-F7DC-E542-BD25B3472FC1}"/>
              </a:ext>
            </a:extLst>
          </p:cNvPr>
          <p:cNvSpPr/>
          <p:nvPr/>
        </p:nvSpPr>
        <p:spPr>
          <a:xfrm>
            <a:off x="826234" y="4779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0F7C6B-9786-439D-CC5D-E7F118373840}"/>
              </a:ext>
            </a:extLst>
          </p:cNvPr>
          <p:cNvSpPr/>
          <p:nvPr/>
        </p:nvSpPr>
        <p:spPr>
          <a:xfrm>
            <a:off x="826234" y="203322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8513FC-4F34-0AA0-30D9-A2E6BBEC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65" y="1054144"/>
            <a:ext cx="1225770" cy="2620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EA2733D-E24A-BC8E-FBDE-CDA32DFEB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980" y="1467745"/>
            <a:ext cx="1124139" cy="46707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8995" y="252868"/>
            <a:ext cx="3500120" cy="1207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31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latin typeface="Calibri"/>
              <a:cs typeface="Calibri"/>
            </a:endParaRPr>
          </a:p>
          <a:p>
            <a:pPr marL="314960" marR="30480">
              <a:lnSpc>
                <a:spcPts val="1200"/>
              </a:lnSpc>
              <a:spcBef>
                <a:spcPts val="25"/>
              </a:spcBef>
            </a:pPr>
            <a:r>
              <a:rPr sz="1000" spc="85" dirty="0">
                <a:latin typeface="Calibri"/>
                <a:cs typeface="Calibri"/>
              </a:rPr>
              <a:t>OLS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parameters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80" dirty="0">
                <a:latin typeface="Calibri"/>
                <a:cs typeface="Calibri"/>
              </a:rPr>
              <a:t>(</a:t>
            </a:r>
            <a:r>
              <a:rPr sz="1000" i="1" spc="80" dirty="0">
                <a:latin typeface="Calibri"/>
                <a:cs typeface="Calibri"/>
              </a:rPr>
              <a:t>α</a:t>
            </a:r>
            <a:r>
              <a:rPr sz="1000" spc="8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β</a:t>
            </a:r>
            <a:r>
              <a:rPr sz="1000" i="1" spc="-10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h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dirty="0">
                <a:latin typeface="Arial"/>
                <a:cs typeface="Arial"/>
              </a:rPr>
              <a:t>r</a:t>
            </a:r>
            <a:r>
              <a:rPr sz="1000" i="1" spc="-170" dirty="0">
                <a:latin typeface="Arial"/>
                <a:cs typeface="Arial"/>
              </a:rPr>
              <a:t> 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i="1" spc="50" dirty="0">
                <a:latin typeface="Arial"/>
                <a:cs typeface="Arial"/>
              </a:rPr>
              <a:t>c</a:t>
            </a:r>
            <a:r>
              <a:rPr sz="1000" spc="50" dirty="0">
                <a:latin typeface="Calibri"/>
                <a:cs typeface="Calibri"/>
              </a:rPr>
              <a:t>)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used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predict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each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expected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("normal")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during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 window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i="1" dirty="0">
                <a:latin typeface="Arial"/>
                <a:cs typeface="Arial"/>
              </a:rPr>
              <a:t>ER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-142" baseline="-11904" dirty="0">
                <a:latin typeface="Arial"/>
                <a:cs typeface="Arial"/>
              </a:rPr>
              <a:t> </a:t>
            </a:r>
            <a:r>
              <a:rPr sz="1000" spc="35" dirty="0">
                <a:latin typeface="Calibri"/>
                <a:cs typeface="Calibri"/>
              </a:rPr>
              <a:t>)</a:t>
            </a:r>
            <a:endParaRPr sz="1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Calibri"/>
                <a:cs typeface="Calibri"/>
              </a:rPr>
              <a:t>Abnormal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73355" algn="ctr">
              <a:lnSpc>
                <a:spcPct val="100000"/>
              </a:lnSpc>
              <a:spcBef>
                <a:spcPts val="35"/>
              </a:spcBef>
            </a:pPr>
            <a:r>
              <a:rPr lang="en-US" sz="1100" i="1" dirty="0" err="1">
                <a:solidFill>
                  <a:schemeClr val="bg1"/>
                </a:solidFill>
                <a:latin typeface="Arial"/>
                <a:cs typeface="Arial"/>
              </a:rPr>
              <a:t>AR</a:t>
            </a:r>
            <a:r>
              <a:rPr lang="en-US" sz="1200" i="1" baseline="-10416" dirty="0" err="1">
                <a:solidFill>
                  <a:schemeClr val="bg1"/>
                </a:solidFill>
                <a:latin typeface="Arial"/>
                <a:cs typeface="Arial"/>
              </a:rPr>
              <a:t>it</a:t>
            </a:r>
            <a:r>
              <a:rPr lang="en-US" sz="1200" i="1" spc="202" baseline="-1041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Tahoma"/>
                <a:cs typeface="Tahoma"/>
              </a:rPr>
              <a:t>=</a:t>
            </a:r>
            <a:r>
              <a:rPr lang="en-US" sz="1100" spc="-9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US" sz="1100" i="1" dirty="0">
                <a:solidFill>
                  <a:schemeClr val="bg1"/>
                </a:solidFill>
                <a:latin typeface="Arial"/>
                <a:cs typeface="Arial"/>
              </a:rPr>
              <a:t>R</a:t>
            </a:r>
            <a:r>
              <a:rPr lang="en-US" sz="1200" i="1" baseline="-10416" dirty="0">
                <a:solidFill>
                  <a:schemeClr val="bg1"/>
                </a:solidFill>
                <a:latin typeface="Arial"/>
                <a:cs typeface="Arial"/>
              </a:rPr>
              <a:t>it</a:t>
            </a:r>
            <a:r>
              <a:rPr lang="en-US" sz="1200" i="1" spc="67" baseline="-1041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spc="229" dirty="0">
                <a:solidFill>
                  <a:schemeClr val="bg1"/>
                </a:solidFill>
                <a:latin typeface="Cambria"/>
                <a:cs typeface="Cambria"/>
              </a:rPr>
              <a:t>−</a:t>
            </a:r>
            <a:r>
              <a:rPr lang="en-US" sz="1100" spc="-90" dirty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en-US" sz="1100" i="1" spc="-20" dirty="0" err="1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lang="en-US" sz="1200" i="1" spc="-30" baseline="-10416" dirty="0" err="1">
                <a:solidFill>
                  <a:schemeClr val="bg1"/>
                </a:solidFill>
                <a:latin typeface="Arial"/>
                <a:cs typeface="Arial"/>
              </a:rPr>
              <a:t>i</a:t>
            </a:r>
            <a:endParaRPr lang="en-US" sz="1200" baseline="-10416" dirty="0">
              <a:solidFill>
                <a:schemeClr val="bg1"/>
              </a:solidFill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lang="en-US" sz="1100" spc="-10" dirty="0">
                <a:latin typeface="Calibri"/>
                <a:cs typeface="Calibri"/>
              </a:rPr>
              <a:t>Average</a:t>
            </a:r>
            <a:r>
              <a:rPr lang="en-US" sz="1100" spc="15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abnormal</a:t>
            </a:r>
            <a:r>
              <a:rPr lang="en-US" sz="1100" spc="20" dirty="0">
                <a:latin typeface="Calibri"/>
                <a:cs typeface="Calibri"/>
              </a:rPr>
              <a:t> </a:t>
            </a:r>
            <a:r>
              <a:rPr lang="en-US" sz="1100" spc="-10" dirty="0">
                <a:latin typeface="Calibri"/>
                <a:cs typeface="Calibri"/>
              </a:rPr>
              <a:t>returns</a:t>
            </a:r>
            <a:endParaRPr lang="en-US"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839" y="1041277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258" y="1309870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6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395" y="1759469"/>
            <a:ext cx="2310130" cy="56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27329" algn="r">
              <a:lnSpc>
                <a:spcPct val="100000"/>
              </a:lnSpc>
              <a:spcBef>
                <a:spcPts val="95"/>
              </a:spcBef>
            </a:pPr>
            <a:endParaRPr lang="en-US" sz="800" dirty="0">
              <a:latin typeface="Trebuchet MS"/>
              <a:cs typeface="Trebuchet MS"/>
            </a:endParaRPr>
          </a:p>
          <a:p>
            <a:pPr marL="289560">
              <a:lnSpc>
                <a:spcPct val="100000"/>
              </a:lnSpc>
              <a:spcBef>
                <a:spcPts val="745"/>
              </a:spcBef>
            </a:pPr>
            <a:r>
              <a:rPr sz="1000" i="1" dirty="0">
                <a:latin typeface="Arial"/>
                <a:cs typeface="Arial"/>
              </a:rPr>
              <a:t>n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number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events</a:t>
            </a:r>
            <a:endParaRPr sz="1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Abnormal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statistical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significance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7925BE-20E9-A16D-C30B-1ADBD444671F}"/>
              </a:ext>
            </a:extLst>
          </p:cNvPr>
          <p:cNvSpPr/>
          <p:nvPr/>
        </p:nvSpPr>
        <p:spPr>
          <a:xfrm>
            <a:off x="474408" y="30386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1F537ED-D2B9-D69B-C5D3-C96C67552B19}"/>
              </a:ext>
            </a:extLst>
          </p:cNvPr>
          <p:cNvSpPr/>
          <p:nvPr/>
        </p:nvSpPr>
        <p:spPr>
          <a:xfrm>
            <a:off x="471258" y="923721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F6C49F7-3F28-0531-830D-9C61AD4638CA}"/>
              </a:ext>
            </a:extLst>
          </p:cNvPr>
          <p:cNvSpPr/>
          <p:nvPr/>
        </p:nvSpPr>
        <p:spPr>
          <a:xfrm>
            <a:off x="471258" y="1313806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3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C5ABE83-6776-76ED-DBFB-6A5409B66EFA}"/>
              </a:ext>
            </a:extLst>
          </p:cNvPr>
          <p:cNvSpPr/>
          <p:nvPr/>
        </p:nvSpPr>
        <p:spPr>
          <a:xfrm>
            <a:off x="471258" y="2187575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5A4656E-9E0D-7DC0-56C3-E99FEC7F742F}"/>
              </a:ext>
            </a:extLst>
          </p:cNvPr>
          <p:cNvSpPr/>
          <p:nvPr/>
        </p:nvSpPr>
        <p:spPr>
          <a:xfrm>
            <a:off x="826234" y="4779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D01010-09D7-AAD0-EA56-86949C6364AA}"/>
              </a:ext>
            </a:extLst>
          </p:cNvPr>
          <p:cNvSpPr/>
          <p:nvPr/>
        </p:nvSpPr>
        <p:spPr>
          <a:xfrm>
            <a:off x="826234" y="203322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F400538-3D7E-6FED-58F4-BC135421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89" y="2380069"/>
            <a:ext cx="2164937" cy="84368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2A660A-DE4F-2533-F9A0-2E312620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65" y="1054144"/>
            <a:ext cx="1225770" cy="26206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BB5FF65-563A-FEA8-637A-525EE7BAA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80" y="1467745"/>
            <a:ext cx="1124139" cy="46707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18071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Methodology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Abnormal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Returns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395" y="311758"/>
            <a:ext cx="16859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924365-CD75-C7F3-A13D-D5B1D9768620}"/>
              </a:ext>
            </a:extLst>
          </p:cNvPr>
          <p:cNvSpPr/>
          <p:nvPr/>
        </p:nvSpPr>
        <p:spPr>
          <a:xfrm>
            <a:off x="476250" y="352779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4F33B1-D66D-CFBF-7AEC-9162FDD11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23636"/>
            <a:ext cx="1190813" cy="5236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95" y="311758"/>
            <a:ext cx="16859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103476"/>
            <a:ext cx="21647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average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4F057C-9DC1-7AEA-A91A-FD5BF362BFB1}"/>
              </a:ext>
            </a:extLst>
          </p:cNvPr>
          <p:cNvSpPr/>
          <p:nvPr/>
        </p:nvSpPr>
        <p:spPr>
          <a:xfrm>
            <a:off x="476250" y="352779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E3F5D9-B5F2-321E-010B-7BDB938514A1}"/>
              </a:ext>
            </a:extLst>
          </p:cNvPr>
          <p:cNvSpPr/>
          <p:nvPr/>
        </p:nvSpPr>
        <p:spPr>
          <a:xfrm>
            <a:off x="476250" y="1144497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427276-17B5-5499-875E-97EAEE09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319588"/>
            <a:ext cx="1762853" cy="523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99F7DCC-54F3-3846-7630-08645E03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523636"/>
            <a:ext cx="1190813" cy="5236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30" dirty="0"/>
              <a:t> </a:t>
            </a:r>
            <a:r>
              <a:rPr spc="-25" dirty="0"/>
              <a:t>Methodology</a:t>
            </a:r>
            <a:r>
              <a:rPr spc="8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Abnormal</a:t>
            </a:r>
            <a:r>
              <a:rPr spc="80" dirty="0"/>
              <a:t> </a:t>
            </a:r>
            <a:r>
              <a:rPr spc="-10" dirty="0"/>
              <a:t>Returns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95" y="311758"/>
            <a:ext cx="168592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395" y="1103476"/>
            <a:ext cx="216471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average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395" y="1899956"/>
            <a:ext cx="297370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statistical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significance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CE9554-7A4D-CEC4-A1F2-96A4662D8F51}"/>
              </a:ext>
            </a:extLst>
          </p:cNvPr>
          <p:cNvSpPr/>
          <p:nvPr/>
        </p:nvSpPr>
        <p:spPr>
          <a:xfrm>
            <a:off x="476250" y="352779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5656B0E-B820-5285-C61E-97283777172C}"/>
              </a:ext>
            </a:extLst>
          </p:cNvPr>
          <p:cNvSpPr/>
          <p:nvPr/>
        </p:nvSpPr>
        <p:spPr>
          <a:xfrm>
            <a:off x="476250" y="1144497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6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B472248-C7AD-D03A-269D-D50ABA9C43BA}"/>
              </a:ext>
            </a:extLst>
          </p:cNvPr>
          <p:cNvSpPr/>
          <p:nvPr/>
        </p:nvSpPr>
        <p:spPr>
          <a:xfrm>
            <a:off x="476250" y="1944914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7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5B3F614-817C-C1B4-7218-81F64F71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32" y="2160116"/>
            <a:ext cx="2198594" cy="9507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DC419B7-DF24-0E7B-CE0F-84889EEC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319588"/>
            <a:ext cx="1762853" cy="52362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071FBB-3BA4-A69B-6CBD-92BE683F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650" y="523636"/>
            <a:ext cx="1190813" cy="5236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90" dirty="0"/>
              <a:t> </a:t>
            </a:r>
            <a:r>
              <a:rPr spc="-25" dirty="0"/>
              <a:t>Methodology</a:t>
            </a:r>
            <a:r>
              <a:rPr spc="114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Volatility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1695" y="299147"/>
            <a:ext cx="3662045" cy="60708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77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whether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volatility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 approval:</a:t>
            </a:r>
            <a:endParaRPr sz="11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025"/>
              </a:spcBef>
            </a:pPr>
            <a:endParaRPr sz="1200" baseline="-10416" dirty="0">
              <a:latin typeface="Arial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B5F73C-DA35-8813-9009-99CB55A5138E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D9061E5-5C64-48A6-8E18-3A13F6A3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63877"/>
            <a:ext cx="4286250" cy="4507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90" dirty="0"/>
              <a:t> </a:t>
            </a:r>
            <a:r>
              <a:rPr spc="-25" dirty="0"/>
              <a:t>Methodology</a:t>
            </a:r>
            <a:r>
              <a:rPr spc="114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Volatility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1695" y="299147"/>
            <a:ext cx="3662679" cy="282308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8415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whether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volatility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 approval: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100" dirty="0">
              <a:latin typeface="Arial"/>
              <a:cs typeface="Arial"/>
            </a:endParaRPr>
          </a:p>
          <a:p>
            <a:pPr marL="3022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15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price</a:t>
            </a:r>
            <a:endParaRPr sz="1000" dirty="0">
              <a:latin typeface="Calibri"/>
              <a:cs typeface="Calibri"/>
            </a:endParaRPr>
          </a:p>
          <a:p>
            <a:pPr marL="302260" marR="39370">
              <a:lnSpc>
                <a:spcPts val="1200"/>
              </a:lnSpc>
              <a:spcBef>
                <a:spcPts val="40"/>
              </a:spcBef>
            </a:pPr>
            <a:r>
              <a:rPr sz="1000" i="1" spc="60" dirty="0">
                <a:latin typeface="Calibri"/>
                <a:cs typeface="Calibri"/>
              </a:rPr>
              <a:t>α</a:t>
            </a:r>
            <a:r>
              <a:rPr sz="1000" i="1" spc="12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average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price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over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and</a:t>
            </a:r>
            <a:r>
              <a:rPr sz="1000" dirty="0">
                <a:latin typeface="Calibri"/>
                <a:cs typeface="Calibri"/>
              </a:rPr>
              <a:t> above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benchmark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1</a:t>
            </a:r>
            <a:r>
              <a:rPr sz="1050" spc="240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sensitivity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95"/>
              </a:lnSpc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mt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  <a:p>
            <a:pPr marL="302260" marR="38735">
              <a:lnSpc>
                <a:spcPts val="1200"/>
              </a:lnSpc>
              <a:spcBef>
                <a:spcPts val="35"/>
              </a:spcBef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2</a:t>
            </a:r>
            <a:r>
              <a:rPr sz="1050" spc="209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difference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means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stock </a:t>
            </a:r>
            <a:r>
              <a:rPr sz="1000" dirty="0">
                <a:latin typeface="Calibri"/>
                <a:cs typeface="Calibri"/>
              </a:rPr>
              <a:t>price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before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vs.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Post</a:t>
            </a:r>
            <a:r>
              <a:rPr sz="1000" dirty="0">
                <a:latin typeface="Calibri"/>
                <a:cs typeface="Calibri"/>
              </a:rPr>
              <a:t>_</a:t>
            </a:r>
            <a:r>
              <a:rPr sz="1000" i="1" dirty="0">
                <a:latin typeface="Arial"/>
                <a:cs typeface="Arial"/>
              </a:rPr>
              <a:t>Event</a:t>
            </a:r>
            <a:r>
              <a:rPr sz="1000" i="1" spc="70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 marR="17780">
              <a:lnSpc>
                <a:spcPts val="1200"/>
              </a:lnSpc>
              <a:spcBef>
                <a:spcPts val="40"/>
              </a:spcBef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3</a:t>
            </a:r>
            <a:r>
              <a:rPr sz="1050" spc="232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difference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sensitivity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r>
              <a:rPr sz="1000" dirty="0">
                <a:latin typeface="Calibri"/>
                <a:cs typeface="Calibri"/>
              </a:rPr>
              <a:t> market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before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vs.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6DD7C9-B6BB-37E0-A016-BB4D7EF5AC24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ED9D99-6D0C-EA38-F073-A60B1926C95A}"/>
              </a:ext>
            </a:extLst>
          </p:cNvPr>
          <p:cNvSpPr/>
          <p:nvPr/>
        </p:nvSpPr>
        <p:spPr>
          <a:xfrm>
            <a:off x="781050" y="238277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285002-2689-A1A4-A162-96988842C0B7}"/>
              </a:ext>
            </a:extLst>
          </p:cNvPr>
          <p:cNvSpPr/>
          <p:nvPr/>
        </p:nvSpPr>
        <p:spPr>
          <a:xfrm>
            <a:off x="781050" y="298586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17E3A9-8EF2-E953-7301-3A09F96F1C63}"/>
              </a:ext>
            </a:extLst>
          </p:cNvPr>
          <p:cNvSpPr/>
          <p:nvPr/>
        </p:nvSpPr>
        <p:spPr>
          <a:xfrm>
            <a:off x="781050" y="267333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F73409-FA3B-7E69-0FB1-0A19428B9D04}"/>
              </a:ext>
            </a:extLst>
          </p:cNvPr>
          <p:cNvSpPr/>
          <p:nvPr/>
        </p:nvSpPr>
        <p:spPr>
          <a:xfrm>
            <a:off x="781050" y="20702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8B289C3-FF73-780B-0948-139877EA5760}"/>
              </a:ext>
            </a:extLst>
          </p:cNvPr>
          <p:cNvSpPr/>
          <p:nvPr/>
        </p:nvSpPr>
        <p:spPr>
          <a:xfrm>
            <a:off x="781050" y="1913988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A52E05-6CB8-02B0-C234-15B77BDFC355}"/>
              </a:ext>
            </a:extLst>
          </p:cNvPr>
          <p:cNvSpPr/>
          <p:nvPr/>
        </p:nvSpPr>
        <p:spPr>
          <a:xfrm>
            <a:off x="781050" y="175772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34E208A-A255-04AF-0234-0FA9F28DB126}"/>
              </a:ext>
            </a:extLst>
          </p:cNvPr>
          <p:cNvSpPr/>
          <p:nvPr/>
        </p:nvSpPr>
        <p:spPr>
          <a:xfrm>
            <a:off x="781050" y="146716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3400E1-1F38-6791-8031-8AD715532CED}"/>
              </a:ext>
            </a:extLst>
          </p:cNvPr>
          <p:cNvSpPr/>
          <p:nvPr/>
        </p:nvSpPr>
        <p:spPr>
          <a:xfrm>
            <a:off x="781050" y="1298202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A2A9EF4-91D9-5535-968D-7B1BCB09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63877"/>
            <a:ext cx="4286250" cy="4507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90" dirty="0"/>
              <a:t> </a:t>
            </a:r>
            <a:r>
              <a:rPr spc="-25" dirty="0"/>
              <a:t>Methodology</a:t>
            </a:r>
            <a:r>
              <a:rPr spc="114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10" dirty="0"/>
              <a:t>Volatility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1695" y="299147"/>
            <a:ext cx="3662679" cy="300518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5400" marR="18415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whether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volatility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 approval: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0"/>
              </a:spcBef>
            </a:pPr>
            <a:endParaRPr sz="1100" dirty="0">
              <a:latin typeface="Arial"/>
              <a:cs typeface="Arial"/>
            </a:endParaRPr>
          </a:p>
          <a:p>
            <a:pPr marL="3022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15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price</a:t>
            </a:r>
            <a:endParaRPr sz="1000" dirty="0">
              <a:latin typeface="Calibri"/>
              <a:cs typeface="Calibri"/>
            </a:endParaRPr>
          </a:p>
          <a:p>
            <a:pPr marL="302260" marR="39370">
              <a:lnSpc>
                <a:spcPts val="1200"/>
              </a:lnSpc>
              <a:spcBef>
                <a:spcPts val="40"/>
              </a:spcBef>
            </a:pPr>
            <a:r>
              <a:rPr sz="1000" i="1" spc="60" dirty="0">
                <a:latin typeface="Calibri"/>
                <a:cs typeface="Calibri"/>
              </a:rPr>
              <a:t>α</a:t>
            </a:r>
            <a:r>
              <a:rPr sz="1000" i="1" spc="125" dirty="0">
                <a:latin typeface="Calibri"/>
                <a:cs typeface="Calibri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average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price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over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and</a:t>
            </a:r>
            <a:r>
              <a:rPr sz="1000" dirty="0">
                <a:latin typeface="Calibri"/>
                <a:cs typeface="Calibri"/>
              </a:rPr>
              <a:t> above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benchmark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1</a:t>
            </a:r>
            <a:r>
              <a:rPr sz="1050" spc="240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sensitivity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95"/>
              </a:lnSpc>
            </a:pPr>
            <a:r>
              <a:rPr sz="1000" i="1" dirty="0">
                <a:latin typeface="Arial"/>
                <a:cs typeface="Arial"/>
              </a:rPr>
              <a:t>R</a:t>
            </a:r>
            <a:r>
              <a:rPr sz="1050" i="1" baseline="-11904" dirty="0">
                <a:latin typeface="Arial"/>
                <a:cs typeface="Arial"/>
              </a:rPr>
              <a:t>mt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market</a:t>
            </a:r>
            <a:endParaRPr sz="1000" dirty="0">
              <a:latin typeface="Calibri"/>
              <a:cs typeface="Calibri"/>
            </a:endParaRPr>
          </a:p>
          <a:p>
            <a:pPr marL="302260" marR="38735">
              <a:lnSpc>
                <a:spcPts val="1200"/>
              </a:lnSpc>
              <a:spcBef>
                <a:spcPts val="35"/>
              </a:spcBef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2</a:t>
            </a:r>
            <a:r>
              <a:rPr sz="1050" spc="209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difference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means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rate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stock </a:t>
            </a:r>
            <a:r>
              <a:rPr sz="1000" dirty="0">
                <a:latin typeface="Calibri"/>
                <a:cs typeface="Calibri"/>
              </a:rPr>
              <a:t>price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before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vs.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Post</a:t>
            </a:r>
            <a:r>
              <a:rPr sz="1000" dirty="0">
                <a:latin typeface="Calibri"/>
                <a:cs typeface="Calibri"/>
              </a:rPr>
              <a:t>_</a:t>
            </a:r>
            <a:r>
              <a:rPr sz="1000" i="1" dirty="0">
                <a:latin typeface="Arial"/>
                <a:cs typeface="Arial"/>
              </a:rPr>
              <a:t>Event</a:t>
            </a:r>
            <a:r>
              <a:rPr sz="1000" i="1" spc="70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date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 marR="17780">
              <a:lnSpc>
                <a:spcPts val="1200"/>
              </a:lnSpc>
              <a:spcBef>
                <a:spcPts val="40"/>
              </a:spcBef>
            </a:pPr>
            <a:r>
              <a:rPr sz="1000" i="1" dirty="0">
                <a:latin typeface="Calibri"/>
                <a:cs typeface="Calibri"/>
              </a:rPr>
              <a:t>β</a:t>
            </a:r>
            <a:r>
              <a:rPr sz="1050" baseline="-11904" dirty="0">
                <a:latin typeface="Century Gothic"/>
                <a:cs typeface="Century Gothic"/>
              </a:rPr>
              <a:t>3</a:t>
            </a:r>
            <a:r>
              <a:rPr sz="1050" spc="232" baseline="-11904" dirty="0">
                <a:latin typeface="Century Gothic"/>
                <a:cs typeface="Century Gothic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difference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sensitivity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company’s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stock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the</a:t>
            </a:r>
            <a:r>
              <a:rPr sz="1000" dirty="0">
                <a:latin typeface="Calibri"/>
                <a:cs typeface="Calibri"/>
              </a:rPr>
              <a:t> market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before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vs.</a:t>
            </a:r>
            <a:r>
              <a:rPr sz="1000" spc="1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endParaRPr sz="1000" dirty="0">
              <a:latin typeface="Calibri"/>
              <a:cs typeface="Calibri"/>
            </a:endParaRPr>
          </a:p>
          <a:p>
            <a:pPr marL="3022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1100" dirty="0">
                <a:latin typeface="Calibri"/>
                <a:cs typeface="Calibri"/>
              </a:rPr>
              <a:t>Event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window: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days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-</a:t>
            </a:r>
            <a:r>
              <a:rPr sz="1100" dirty="0">
                <a:latin typeface="Calibri"/>
                <a:cs typeface="Calibri"/>
              </a:rPr>
              <a:t>100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100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968333-2D7E-D9B4-59D0-744CBC8C2D63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710945-A8E9-E682-EE0A-91769C6EA9FE}"/>
              </a:ext>
            </a:extLst>
          </p:cNvPr>
          <p:cNvSpPr/>
          <p:nvPr/>
        </p:nvSpPr>
        <p:spPr>
          <a:xfrm>
            <a:off x="522287" y="31496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E1D5D6-4413-3247-46E8-841974BEB152}"/>
              </a:ext>
            </a:extLst>
          </p:cNvPr>
          <p:cNvSpPr/>
          <p:nvPr/>
        </p:nvSpPr>
        <p:spPr>
          <a:xfrm>
            <a:off x="781050" y="238277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BDA961-02AD-7BAC-A961-900F42B14F5F}"/>
              </a:ext>
            </a:extLst>
          </p:cNvPr>
          <p:cNvSpPr/>
          <p:nvPr/>
        </p:nvSpPr>
        <p:spPr>
          <a:xfrm>
            <a:off x="781050" y="298586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D314C6-10C0-DB63-7E76-6A2276914834}"/>
              </a:ext>
            </a:extLst>
          </p:cNvPr>
          <p:cNvSpPr/>
          <p:nvPr/>
        </p:nvSpPr>
        <p:spPr>
          <a:xfrm>
            <a:off x="781050" y="267333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9E484DE-C02E-1223-8D6B-841D6E161A67}"/>
              </a:ext>
            </a:extLst>
          </p:cNvPr>
          <p:cNvSpPr/>
          <p:nvPr/>
        </p:nvSpPr>
        <p:spPr>
          <a:xfrm>
            <a:off x="781050" y="20702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E8EBB5-ED38-914D-49CC-B3F3E44E2A06}"/>
              </a:ext>
            </a:extLst>
          </p:cNvPr>
          <p:cNvSpPr/>
          <p:nvPr/>
        </p:nvSpPr>
        <p:spPr>
          <a:xfrm>
            <a:off x="781050" y="1913988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FDEB2-81BB-DAC1-DB6A-7F834548C1EC}"/>
              </a:ext>
            </a:extLst>
          </p:cNvPr>
          <p:cNvSpPr/>
          <p:nvPr/>
        </p:nvSpPr>
        <p:spPr>
          <a:xfrm>
            <a:off x="781050" y="175772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52B4AC-D5A4-D1D0-9D47-9D1EC27A83E6}"/>
              </a:ext>
            </a:extLst>
          </p:cNvPr>
          <p:cNvSpPr/>
          <p:nvPr/>
        </p:nvSpPr>
        <p:spPr>
          <a:xfrm>
            <a:off x="781050" y="146716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430CC-DC72-40B1-8254-0CE96C67C958}"/>
              </a:ext>
            </a:extLst>
          </p:cNvPr>
          <p:cNvSpPr/>
          <p:nvPr/>
        </p:nvSpPr>
        <p:spPr>
          <a:xfrm>
            <a:off x="781050" y="1298202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30A630A-1B9A-29B5-4247-4F3E0EFB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63877"/>
            <a:ext cx="4286250" cy="4507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135" dirty="0"/>
              <a:t> </a:t>
            </a:r>
            <a:r>
              <a:rPr spc="-25" dirty="0"/>
              <a:t>Methodology</a:t>
            </a:r>
            <a:r>
              <a:rPr spc="13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Firm</a:t>
            </a:r>
            <a:r>
              <a:rPr spc="135" dirty="0"/>
              <a:t> </a:t>
            </a:r>
            <a:r>
              <a:rPr spc="-10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8995" y="313295"/>
            <a:ext cx="3687445" cy="271022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114935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impact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company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characteristics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around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500" dirty="0">
              <a:latin typeface="Arial"/>
              <a:cs typeface="Arial"/>
            </a:endParaRPr>
          </a:p>
          <a:p>
            <a:pPr marL="314960" marR="43180">
              <a:lnSpc>
                <a:spcPct val="100000"/>
              </a:lnSpc>
            </a:pPr>
            <a:r>
              <a:rPr sz="1000" i="1" spc="-30" dirty="0">
                <a:latin typeface="Arial"/>
                <a:cs typeface="Arial"/>
              </a:rPr>
              <a:t>commercial</a:t>
            </a:r>
            <a:r>
              <a:rPr sz="1050" i="1" spc="-44" baseline="-11904" dirty="0">
                <a:latin typeface="Arial"/>
                <a:cs typeface="Arial"/>
              </a:rPr>
              <a:t>i</a:t>
            </a:r>
            <a:r>
              <a:rPr sz="1050" i="1" spc="307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that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has</a:t>
            </a:r>
            <a:r>
              <a:rPr sz="1000" dirty="0">
                <a:latin typeface="Calibri"/>
                <a:cs typeface="Calibri"/>
              </a:rPr>
              <a:t> previously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commercialized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in-</a:t>
            </a:r>
            <a:r>
              <a:rPr sz="1000" spc="-10" dirty="0">
                <a:latin typeface="Calibri"/>
                <a:cs typeface="Calibri"/>
              </a:rPr>
              <a:t>licensed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self-</a:t>
            </a:r>
            <a:r>
              <a:rPr sz="1000" dirty="0">
                <a:latin typeface="Calibri"/>
                <a:cs typeface="Calibri"/>
              </a:rPr>
              <a:t>made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product </a:t>
            </a:r>
            <a:r>
              <a:rPr sz="1000" i="1" dirty="0">
                <a:latin typeface="Arial"/>
                <a:cs typeface="Arial"/>
              </a:rPr>
              <a:t>large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26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cap</a:t>
            </a:r>
            <a:endParaRPr sz="1000" dirty="0">
              <a:latin typeface="Calibri"/>
              <a:cs typeface="Calibri"/>
            </a:endParaRPr>
          </a:p>
          <a:p>
            <a:pPr marL="314960">
              <a:lnSpc>
                <a:spcPts val="1185"/>
              </a:lnSpc>
            </a:pPr>
            <a:r>
              <a:rPr sz="1000" spc="275" dirty="0">
                <a:latin typeface="Calibri"/>
                <a:cs typeface="Calibri"/>
              </a:rPr>
              <a:t>&gt;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$10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billion</a:t>
            </a:r>
            <a:endParaRPr sz="1000" dirty="0">
              <a:latin typeface="Calibri"/>
              <a:cs typeface="Calibri"/>
            </a:endParaRPr>
          </a:p>
          <a:p>
            <a:pPr marL="314960" marR="95250">
              <a:lnSpc>
                <a:spcPts val="1200"/>
              </a:lnSpc>
              <a:spcBef>
                <a:spcPts val="35"/>
              </a:spcBef>
            </a:pPr>
            <a:r>
              <a:rPr sz="1000" i="1" spc="-25" dirty="0">
                <a:latin typeface="Arial"/>
                <a:cs typeface="Arial"/>
              </a:rPr>
              <a:t>oncology</a:t>
            </a:r>
            <a:r>
              <a:rPr sz="1050" i="1" spc="-37" baseline="-11904" dirty="0">
                <a:latin typeface="Arial"/>
                <a:cs typeface="Arial"/>
              </a:rPr>
              <a:t>i</a:t>
            </a:r>
            <a:r>
              <a:rPr sz="1050" i="1" spc="27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product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being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disease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area</a:t>
            </a:r>
            <a:endParaRPr sz="1000" dirty="0">
              <a:latin typeface="Calibri"/>
              <a:cs typeface="Calibri"/>
            </a:endParaRPr>
          </a:p>
          <a:p>
            <a:pPr marL="3149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post</a:t>
            </a:r>
            <a:r>
              <a:rPr sz="1000" dirty="0">
                <a:latin typeface="Calibri"/>
                <a:cs typeface="Calibri"/>
              </a:rPr>
              <a:t>_</a:t>
            </a:r>
            <a:r>
              <a:rPr sz="1000" i="1" dirty="0">
                <a:latin typeface="Arial"/>
                <a:cs typeface="Arial"/>
              </a:rPr>
              <a:t>covid</a:t>
            </a:r>
            <a:r>
              <a:rPr sz="1050" i="1" baseline="-11904" dirty="0">
                <a:latin typeface="Arial"/>
                <a:cs typeface="Arial"/>
              </a:rPr>
              <a:t>t</a:t>
            </a:r>
            <a:r>
              <a:rPr sz="1050" i="1" spc="32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taking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place</a:t>
            </a:r>
            <a:endParaRPr sz="1000" dirty="0">
              <a:latin typeface="Calibri"/>
              <a:cs typeface="Calibri"/>
            </a:endParaRPr>
          </a:p>
          <a:p>
            <a:pPr marL="31496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in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2020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later</a:t>
            </a:r>
            <a:endParaRPr sz="1000" dirty="0">
              <a:latin typeface="Calibri"/>
              <a:cs typeface="Calibri"/>
            </a:endParaRPr>
          </a:p>
          <a:p>
            <a:pPr marL="3149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CB07D0-2CBD-1D56-E535-6FD0060D500B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C4BBDF-9721-E068-72E9-DD8EFF23C653}"/>
              </a:ext>
            </a:extLst>
          </p:cNvPr>
          <p:cNvSpPr/>
          <p:nvPr/>
        </p:nvSpPr>
        <p:spPr>
          <a:xfrm>
            <a:off x="781050" y="160337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0650DD2-C85A-1531-490F-79ADEA08AD64}"/>
              </a:ext>
            </a:extLst>
          </p:cNvPr>
          <p:cNvSpPr/>
          <p:nvPr/>
        </p:nvSpPr>
        <p:spPr>
          <a:xfrm>
            <a:off x="781050" y="1893267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8B1C0D-7EFD-8FA7-9857-1C4C2FD8CAF0}"/>
              </a:ext>
            </a:extLst>
          </p:cNvPr>
          <p:cNvSpPr/>
          <p:nvPr/>
        </p:nvSpPr>
        <p:spPr>
          <a:xfrm>
            <a:off x="781050" y="220538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A910B6-7784-1F73-49FA-8465401BF013}"/>
              </a:ext>
            </a:extLst>
          </p:cNvPr>
          <p:cNvSpPr/>
          <p:nvPr/>
        </p:nvSpPr>
        <p:spPr>
          <a:xfrm>
            <a:off x="781050" y="251750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46B1B5-F685-5CBE-97D8-1DC4C25A641C}"/>
              </a:ext>
            </a:extLst>
          </p:cNvPr>
          <p:cNvSpPr/>
          <p:nvPr/>
        </p:nvSpPr>
        <p:spPr>
          <a:xfrm>
            <a:off x="781050" y="282962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318A24-2631-43DE-46B6-29DF9FC9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15975"/>
            <a:ext cx="2795778" cy="55745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14287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20" dirty="0"/>
              <a:t>Research</a:t>
            </a:r>
            <a:r>
              <a:rPr spc="5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60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/>
              <a:t>How</a:t>
            </a:r>
            <a:r>
              <a:rPr spc="45" dirty="0"/>
              <a:t> </a:t>
            </a:r>
            <a:r>
              <a:rPr dirty="0"/>
              <a:t>do</a:t>
            </a:r>
            <a:r>
              <a:rPr spc="50" dirty="0"/>
              <a:t> </a:t>
            </a:r>
            <a:r>
              <a:rPr spc="-10" dirty="0"/>
              <a:t>investors</a:t>
            </a:r>
            <a:r>
              <a:rPr spc="50" dirty="0"/>
              <a:t> </a:t>
            </a:r>
            <a:r>
              <a:rPr spc="-10" dirty="0"/>
              <a:t>respond</a:t>
            </a:r>
            <a:r>
              <a:rPr spc="50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spc="85" dirty="0"/>
              <a:t>FDA</a:t>
            </a:r>
            <a:r>
              <a:rPr spc="50" dirty="0"/>
              <a:t> </a:t>
            </a:r>
            <a:r>
              <a:rPr spc="-10" dirty="0"/>
              <a:t>Accelerated</a:t>
            </a:r>
            <a:r>
              <a:rPr spc="50" dirty="0"/>
              <a:t> </a:t>
            </a:r>
            <a:r>
              <a:rPr spc="-10" dirty="0"/>
              <a:t>Approval?</a:t>
            </a:r>
          </a:p>
          <a:p>
            <a:pPr marL="12700" marR="184150">
              <a:lnSpc>
                <a:spcPct val="102600"/>
              </a:lnSpc>
              <a:spcBef>
                <a:spcPts val="300"/>
              </a:spcBef>
            </a:pPr>
            <a:r>
              <a:rPr dirty="0"/>
              <a:t>What</a:t>
            </a:r>
            <a:r>
              <a:rPr spc="60" dirty="0"/>
              <a:t> </a:t>
            </a:r>
            <a:r>
              <a:rPr dirty="0"/>
              <a:t>factors</a:t>
            </a:r>
            <a:r>
              <a:rPr spc="65" dirty="0"/>
              <a:t> </a:t>
            </a:r>
            <a:r>
              <a:rPr spc="-20" dirty="0"/>
              <a:t>influence</a:t>
            </a:r>
            <a:r>
              <a:rPr spc="60" dirty="0"/>
              <a:t> </a:t>
            </a:r>
            <a:r>
              <a:rPr spc="-10" dirty="0"/>
              <a:t>returns</a:t>
            </a:r>
            <a:r>
              <a:rPr spc="65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spc="-10" dirty="0"/>
              <a:t>biotechnology</a:t>
            </a:r>
            <a:r>
              <a:rPr spc="65" dirty="0"/>
              <a:t> </a:t>
            </a:r>
            <a:r>
              <a:rPr spc="-10" dirty="0"/>
              <a:t>companies </a:t>
            </a:r>
            <a:r>
              <a:rPr dirty="0"/>
              <a:t>upon</a:t>
            </a:r>
            <a:r>
              <a:rPr spc="25" dirty="0"/>
              <a:t> </a:t>
            </a:r>
            <a:r>
              <a:rPr spc="-10" dirty="0"/>
              <a:t>Accelerated</a:t>
            </a:r>
            <a:r>
              <a:rPr spc="30" dirty="0"/>
              <a:t> </a:t>
            </a:r>
            <a:r>
              <a:rPr spc="-10" dirty="0"/>
              <a:t>Approval?</a:t>
            </a:r>
          </a:p>
          <a:p>
            <a:pPr marL="12700" marR="5080">
              <a:lnSpc>
                <a:spcPct val="102699"/>
              </a:lnSpc>
              <a:spcBef>
                <a:spcPts val="295"/>
              </a:spcBef>
            </a:pPr>
            <a:r>
              <a:rPr dirty="0"/>
              <a:t>How</a:t>
            </a:r>
            <a:r>
              <a:rPr spc="35" dirty="0"/>
              <a:t> </a:t>
            </a:r>
            <a:r>
              <a:rPr dirty="0"/>
              <a:t>do</a:t>
            </a:r>
            <a:r>
              <a:rPr spc="40" dirty="0"/>
              <a:t> </a:t>
            </a:r>
            <a:r>
              <a:rPr spc="-10" dirty="0"/>
              <a:t>investor</a:t>
            </a:r>
            <a:r>
              <a:rPr spc="40" dirty="0"/>
              <a:t> </a:t>
            </a:r>
            <a:r>
              <a:rPr spc="-10" dirty="0"/>
              <a:t>reactions</a:t>
            </a:r>
            <a:r>
              <a:rPr spc="40" dirty="0"/>
              <a:t> </a:t>
            </a:r>
            <a:r>
              <a:rPr dirty="0"/>
              <a:t>to</a:t>
            </a:r>
            <a:r>
              <a:rPr spc="40" dirty="0"/>
              <a:t> </a:t>
            </a:r>
            <a:r>
              <a:rPr spc="-10" dirty="0"/>
              <a:t>Accelerated</a:t>
            </a:r>
            <a:r>
              <a:rPr spc="35" dirty="0"/>
              <a:t> </a:t>
            </a:r>
            <a:r>
              <a:rPr dirty="0"/>
              <a:t>Approval</a:t>
            </a:r>
            <a:r>
              <a:rPr spc="40" dirty="0"/>
              <a:t> </a:t>
            </a:r>
            <a:r>
              <a:rPr spc="-10" dirty="0"/>
              <a:t>differ</a:t>
            </a:r>
            <a:r>
              <a:rPr spc="40" dirty="0"/>
              <a:t> </a:t>
            </a:r>
            <a:r>
              <a:rPr spc="-20" dirty="0"/>
              <a:t>from </a:t>
            </a:r>
            <a:r>
              <a:rPr spc="-10" dirty="0"/>
              <a:t>investor</a:t>
            </a:r>
            <a:r>
              <a:rPr spc="45" dirty="0"/>
              <a:t> </a:t>
            </a:r>
            <a:r>
              <a:rPr spc="-10" dirty="0"/>
              <a:t>reactions</a:t>
            </a:r>
            <a:r>
              <a:rPr spc="50" dirty="0"/>
              <a:t> </a:t>
            </a:r>
            <a:r>
              <a:rPr dirty="0"/>
              <a:t>to</a:t>
            </a:r>
            <a:r>
              <a:rPr spc="50" dirty="0"/>
              <a:t> </a:t>
            </a:r>
            <a:r>
              <a:rPr dirty="0"/>
              <a:t>Standard</a:t>
            </a:r>
            <a:r>
              <a:rPr spc="45" dirty="0"/>
              <a:t> </a:t>
            </a:r>
            <a:r>
              <a:rPr dirty="0"/>
              <a:t>Approval</a:t>
            </a:r>
            <a:r>
              <a:rPr spc="50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dirty="0"/>
              <a:t>the</a:t>
            </a:r>
            <a:r>
              <a:rPr spc="45" dirty="0"/>
              <a:t> FDA?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FAAA8E-622F-D1BA-2D4A-3EA57A4E71C8}"/>
              </a:ext>
            </a:extLst>
          </p:cNvPr>
          <p:cNvSpPr/>
          <p:nvPr/>
        </p:nvSpPr>
        <p:spPr>
          <a:xfrm>
            <a:off x="476250" y="1148963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D42B45-CB5D-3140-CF48-5A891643AAB6}"/>
              </a:ext>
            </a:extLst>
          </p:cNvPr>
          <p:cNvSpPr/>
          <p:nvPr/>
        </p:nvSpPr>
        <p:spPr>
          <a:xfrm>
            <a:off x="473100" y="135841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5CB6B9-74BA-E7DC-B9C9-B04199971438}"/>
              </a:ext>
            </a:extLst>
          </p:cNvPr>
          <p:cNvSpPr/>
          <p:nvPr/>
        </p:nvSpPr>
        <p:spPr>
          <a:xfrm>
            <a:off x="473100" y="173897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3</a:t>
            </a:r>
          </a:p>
        </p:txBody>
      </p:sp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135" dirty="0"/>
              <a:t> </a:t>
            </a:r>
            <a:r>
              <a:rPr spc="-25" dirty="0"/>
              <a:t>Methodology</a:t>
            </a:r>
            <a:r>
              <a:rPr spc="13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Firm</a:t>
            </a:r>
            <a:r>
              <a:rPr spc="135" dirty="0"/>
              <a:t> </a:t>
            </a:r>
            <a:r>
              <a:rPr spc="-10" dirty="0"/>
              <a:t>Characteristics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6295" y="313295"/>
            <a:ext cx="3700145" cy="290515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114935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impact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company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characteristics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around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event:</a:t>
            </a:r>
            <a:endParaRPr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500" dirty="0">
              <a:latin typeface="Arial"/>
              <a:cs typeface="Arial"/>
            </a:endParaRPr>
          </a:p>
          <a:p>
            <a:pPr marL="327660" marR="43180">
              <a:lnSpc>
                <a:spcPct val="100000"/>
              </a:lnSpc>
            </a:pPr>
            <a:r>
              <a:rPr sz="1000" i="1" spc="-30" dirty="0">
                <a:latin typeface="Arial"/>
                <a:cs typeface="Arial"/>
              </a:rPr>
              <a:t>commercial</a:t>
            </a:r>
            <a:r>
              <a:rPr sz="1050" i="1" spc="-44" baseline="-11904" dirty="0">
                <a:latin typeface="Arial"/>
                <a:cs typeface="Arial"/>
              </a:rPr>
              <a:t>i</a:t>
            </a:r>
            <a:r>
              <a:rPr sz="1050" i="1" spc="307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that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has</a:t>
            </a:r>
            <a:r>
              <a:rPr sz="1000" dirty="0">
                <a:latin typeface="Calibri"/>
                <a:cs typeface="Calibri"/>
              </a:rPr>
              <a:t> previously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commercialized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in-</a:t>
            </a:r>
            <a:r>
              <a:rPr sz="1000" spc="-10" dirty="0">
                <a:latin typeface="Calibri"/>
                <a:cs typeface="Calibri"/>
              </a:rPr>
              <a:t>licensed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self-</a:t>
            </a:r>
            <a:r>
              <a:rPr sz="1000" dirty="0">
                <a:latin typeface="Calibri"/>
                <a:cs typeface="Calibri"/>
              </a:rPr>
              <a:t>made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product </a:t>
            </a:r>
            <a:r>
              <a:rPr sz="1000" i="1" dirty="0">
                <a:latin typeface="Arial"/>
                <a:cs typeface="Arial"/>
              </a:rPr>
              <a:t>large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26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cap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85"/>
              </a:lnSpc>
            </a:pPr>
            <a:r>
              <a:rPr sz="1000" spc="275" dirty="0">
                <a:latin typeface="Calibri"/>
                <a:cs typeface="Calibri"/>
              </a:rPr>
              <a:t>&gt;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$10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billion</a:t>
            </a:r>
            <a:endParaRPr sz="1000" dirty="0">
              <a:latin typeface="Calibri"/>
              <a:cs typeface="Calibri"/>
            </a:endParaRPr>
          </a:p>
          <a:p>
            <a:pPr marL="327660" marR="95250">
              <a:lnSpc>
                <a:spcPts val="1200"/>
              </a:lnSpc>
              <a:spcBef>
                <a:spcPts val="35"/>
              </a:spcBef>
            </a:pPr>
            <a:r>
              <a:rPr sz="1000" i="1" spc="-25" dirty="0">
                <a:latin typeface="Arial"/>
                <a:cs typeface="Arial"/>
              </a:rPr>
              <a:t>oncology</a:t>
            </a:r>
            <a:r>
              <a:rPr sz="1050" i="1" spc="-37" baseline="-11904" dirty="0">
                <a:latin typeface="Arial"/>
                <a:cs typeface="Arial"/>
              </a:rPr>
              <a:t>i</a:t>
            </a:r>
            <a:r>
              <a:rPr sz="1050" i="1" spc="27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product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being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disease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area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post</a:t>
            </a:r>
            <a:r>
              <a:rPr sz="1000" dirty="0">
                <a:latin typeface="Calibri"/>
                <a:cs typeface="Calibri"/>
              </a:rPr>
              <a:t>_</a:t>
            </a:r>
            <a:r>
              <a:rPr sz="1000" i="1" dirty="0">
                <a:latin typeface="Arial"/>
                <a:cs typeface="Arial"/>
              </a:rPr>
              <a:t>covid</a:t>
            </a:r>
            <a:r>
              <a:rPr sz="1050" i="1" baseline="-11904" dirty="0">
                <a:latin typeface="Arial"/>
                <a:cs typeface="Arial"/>
              </a:rPr>
              <a:t>t</a:t>
            </a:r>
            <a:r>
              <a:rPr sz="1050" i="1" spc="32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taking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place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in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2020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later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latin typeface="Calibri"/>
                <a:cs typeface="Calibri"/>
              </a:rPr>
              <a:t>Analyzed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ARs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0,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CARs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over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(-3,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3)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74E90E-22FA-6D4F-D114-1B194B9EF556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13AE4D-F5B6-3159-BC43-E59385439B50}"/>
              </a:ext>
            </a:extLst>
          </p:cNvPr>
          <p:cNvSpPr/>
          <p:nvPr/>
        </p:nvSpPr>
        <p:spPr>
          <a:xfrm>
            <a:off x="522287" y="299563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69E36C-759D-98E0-0285-79EAFCD1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15975"/>
            <a:ext cx="2795778" cy="557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C26A4250-B46A-73E3-DB24-2BDD3A72847B}"/>
              </a:ext>
            </a:extLst>
          </p:cNvPr>
          <p:cNvSpPr/>
          <p:nvPr/>
        </p:nvSpPr>
        <p:spPr>
          <a:xfrm>
            <a:off x="781050" y="160337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02D23F-3D8A-5788-DFC1-7DB1F4D14F9E}"/>
              </a:ext>
            </a:extLst>
          </p:cNvPr>
          <p:cNvSpPr/>
          <p:nvPr/>
        </p:nvSpPr>
        <p:spPr>
          <a:xfrm>
            <a:off x="781050" y="1893267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0C57BB5-260A-7FB4-212C-A34525BB1625}"/>
              </a:ext>
            </a:extLst>
          </p:cNvPr>
          <p:cNvSpPr/>
          <p:nvPr/>
        </p:nvSpPr>
        <p:spPr>
          <a:xfrm>
            <a:off x="781050" y="220538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35A5AD-285E-5EF4-787A-2733F5FFD30C}"/>
              </a:ext>
            </a:extLst>
          </p:cNvPr>
          <p:cNvSpPr/>
          <p:nvPr/>
        </p:nvSpPr>
        <p:spPr>
          <a:xfrm>
            <a:off x="781050" y="251750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A8D122B-0215-6450-EF24-C1FF19F2B54B}"/>
              </a:ext>
            </a:extLst>
          </p:cNvPr>
          <p:cNvSpPr/>
          <p:nvPr/>
        </p:nvSpPr>
        <p:spPr>
          <a:xfrm>
            <a:off x="781050" y="282962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135" dirty="0"/>
              <a:t> </a:t>
            </a:r>
            <a:r>
              <a:rPr spc="-25" dirty="0"/>
              <a:t>Methodology</a:t>
            </a:r>
            <a:r>
              <a:rPr spc="13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dirty="0"/>
              <a:t>Firm</a:t>
            </a:r>
            <a:r>
              <a:rPr spc="135" dirty="0"/>
              <a:t> </a:t>
            </a:r>
            <a:r>
              <a:rPr spc="-10" dirty="0"/>
              <a:t>Characteristics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295" y="313295"/>
            <a:ext cx="3700145" cy="308469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0800" marR="114935">
              <a:lnSpc>
                <a:spcPct val="102699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evaluate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impact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company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characteristics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 around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event:</a:t>
            </a:r>
            <a:endParaRPr lang="en-US" sz="1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500" dirty="0">
              <a:latin typeface="Arial"/>
              <a:cs typeface="Arial"/>
            </a:endParaRPr>
          </a:p>
          <a:p>
            <a:pPr marL="327660" marR="43180">
              <a:lnSpc>
                <a:spcPct val="100000"/>
              </a:lnSpc>
            </a:pPr>
            <a:r>
              <a:rPr sz="1000" i="1" spc="-30" dirty="0" err="1">
                <a:latin typeface="Arial"/>
                <a:cs typeface="Arial"/>
              </a:rPr>
              <a:t>commercial</a:t>
            </a:r>
            <a:r>
              <a:rPr sz="1050" i="1" spc="-44" baseline="-11904" dirty="0" err="1">
                <a:latin typeface="Arial"/>
                <a:cs typeface="Arial"/>
              </a:rPr>
              <a:t>i</a:t>
            </a:r>
            <a:r>
              <a:rPr sz="1050" i="1" spc="307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that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has</a:t>
            </a:r>
            <a:r>
              <a:rPr sz="1000" dirty="0">
                <a:latin typeface="Calibri"/>
                <a:cs typeface="Calibri"/>
              </a:rPr>
              <a:t> previously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commercialized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in-</a:t>
            </a:r>
            <a:r>
              <a:rPr sz="1000" spc="-10" dirty="0">
                <a:latin typeface="Calibri"/>
                <a:cs typeface="Calibri"/>
              </a:rPr>
              <a:t>licensed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self-</a:t>
            </a:r>
            <a:r>
              <a:rPr sz="1000" dirty="0">
                <a:latin typeface="Calibri"/>
                <a:cs typeface="Calibri"/>
              </a:rPr>
              <a:t>made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product </a:t>
            </a:r>
            <a:r>
              <a:rPr sz="1000" i="1" dirty="0">
                <a:latin typeface="Arial"/>
                <a:cs typeface="Arial"/>
              </a:rPr>
              <a:t>large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26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company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having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market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cap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85"/>
              </a:lnSpc>
            </a:pPr>
            <a:r>
              <a:rPr sz="1000" spc="275" dirty="0">
                <a:latin typeface="Calibri"/>
                <a:cs typeface="Calibri"/>
              </a:rPr>
              <a:t>&gt;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$10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billion</a:t>
            </a:r>
            <a:endParaRPr sz="1000" dirty="0">
              <a:latin typeface="Calibri"/>
              <a:cs typeface="Calibri"/>
            </a:endParaRPr>
          </a:p>
          <a:p>
            <a:pPr marL="327660" marR="95250">
              <a:lnSpc>
                <a:spcPts val="1200"/>
              </a:lnSpc>
              <a:spcBef>
                <a:spcPts val="35"/>
              </a:spcBef>
            </a:pPr>
            <a:r>
              <a:rPr sz="1000" i="1" spc="-25" dirty="0">
                <a:latin typeface="Arial"/>
                <a:cs typeface="Arial"/>
              </a:rPr>
              <a:t>oncology</a:t>
            </a:r>
            <a:r>
              <a:rPr sz="1050" i="1" spc="-37" baseline="-11904" dirty="0">
                <a:latin typeface="Arial"/>
                <a:cs typeface="Arial"/>
              </a:rPr>
              <a:t>i</a:t>
            </a:r>
            <a:r>
              <a:rPr sz="1050" i="1" spc="27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product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being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disease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area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50"/>
              </a:lnSpc>
            </a:pPr>
            <a:r>
              <a:rPr sz="1000" i="1" dirty="0">
                <a:latin typeface="Arial"/>
                <a:cs typeface="Arial"/>
              </a:rPr>
              <a:t>post</a:t>
            </a:r>
            <a:r>
              <a:rPr sz="1000" dirty="0">
                <a:latin typeface="Calibri"/>
                <a:cs typeface="Calibri"/>
              </a:rPr>
              <a:t>_</a:t>
            </a:r>
            <a:r>
              <a:rPr sz="1000" i="1" dirty="0">
                <a:latin typeface="Arial"/>
                <a:cs typeface="Arial"/>
              </a:rPr>
              <a:t>covid</a:t>
            </a:r>
            <a:r>
              <a:rPr sz="1050" i="1" baseline="-11904" dirty="0">
                <a:latin typeface="Arial"/>
                <a:cs typeface="Arial"/>
              </a:rPr>
              <a:t>t</a:t>
            </a:r>
            <a:r>
              <a:rPr sz="1050" i="1" spc="322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indicator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variable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taking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place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in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2020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later</a:t>
            </a:r>
            <a:endParaRPr sz="1000" dirty="0">
              <a:latin typeface="Calibri"/>
              <a:cs typeface="Calibri"/>
            </a:endParaRPr>
          </a:p>
          <a:p>
            <a:pPr marL="327660">
              <a:lnSpc>
                <a:spcPts val="1200"/>
              </a:lnSpc>
            </a:pPr>
            <a:r>
              <a:rPr sz="1000" i="1" dirty="0">
                <a:latin typeface="Arial"/>
                <a:cs typeface="Arial"/>
              </a:rPr>
              <a:t>e</a:t>
            </a:r>
            <a:r>
              <a:rPr sz="1050" i="1" baseline="-11904" dirty="0">
                <a:latin typeface="Arial"/>
                <a:cs typeface="Arial"/>
              </a:rPr>
              <a:t>it</a:t>
            </a:r>
            <a:r>
              <a:rPr sz="1050" i="1" spc="300" baseline="-11904" dirty="0">
                <a:latin typeface="Arial"/>
                <a:cs typeface="Arial"/>
              </a:rPr>
              <a:t> </a:t>
            </a:r>
            <a:r>
              <a:rPr sz="1000" spc="275" dirty="0">
                <a:latin typeface="Calibri"/>
                <a:cs typeface="Calibri"/>
              </a:rPr>
              <a:t>=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error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term</a:t>
            </a:r>
            <a:endParaRPr sz="10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latin typeface="Calibri"/>
                <a:cs typeface="Calibri"/>
              </a:rPr>
              <a:t>Analyzed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50" dirty="0">
                <a:latin typeface="Calibri"/>
                <a:cs typeface="Calibri"/>
              </a:rPr>
              <a:t>ARs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0,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CARs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over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days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(-3,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3)</a:t>
            </a:r>
            <a:endParaRPr sz="1100" dirty="0">
              <a:latin typeface="Calibri"/>
              <a:cs typeface="Calibri"/>
            </a:endParaRPr>
          </a:p>
          <a:p>
            <a:pPr marL="3276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based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upon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85" dirty="0">
                <a:latin typeface="Calibri"/>
                <a:cs typeface="Calibri"/>
              </a:rPr>
              <a:t>S&amp;P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500,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including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outliers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9083FD-3559-AD34-815F-7F6C3FB2D788}"/>
              </a:ext>
            </a:extLst>
          </p:cNvPr>
          <p:cNvSpPr/>
          <p:nvPr/>
        </p:nvSpPr>
        <p:spPr>
          <a:xfrm>
            <a:off x="522287" y="3714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C2FF5A3-33CE-063C-5C4E-93638FF38BF8}"/>
              </a:ext>
            </a:extLst>
          </p:cNvPr>
          <p:cNvSpPr/>
          <p:nvPr/>
        </p:nvSpPr>
        <p:spPr>
          <a:xfrm>
            <a:off x="785199" y="317817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86B5E00-3D3A-0320-0BD4-803C7CDD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15975"/>
            <a:ext cx="2795778" cy="557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73EC292-37A8-91AB-CDF2-9498E975E1F4}"/>
              </a:ext>
            </a:extLst>
          </p:cNvPr>
          <p:cNvSpPr/>
          <p:nvPr/>
        </p:nvSpPr>
        <p:spPr>
          <a:xfrm>
            <a:off x="522287" y="299563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D863AED-DC8E-3B25-50A3-0358F730DD0C}"/>
              </a:ext>
            </a:extLst>
          </p:cNvPr>
          <p:cNvSpPr/>
          <p:nvPr/>
        </p:nvSpPr>
        <p:spPr>
          <a:xfrm>
            <a:off x="781050" y="160337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4B3601A-932F-C347-359B-BFBB8FBC3F89}"/>
              </a:ext>
            </a:extLst>
          </p:cNvPr>
          <p:cNvSpPr/>
          <p:nvPr/>
        </p:nvSpPr>
        <p:spPr>
          <a:xfrm>
            <a:off x="781050" y="1893267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1168E36-07C2-645E-3615-57044FCF5082}"/>
              </a:ext>
            </a:extLst>
          </p:cNvPr>
          <p:cNvSpPr/>
          <p:nvPr/>
        </p:nvSpPr>
        <p:spPr>
          <a:xfrm>
            <a:off x="781050" y="2205386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B47088-F9F3-EC81-DAE6-DDD621D86AF8}"/>
              </a:ext>
            </a:extLst>
          </p:cNvPr>
          <p:cNvSpPr/>
          <p:nvPr/>
        </p:nvSpPr>
        <p:spPr>
          <a:xfrm>
            <a:off x="781050" y="251750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4AB5AB-38CA-4202-66DD-98A521A98EF8}"/>
              </a:ext>
            </a:extLst>
          </p:cNvPr>
          <p:cNvSpPr/>
          <p:nvPr/>
        </p:nvSpPr>
        <p:spPr>
          <a:xfrm>
            <a:off x="781050" y="282962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1939289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Identification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Assumptions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395" y="915275"/>
            <a:ext cx="340423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000000"/>
                </a:solidFill>
              </a:rPr>
              <a:t>Approval</a:t>
            </a:r>
            <a:r>
              <a:rPr sz="1100" spc="20" dirty="0">
                <a:solidFill>
                  <a:srgbClr val="000000"/>
                </a:solidFill>
              </a:rPr>
              <a:t> </a:t>
            </a:r>
            <a:r>
              <a:rPr sz="1100" spc="-25" dirty="0">
                <a:solidFill>
                  <a:srgbClr val="000000"/>
                </a:solidFill>
              </a:rPr>
              <a:t>processes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are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stable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spc="-10" dirty="0">
                <a:solidFill>
                  <a:srgbClr val="000000"/>
                </a:solidFill>
              </a:rPr>
              <a:t>over</a:t>
            </a:r>
            <a:r>
              <a:rPr sz="1100" spc="20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time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from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2010</a:t>
            </a:r>
            <a:r>
              <a:rPr sz="1100" spc="25" dirty="0">
                <a:solidFill>
                  <a:srgbClr val="000000"/>
                </a:solidFill>
              </a:rPr>
              <a:t> </a:t>
            </a:r>
            <a:r>
              <a:rPr sz="1100" dirty="0">
                <a:solidFill>
                  <a:srgbClr val="000000"/>
                </a:solidFill>
              </a:rPr>
              <a:t>to</a:t>
            </a:r>
            <a:r>
              <a:rPr sz="1100" spc="20" dirty="0">
                <a:solidFill>
                  <a:srgbClr val="000000"/>
                </a:solidFill>
              </a:rPr>
              <a:t> </a:t>
            </a:r>
            <a:r>
              <a:rPr sz="1100" spc="-20" dirty="0">
                <a:solidFill>
                  <a:srgbClr val="000000"/>
                </a:solidFill>
              </a:rPr>
              <a:t>2023</a:t>
            </a:r>
            <a:endParaRPr sz="11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368022-1E89-0130-F6A9-048D6BB24E6C}"/>
              </a:ext>
            </a:extLst>
          </p:cNvPr>
          <p:cNvSpPr/>
          <p:nvPr/>
        </p:nvSpPr>
        <p:spPr>
          <a:xfrm>
            <a:off x="537273" y="9779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Identification</a:t>
            </a:r>
            <a:r>
              <a:rPr spc="-2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395" y="891741"/>
            <a:ext cx="3404235" cy="55689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100" dirty="0">
                <a:latin typeface="Calibri"/>
                <a:cs typeface="Calibri"/>
              </a:rPr>
              <a:t>Approval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processes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are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stable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over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time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2010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2023</a:t>
            </a:r>
            <a:endParaRPr sz="1100">
              <a:latin typeface="Calibri"/>
              <a:cs typeface="Calibri"/>
            </a:endParaRPr>
          </a:p>
          <a:p>
            <a:pPr marL="12700" marR="122555">
              <a:lnSpc>
                <a:spcPts val="1200"/>
              </a:lnSpc>
              <a:spcBef>
                <a:spcPts val="315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during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90-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prediction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window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are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not </a:t>
            </a:r>
            <a:r>
              <a:rPr sz="1100" spc="-20" dirty="0">
                <a:latin typeface="Calibri"/>
                <a:cs typeface="Calibri"/>
              </a:rPr>
              <a:t>influenced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itself,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corporate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3A998E-D1CF-9814-464B-9B7CEC484DE1}"/>
              </a:ext>
            </a:extLst>
          </p:cNvPr>
          <p:cNvSpPr/>
          <p:nvPr/>
        </p:nvSpPr>
        <p:spPr>
          <a:xfrm>
            <a:off x="537273" y="9779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2E1493-BC31-5B33-F392-73437985FAF3}"/>
              </a:ext>
            </a:extLst>
          </p:cNvPr>
          <p:cNvSpPr/>
          <p:nvPr/>
        </p:nvSpPr>
        <p:spPr>
          <a:xfrm>
            <a:off x="537273" y="11779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Identification</a:t>
            </a:r>
            <a:r>
              <a:rPr spc="-2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9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/>
              <a:t>Approval</a:t>
            </a:r>
            <a:r>
              <a:rPr spc="20" dirty="0"/>
              <a:t> </a:t>
            </a:r>
            <a:r>
              <a:rPr spc="-25" dirty="0"/>
              <a:t>processes</a:t>
            </a:r>
            <a:r>
              <a:rPr spc="25" dirty="0"/>
              <a:t> </a:t>
            </a:r>
            <a:r>
              <a:rPr spc="-10" dirty="0"/>
              <a:t>are</a:t>
            </a:r>
            <a:r>
              <a:rPr spc="25" dirty="0"/>
              <a:t> </a:t>
            </a:r>
            <a:r>
              <a:rPr dirty="0"/>
              <a:t>stable</a:t>
            </a:r>
            <a:r>
              <a:rPr spc="25" dirty="0"/>
              <a:t> </a:t>
            </a:r>
            <a:r>
              <a:rPr spc="-10" dirty="0"/>
              <a:t>over</a:t>
            </a:r>
            <a:r>
              <a:rPr spc="20" dirty="0"/>
              <a:t> </a:t>
            </a:r>
            <a:r>
              <a:rPr dirty="0"/>
              <a:t>time</a:t>
            </a:r>
            <a:r>
              <a:rPr spc="25" dirty="0"/>
              <a:t> </a:t>
            </a:r>
            <a:r>
              <a:rPr dirty="0"/>
              <a:t>from</a:t>
            </a:r>
            <a:r>
              <a:rPr spc="25" dirty="0"/>
              <a:t> </a:t>
            </a:r>
            <a:r>
              <a:rPr dirty="0"/>
              <a:t>2010</a:t>
            </a:r>
            <a:r>
              <a:rPr spc="25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spc="-20" dirty="0"/>
              <a:t>2023</a:t>
            </a:r>
          </a:p>
          <a:p>
            <a:pPr marL="12700" marR="122555">
              <a:lnSpc>
                <a:spcPts val="1200"/>
              </a:lnSpc>
              <a:spcBef>
                <a:spcPts val="315"/>
              </a:spcBef>
            </a:pPr>
            <a:r>
              <a:rPr dirty="0"/>
              <a:t>The</a:t>
            </a:r>
            <a:r>
              <a:rPr spc="45" dirty="0"/>
              <a:t> </a:t>
            </a:r>
            <a:r>
              <a:rPr spc="-10" dirty="0"/>
              <a:t>returns</a:t>
            </a:r>
            <a:r>
              <a:rPr spc="50" dirty="0"/>
              <a:t> </a:t>
            </a:r>
            <a:r>
              <a:rPr dirty="0"/>
              <a:t>during</a:t>
            </a:r>
            <a:r>
              <a:rPr spc="5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spc="-10" dirty="0"/>
              <a:t>90-</a:t>
            </a:r>
            <a:r>
              <a:rPr dirty="0"/>
              <a:t>day</a:t>
            </a:r>
            <a:r>
              <a:rPr spc="50" dirty="0"/>
              <a:t> </a:t>
            </a:r>
            <a:r>
              <a:rPr spc="-10" dirty="0"/>
              <a:t>prediction</a:t>
            </a:r>
            <a:r>
              <a:rPr spc="45" dirty="0"/>
              <a:t> </a:t>
            </a:r>
            <a:r>
              <a:rPr spc="-30" dirty="0"/>
              <a:t>window</a:t>
            </a:r>
            <a:r>
              <a:rPr spc="50" dirty="0"/>
              <a:t> </a:t>
            </a:r>
            <a:r>
              <a:rPr spc="-10" dirty="0"/>
              <a:t>are</a:t>
            </a:r>
            <a:r>
              <a:rPr spc="50" dirty="0"/>
              <a:t> </a:t>
            </a:r>
            <a:r>
              <a:rPr spc="-25" dirty="0"/>
              <a:t>not </a:t>
            </a:r>
            <a:r>
              <a:rPr spc="-20" dirty="0"/>
              <a:t>influenced</a:t>
            </a:r>
            <a:r>
              <a:rPr spc="40" dirty="0"/>
              <a:t> </a:t>
            </a:r>
            <a:r>
              <a:rPr dirty="0"/>
              <a:t>by</a:t>
            </a:r>
            <a:r>
              <a:rPr spc="35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spc="-10" dirty="0"/>
              <a:t>event</a:t>
            </a:r>
            <a:r>
              <a:rPr spc="40" dirty="0"/>
              <a:t> </a:t>
            </a:r>
            <a:r>
              <a:rPr dirty="0"/>
              <a:t>itself,</a:t>
            </a:r>
            <a:r>
              <a:rPr spc="40" dirty="0"/>
              <a:t> </a:t>
            </a:r>
            <a:r>
              <a:rPr dirty="0"/>
              <a:t>or</a:t>
            </a:r>
            <a:r>
              <a:rPr spc="40" dirty="0"/>
              <a:t> </a:t>
            </a:r>
            <a:r>
              <a:rPr dirty="0"/>
              <a:t>other</a:t>
            </a:r>
            <a:r>
              <a:rPr spc="40" dirty="0"/>
              <a:t> </a:t>
            </a:r>
            <a:r>
              <a:rPr spc="-20" dirty="0"/>
              <a:t>corporate</a:t>
            </a:r>
            <a:r>
              <a:rPr spc="40" dirty="0"/>
              <a:t> </a:t>
            </a:r>
            <a:r>
              <a:rPr spc="-10" dirty="0"/>
              <a:t>events</a:t>
            </a:r>
          </a:p>
          <a:p>
            <a:pPr marL="289560" marR="82550">
              <a:lnSpc>
                <a:spcPct val="100000"/>
              </a:lnSpc>
              <a:spcBef>
                <a:spcPts val="150"/>
              </a:spcBef>
            </a:pPr>
            <a:r>
              <a:rPr sz="1000" dirty="0"/>
              <a:t>I</a:t>
            </a:r>
            <a:r>
              <a:rPr sz="1000" spc="55" dirty="0"/>
              <a:t> </a:t>
            </a:r>
            <a:r>
              <a:rPr sz="1000" dirty="0"/>
              <a:t>include</a:t>
            </a:r>
            <a:r>
              <a:rPr sz="1000" spc="60" dirty="0"/>
              <a:t> </a:t>
            </a:r>
            <a:r>
              <a:rPr sz="1000" dirty="0"/>
              <a:t>a</a:t>
            </a:r>
            <a:r>
              <a:rPr sz="1000" spc="60" dirty="0"/>
              <a:t> </a:t>
            </a:r>
            <a:r>
              <a:rPr sz="1000" dirty="0"/>
              <a:t>4-day</a:t>
            </a:r>
            <a:r>
              <a:rPr sz="1000" spc="60" dirty="0"/>
              <a:t> </a:t>
            </a:r>
            <a:r>
              <a:rPr sz="1000" dirty="0"/>
              <a:t>washout</a:t>
            </a:r>
            <a:r>
              <a:rPr sz="1000" spc="60" dirty="0"/>
              <a:t> </a:t>
            </a:r>
            <a:r>
              <a:rPr sz="1000" dirty="0"/>
              <a:t>period</a:t>
            </a:r>
            <a:r>
              <a:rPr sz="1000" spc="60" dirty="0"/>
              <a:t> </a:t>
            </a:r>
            <a:r>
              <a:rPr sz="1000" dirty="0"/>
              <a:t>to</a:t>
            </a:r>
            <a:r>
              <a:rPr sz="1000" spc="60" dirty="0"/>
              <a:t> </a:t>
            </a:r>
            <a:r>
              <a:rPr sz="1000" spc="-10" dirty="0"/>
              <a:t>ensure</a:t>
            </a:r>
            <a:r>
              <a:rPr sz="1000" spc="60" dirty="0"/>
              <a:t> </a:t>
            </a:r>
            <a:r>
              <a:rPr sz="1000" dirty="0"/>
              <a:t>the</a:t>
            </a:r>
            <a:r>
              <a:rPr sz="1000" spc="60" dirty="0"/>
              <a:t> </a:t>
            </a:r>
            <a:r>
              <a:rPr sz="1000" spc="-10" dirty="0"/>
              <a:t>prediction window</a:t>
            </a:r>
            <a:r>
              <a:rPr sz="1000" spc="45" dirty="0"/>
              <a:t> </a:t>
            </a:r>
            <a:r>
              <a:rPr sz="1000" dirty="0"/>
              <a:t>is</a:t>
            </a:r>
            <a:r>
              <a:rPr sz="1000" spc="50" dirty="0"/>
              <a:t> </a:t>
            </a:r>
            <a:r>
              <a:rPr sz="1000" dirty="0"/>
              <a:t>not</a:t>
            </a:r>
            <a:r>
              <a:rPr sz="1000" spc="50" dirty="0"/>
              <a:t> </a:t>
            </a:r>
            <a:r>
              <a:rPr sz="1000" dirty="0"/>
              <a:t>impacted</a:t>
            </a:r>
            <a:r>
              <a:rPr sz="1000" spc="50" dirty="0"/>
              <a:t> </a:t>
            </a:r>
            <a:r>
              <a:rPr sz="1000" dirty="0"/>
              <a:t>by</a:t>
            </a:r>
            <a:r>
              <a:rPr sz="1000" spc="50" dirty="0"/>
              <a:t> </a:t>
            </a:r>
            <a:r>
              <a:rPr sz="1000" dirty="0"/>
              <a:t>the</a:t>
            </a:r>
            <a:r>
              <a:rPr sz="1000" spc="50" dirty="0"/>
              <a:t> </a:t>
            </a:r>
            <a:r>
              <a:rPr sz="1000" dirty="0"/>
              <a:t>event</a:t>
            </a:r>
            <a:r>
              <a:rPr sz="1000" spc="50" dirty="0"/>
              <a:t> </a:t>
            </a:r>
            <a:r>
              <a:rPr sz="1000" spc="-10" dirty="0"/>
              <a:t>itself</a:t>
            </a:r>
            <a:endParaRPr sz="1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B9FDB5-5151-B946-9C5F-D636600CE16E}"/>
              </a:ext>
            </a:extLst>
          </p:cNvPr>
          <p:cNvSpPr/>
          <p:nvPr/>
        </p:nvSpPr>
        <p:spPr>
          <a:xfrm>
            <a:off x="537273" y="9779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106D07-7547-894B-9382-67A95157A0C6}"/>
              </a:ext>
            </a:extLst>
          </p:cNvPr>
          <p:cNvSpPr/>
          <p:nvPr/>
        </p:nvSpPr>
        <p:spPr>
          <a:xfrm>
            <a:off x="806450" y="15176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6E67F3-4CF2-709A-AF17-2A51A8245B6D}"/>
              </a:ext>
            </a:extLst>
          </p:cNvPr>
          <p:cNvSpPr/>
          <p:nvPr/>
        </p:nvSpPr>
        <p:spPr>
          <a:xfrm>
            <a:off x="537273" y="11779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Identification</a:t>
            </a:r>
            <a:r>
              <a:rPr spc="-2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9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/>
              <a:t>Approval</a:t>
            </a:r>
            <a:r>
              <a:rPr spc="20" dirty="0"/>
              <a:t> </a:t>
            </a:r>
            <a:r>
              <a:rPr spc="-25" dirty="0"/>
              <a:t>processes</a:t>
            </a:r>
            <a:r>
              <a:rPr spc="25" dirty="0"/>
              <a:t> </a:t>
            </a:r>
            <a:r>
              <a:rPr spc="-10" dirty="0"/>
              <a:t>are</a:t>
            </a:r>
            <a:r>
              <a:rPr spc="25" dirty="0"/>
              <a:t> </a:t>
            </a:r>
            <a:r>
              <a:rPr dirty="0"/>
              <a:t>stable</a:t>
            </a:r>
            <a:r>
              <a:rPr spc="25" dirty="0"/>
              <a:t> </a:t>
            </a:r>
            <a:r>
              <a:rPr spc="-10" dirty="0"/>
              <a:t>over</a:t>
            </a:r>
            <a:r>
              <a:rPr spc="20" dirty="0"/>
              <a:t> </a:t>
            </a:r>
            <a:r>
              <a:rPr dirty="0"/>
              <a:t>time</a:t>
            </a:r>
            <a:r>
              <a:rPr spc="25" dirty="0"/>
              <a:t> </a:t>
            </a:r>
            <a:r>
              <a:rPr dirty="0"/>
              <a:t>from</a:t>
            </a:r>
            <a:r>
              <a:rPr spc="25" dirty="0"/>
              <a:t> </a:t>
            </a:r>
            <a:r>
              <a:rPr dirty="0"/>
              <a:t>2010</a:t>
            </a:r>
            <a:r>
              <a:rPr spc="25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spc="-20" dirty="0"/>
              <a:t>2023</a:t>
            </a:r>
          </a:p>
          <a:p>
            <a:pPr marL="12700" marR="122555">
              <a:lnSpc>
                <a:spcPts val="1200"/>
              </a:lnSpc>
              <a:spcBef>
                <a:spcPts val="315"/>
              </a:spcBef>
            </a:pPr>
            <a:r>
              <a:rPr dirty="0"/>
              <a:t>The</a:t>
            </a:r>
            <a:r>
              <a:rPr spc="45" dirty="0"/>
              <a:t> </a:t>
            </a:r>
            <a:r>
              <a:rPr spc="-10" dirty="0"/>
              <a:t>returns</a:t>
            </a:r>
            <a:r>
              <a:rPr spc="50" dirty="0"/>
              <a:t> </a:t>
            </a:r>
            <a:r>
              <a:rPr dirty="0"/>
              <a:t>during</a:t>
            </a:r>
            <a:r>
              <a:rPr spc="50" dirty="0"/>
              <a:t> </a:t>
            </a:r>
            <a:r>
              <a:rPr dirty="0"/>
              <a:t>the</a:t>
            </a:r>
            <a:r>
              <a:rPr spc="50" dirty="0"/>
              <a:t> </a:t>
            </a:r>
            <a:r>
              <a:rPr spc="-10" dirty="0"/>
              <a:t>90-</a:t>
            </a:r>
            <a:r>
              <a:rPr dirty="0"/>
              <a:t>day</a:t>
            </a:r>
            <a:r>
              <a:rPr spc="50" dirty="0"/>
              <a:t> </a:t>
            </a:r>
            <a:r>
              <a:rPr spc="-10" dirty="0"/>
              <a:t>prediction</a:t>
            </a:r>
            <a:r>
              <a:rPr spc="45" dirty="0"/>
              <a:t> </a:t>
            </a:r>
            <a:r>
              <a:rPr spc="-30" dirty="0"/>
              <a:t>window</a:t>
            </a:r>
            <a:r>
              <a:rPr spc="50" dirty="0"/>
              <a:t> </a:t>
            </a:r>
            <a:r>
              <a:rPr spc="-10" dirty="0"/>
              <a:t>are</a:t>
            </a:r>
            <a:r>
              <a:rPr spc="50" dirty="0"/>
              <a:t> </a:t>
            </a:r>
            <a:r>
              <a:rPr spc="-25" dirty="0"/>
              <a:t>not </a:t>
            </a:r>
            <a:r>
              <a:rPr spc="-20" dirty="0"/>
              <a:t>influenced</a:t>
            </a:r>
            <a:r>
              <a:rPr spc="40" dirty="0"/>
              <a:t> </a:t>
            </a:r>
            <a:r>
              <a:rPr dirty="0"/>
              <a:t>by</a:t>
            </a:r>
            <a:r>
              <a:rPr spc="35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spc="-10" dirty="0"/>
              <a:t>event</a:t>
            </a:r>
            <a:r>
              <a:rPr spc="40" dirty="0"/>
              <a:t> </a:t>
            </a:r>
            <a:r>
              <a:rPr dirty="0"/>
              <a:t>itself,</a:t>
            </a:r>
            <a:r>
              <a:rPr spc="40" dirty="0"/>
              <a:t> </a:t>
            </a:r>
            <a:r>
              <a:rPr dirty="0"/>
              <a:t>or</a:t>
            </a:r>
            <a:r>
              <a:rPr spc="40" dirty="0"/>
              <a:t> </a:t>
            </a:r>
            <a:r>
              <a:rPr dirty="0"/>
              <a:t>other</a:t>
            </a:r>
            <a:r>
              <a:rPr spc="40" dirty="0"/>
              <a:t> </a:t>
            </a:r>
            <a:r>
              <a:rPr spc="-20" dirty="0"/>
              <a:t>corporate</a:t>
            </a:r>
            <a:r>
              <a:rPr spc="40" dirty="0"/>
              <a:t> </a:t>
            </a:r>
            <a:r>
              <a:rPr spc="-10" dirty="0"/>
              <a:t>events</a:t>
            </a:r>
          </a:p>
          <a:p>
            <a:pPr marL="289560" marR="82550">
              <a:lnSpc>
                <a:spcPct val="100000"/>
              </a:lnSpc>
              <a:spcBef>
                <a:spcPts val="150"/>
              </a:spcBef>
            </a:pPr>
            <a:r>
              <a:rPr sz="1000" dirty="0"/>
              <a:t>I</a:t>
            </a:r>
            <a:r>
              <a:rPr sz="1000" spc="55" dirty="0"/>
              <a:t> </a:t>
            </a:r>
            <a:r>
              <a:rPr sz="1000" dirty="0"/>
              <a:t>include</a:t>
            </a:r>
            <a:r>
              <a:rPr sz="1000" spc="60" dirty="0"/>
              <a:t> </a:t>
            </a:r>
            <a:r>
              <a:rPr sz="1000" dirty="0"/>
              <a:t>a</a:t>
            </a:r>
            <a:r>
              <a:rPr sz="1000" spc="60" dirty="0"/>
              <a:t> </a:t>
            </a:r>
            <a:r>
              <a:rPr sz="1000" dirty="0"/>
              <a:t>4-day</a:t>
            </a:r>
            <a:r>
              <a:rPr sz="1000" spc="60" dirty="0"/>
              <a:t> </a:t>
            </a:r>
            <a:r>
              <a:rPr sz="1000" dirty="0"/>
              <a:t>washout</a:t>
            </a:r>
            <a:r>
              <a:rPr sz="1000" spc="60" dirty="0"/>
              <a:t> </a:t>
            </a:r>
            <a:r>
              <a:rPr sz="1000" dirty="0"/>
              <a:t>period</a:t>
            </a:r>
            <a:r>
              <a:rPr sz="1000" spc="60" dirty="0"/>
              <a:t> </a:t>
            </a:r>
            <a:r>
              <a:rPr sz="1000" dirty="0"/>
              <a:t>to</a:t>
            </a:r>
            <a:r>
              <a:rPr sz="1000" spc="60" dirty="0"/>
              <a:t> </a:t>
            </a:r>
            <a:r>
              <a:rPr sz="1000" spc="-10" dirty="0"/>
              <a:t>ensure</a:t>
            </a:r>
            <a:r>
              <a:rPr sz="1000" spc="60" dirty="0"/>
              <a:t> </a:t>
            </a:r>
            <a:r>
              <a:rPr sz="1000" dirty="0"/>
              <a:t>the</a:t>
            </a:r>
            <a:r>
              <a:rPr sz="1000" spc="60" dirty="0"/>
              <a:t> </a:t>
            </a:r>
            <a:r>
              <a:rPr sz="1000" spc="-10" dirty="0"/>
              <a:t>prediction window</a:t>
            </a:r>
            <a:r>
              <a:rPr sz="1000" spc="45" dirty="0"/>
              <a:t> </a:t>
            </a:r>
            <a:r>
              <a:rPr sz="1000" dirty="0"/>
              <a:t>is</a:t>
            </a:r>
            <a:r>
              <a:rPr sz="1000" spc="50" dirty="0"/>
              <a:t> </a:t>
            </a:r>
            <a:r>
              <a:rPr sz="1000" dirty="0"/>
              <a:t>not</a:t>
            </a:r>
            <a:r>
              <a:rPr sz="1000" spc="50" dirty="0"/>
              <a:t> </a:t>
            </a:r>
            <a:r>
              <a:rPr sz="1000" dirty="0"/>
              <a:t>impacted</a:t>
            </a:r>
            <a:r>
              <a:rPr sz="1000" spc="50" dirty="0"/>
              <a:t> </a:t>
            </a:r>
            <a:r>
              <a:rPr sz="1000" dirty="0"/>
              <a:t>by</a:t>
            </a:r>
            <a:r>
              <a:rPr sz="1000" spc="50" dirty="0"/>
              <a:t> </a:t>
            </a:r>
            <a:r>
              <a:rPr sz="1000" dirty="0"/>
              <a:t>the</a:t>
            </a:r>
            <a:r>
              <a:rPr sz="1000" spc="50" dirty="0"/>
              <a:t> </a:t>
            </a:r>
            <a:r>
              <a:rPr sz="1000" dirty="0"/>
              <a:t>event</a:t>
            </a:r>
            <a:r>
              <a:rPr sz="1000" spc="50" dirty="0"/>
              <a:t> </a:t>
            </a:r>
            <a:r>
              <a:rPr sz="1000" spc="-10" dirty="0"/>
              <a:t>itself</a:t>
            </a:r>
            <a:endParaRPr sz="1000"/>
          </a:p>
          <a:p>
            <a:pPr marL="12700" marR="148590">
              <a:lnSpc>
                <a:spcPct val="102600"/>
              </a:lnSpc>
              <a:spcBef>
                <a:spcPts val="315"/>
              </a:spcBef>
            </a:pPr>
            <a:r>
              <a:rPr dirty="0"/>
              <a:t>No</a:t>
            </a:r>
            <a:r>
              <a:rPr spc="55" dirty="0"/>
              <a:t> </a:t>
            </a:r>
            <a:r>
              <a:rPr spc="-20" dirty="0"/>
              <a:t>extraneous</a:t>
            </a:r>
            <a:r>
              <a:rPr spc="60" dirty="0"/>
              <a:t> </a:t>
            </a:r>
            <a:r>
              <a:rPr dirty="0"/>
              <a:t>shocks</a:t>
            </a:r>
            <a:r>
              <a:rPr spc="60" dirty="0"/>
              <a:t> </a:t>
            </a:r>
            <a:r>
              <a:rPr dirty="0"/>
              <a:t>to</a:t>
            </a:r>
            <a:r>
              <a:rPr spc="60" dirty="0"/>
              <a:t> </a:t>
            </a:r>
            <a:r>
              <a:rPr spc="-10" dirty="0"/>
              <a:t>share</a:t>
            </a:r>
            <a:r>
              <a:rPr spc="60" dirty="0"/>
              <a:t> </a:t>
            </a:r>
            <a:r>
              <a:rPr spc="-10" dirty="0"/>
              <a:t>price</a:t>
            </a:r>
            <a:r>
              <a:rPr spc="60" dirty="0"/>
              <a:t> </a:t>
            </a:r>
            <a:r>
              <a:rPr dirty="0"/>
              <a:t>occur</a:t>
            </a:r>
            <a:r>
              <a:rPr spc="60" dirty="0"/>
              <a:t> </a:t>
            </a:r>
            <a:r>
              <a:rPr dirty="0"/>
              <a:t>on</a:t>
            </a:r>
            <a:r>
              <a:rPr spc="60" dirty="0"/>
              <a:t> </a:t>
            </a:r>
            <a:r>
              <a:rPr dirty="0"/>
              <a:t>the</a:t>
            </a:r>
            <a:r>
              <a:rPr spc="60" dirty="0"/>
              <a:t> </a:t>
            </a:r>
            <a:r>
              <a:rPr dirty="0"/>
              <a:t>day</a:t>
            </a:r>
            <a:r>
              <a:rPr spc="60" dirty="0"/>
              <a:t> </a:t>
            </a:r>
            <a:r>
              <a:rPr spc="-35" dirty="0"/>
              <a:t>of </a:t>
            </a:r>
            <a:r>
              <a:rPr spc="-10" dirty="0"/>
              <a:t>approval</a:t>
            </a:r>
            <a:r>
              <a:rPr spc="50" dirty="0"/>
              <a:t> </a:t>
            </a:r>
            <a:r>
              <a:rPr spc="-25" dirty="0"/>
              <a:t>announcement</a:t>
            </a:r>
            <a:r>
              <a:rPr spc="50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3</a:t>
            </a:r>
            <a:r>
              <a:rPr spc="50" dirty="0"/>
              <a:t> </a:t>
            </a:r>
            <a:r>
              <a:rPr dirty="0"/>
              <a:t>days</a:t>
            </a:r>
            <a:r>
              <a:rPr spc="50" dirty="0"/>
              <a:t> </a:t>
            </a:r>
            <a:r>
              <a:rPr spc="-20" dirty="0"/>
              <a:t>prior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B2426B-4EF9-EB4A-5D9E-B81299FBBC31}"/>
              </a:ext>
            </a:extLst>
          </p:cNvPr>
          <p:cNvSpPr/>
          <p:nvPr/>
        </p:nvSpPr>
        <p:spPr>
          <a:xfrm>
            <a:off x="537273" y="977900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B19E21-F576-A7D6-0926-B3707B66501B}"/>
              </a:ext>
            </a:extLst>
          </p:cNvPr>
          <p:cNvSpPr/>
          <p:nvPr/>
        </p:nvSpPr>
        <p:spPr>
          <a:xfrm>
            <a:off x="806450" y="15176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581E9F-2B46-9504-7EC2-27D5A1F958B0}"/>
              </a:ext>
            </a:extLst>
          </p:cNvPr>
          <p:cNvSpPr/>
          <p:nvPr/>
        </p:nvSpPr>
        <p:spPr>
          <a:xfrm>
            <a:off x="537273" y="11779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2036AB-D1DF-DF4F-B2E6-3B0A2ED63734}"/>
              </a:ext>
            </a:extLst>
          </p:cNvPr>
          <p:cNvSpPr/>
          <p:nvPr/>
        </p:nvSpPr>
        <p:spPr>
          <a:xfrm>
            <a:off x="537273" y="18556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173" y="847966"/>
            <a:ext cx="4209273" cy="176481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85" y="847979"/>
            <a:ext cx="4206240" cy="176479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85" y="847979"/>
            <a:ext cx="4206240" cy="176479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022" y="1212407"/>
            <a:ext cx="2900056" cy="103593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74" y="-26367"/>
            <a:ext cx="331533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Key</a:t>
            </a:r>
            <a:r>
              <a:rPr spc="2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395" y="940941"/>
            <a:ext cx="3327400" cy="3435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 decisions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5949D4-D035-7396-1FEF-5015748FC1A1}"/>
              </a:ext>
            </a:extLst>
          </p:cNvPr>
          <p:cNvSpPr/>
          <p:nvPr/>
        </p:nvSpPr>
        <p:spPr>
          <a:xfrm>
            <a:off x="527505" y="101969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" y="468503"/>
            <a:ext cx="4398264" cy="252374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40" y="708130"/>
            <a:ext cx="3713991" cy="19559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940" y="708130"/>
            <a:ext cx="3713991" cy="19559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2C3484-2CA4-406D-BA63-6F369617BD0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6311281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40" y="708130"/>
            <a:ext cx="3713991" cy="195598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C0A90A-27FD-40C2-A81C-4FEC1476D96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035240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03657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712814"/>
            <a:ext cx="4103099" cy="203512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6322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6890F7A-1E92-F3AB-2CE2-49AECA3E9BD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250" y="968375"/>
            <a:ext cx="4256087" cy="157513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6322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2E96202-D19E-4167-998F-63D2BD7B3B8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472962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63220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Approvals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B9F349-D02C-409F-B6DF-0CC2E6BF50C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9674950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4395" y="940941"/>
            <a:ext cx="3327400" cy="5060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 decisions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</a:t>
            </a:r>
            <a:endParaRPr lang="en-US"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50"/>
              </a:spcBef>
            </a:pPr>
            <a:r>
              <a:rPr lang="en-US" sz="1000" spc="-10" dirty="0">
                <a:latin typeface="Calibri"/>
                <a:cs typeface="Calibri"/>
              </a:rPr>
              <a:t>Accelerated</a:t>
            </a:r>
            <a:r>
              <a:rPr lang="en-US" sz="1000" spc="8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Approval</a:t>
            </a:r>
            <a:r>
              <a:rPr lang="en-US" sz="1000" spc="8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has</a:t>
            </a:r>
            <a:r>
              <a:rPr lang="en-US" sz="1000" spc="90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characteristics</a:t>
            </a:r>
            <a:r>
              <a:rPr lang="en-US" sz="1000" spc="85" dirty="0">
                <a:latin typeface="Calibri"/>
                <a:cs typeface="Calibri"/>
              </a:rPr>
              <a:t> </a:t>
            </a:r>
            <a:r>
              <a:rPr lang="en-US" sz="1000" dirty="0">
                <a:latin typeface="Calibri"/>
                <a:cs typeface="Calibri"/>
              </a:rPr>
              <a:t>of</a:t>
            </a:r>
            <a:r>
              <a:rPr lang="en-US" sz="1000" spc="85" dirty="0">
                <a:latin typeface="Calibri"/>
                <a:cs typeface="Calibri"/>
              </a:rPr>
              <a:t> </a:t>
            </a:r>
            <a:r>
              <a:rPr lang="en-US" sz="1000" spc="-10" dirty="0">
                <a:latin typeface="Calibri"/>
                <a:cs typeface="Calibri"/>
              </a:rPr>
              <a:t>both:</a:t>
            </a:r>
            <a:endParaRPr lang="en-US"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Key</a:t>
            </a:r>
            <a:r>
              <a:rPr spc="2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DF8B84-4118-E383-54E2-3E3512451A84}"/>
              </a:ext>
            </a:extLst>
          </p:cNvPr>
          <p:cNvSpPr/>
          <p:nvPr/>
        </p:nvSpPr>
        <p:spPr>
          <a:xfrm>
            <a:off x="527505" y="101969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11738E-5DB2-9CC5-0DE4-1B7166700F9B}"/>
              </a:ext>
            </a:extLst>
          </p:cNvPr>
          <p:cNvSpPr/>
          <p:nvPr/>
        </p:nvSpPr>
        <p:spPr>
          <a:xfrm>
            <a:off x="818636" y="133943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Empirical</a:t>
            </a:r>
            <a:r>
              <a:rPr spc="60" dirty="0"/>
              <a:t> </a:t>
            </a:r>
            <a:r>
              <a:rPr dirty="0"/>
              <a:t>Results</a:t>
            </a:r>
            <a:r>
              <a:rPr spc="100" dirty="0"/>
              <a:t> </a:t>
            </a:r>
            <a:r>
              <a:rPr spc="-275" dirty="0"/>
              <a:t>|</a:t>
            </a:r>
            <a:r>
              <a:rPr spc="135" dirty="0"/>
              <a:t> </a:t>
            </a:r>
            <a:r>
              <a:rPr spc="-20" dirty="0"/>
              <a:t>Conversion</a:t>
            </a:r>
            <a:r>
              <a:rPr spc="95" dirty="0"/>
              <a:t> </a:t>
            </a:r>
            <a:r>
              <a:rPr spc="-10" dirty="0"/>
              <a:t>Status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4395" y="607211"/>
            <a:ext cx="191198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Approvals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either: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484" y="796371"/>
            <a:ext cx="25190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Converted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full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approval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000" dirty="0">
                <a:latin typeface="Calibri"/>
                <a:cs typeface="Calibri"/>
              </a:rPr>
              <a:t>Withdrawn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upon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confirmatory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study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evaluation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395" y="1100900"/>
            <a:ext cx="3001645" cy="99290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100" dirty="0">
                <a:latin typeface="Calibri"/>
                <a:cs typeface="Calibri"/>
              </a:rPr>
              <a:t>76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events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ts val="115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31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yet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converted</a:t>
            </a:r>
            <a:endParaRPr sz="1000" dirty="0">
              <a:latin typeface="Calibri"/>
              <a:cs typeface="Calibri"/>
            </a:endParaRPr>
          </a:p>
          <a:p>
            <a:pPr marL="289560">
              <a:lnSpc>
                <a:spcPts val="1150"/>
              </a:lnSpc>
            </a:pPr>
            <a:r>
              <a:rPr sz="1000" dirty="0">
                <a:latin typeface="Calibri"/>
                <a:cs typeface="Calibri"/>
              </a:rPr>
              <a:t>32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conversion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events</a:t>
            </a:r>
            <a:endParaRPr lang="en-US" sz="1000" spc="-10" dirty="0">
              <a:latin typeface="Calibri"/>
              <a:cs typeface="Calibri"/>
            </a:endParaRPr>
          </a:p>
          <a:p>
            <a:pPr marL="461010" indent="-171450">
              <a:lnSpc>
                <a:spcPts val="1150"/>
              </a:lnSpc>
              <a:buFont typeface="Calibri" panose="020F0502020204030204" pitchFamily="34" charset="0"/>
              <a:buChar char="-"/>
            </a:pPr>
            <a:r>
              <a:rPr sz="900" dirty="0">
                <a:latin typeface="Calibri"/>
                <a:cs typeface="Calibri"/>
              </a:rPr>
              <a:t>7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post-2023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conversions</a:t>
            </a:r>
            <a:endParaRPr lang="en-US" sz="900" spc="-10" dirty="0">
              <a:latin typeface="Calibri"/>
              <a:cs typeface="Calibri"/>
            </a:endParaRPr>
          </a:p>
          <a:p>
            <a:pPr marL="461010" indent="-171450">
              <a:lnSpc>
                <a:spcPts val="1150"/>
              </a:lnSpc>
              <a:buFont typeface="Calibri" panose="020F0502020204030204" pitchFamily="34" charset="0"/>
              <a:buChar char="-"/>
            </a:pPr>
            <a:r>
              <a:rPr sz="900" dirty="0">
                <a:latin typeface="Calibri"/>
                <a:cs typeface="Calibri"/>
              </a:rPr>
              <a:t>2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converted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approvals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occurred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after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acquisition</a:t>
            </a:r>
            <a:endParaRPr lang="en-US" sz="900" spc="-10" dirty="0">
              <a:latin typeface="Calibri"/>
              <a:cs typeface="Calibri"/>
            </a:endParaRPr>
          </a:p>
          <a:p>
            <a:pPr marL="289560">
              <a:lnSpc>
                <a:spcPts val="1150"/>
              </a:lnSpc>
            </a:pPr>
            <a:r>
              <a:rPr lang="en-US" sz="900" b="1" spc="-10" dirty="0">
                <a:latin typeface="Calibri"/>
                <a:cs typeface="Calibri"/>
              </a:rPr>
              <a:t>23 conversion events remain for analysis</a:t>
            </a:r>
            <a:endParaRPr sz="900" b="1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1484" y="2074583"/>
            <a:ext cx="2627630" cy="72519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latin typeface="Calibri"/>
                <a:cs typeface="Calibri"/>
              </a:rPr>
              <a:t>13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withdrawal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events</a:t>
            </a:r>
            <a:endParaRPr lang="en-US" sz="1000" spc="-1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15"/>
              </a:spcBef>
              <a:buFont typeface="Calibri" panose="020F0502020204030204" pitchFamily="34" charset="0"/>
              <a:buChar char="-"/>
            </a:pPr>
            <a:r>
              <a:rPr sz="900" dirty="0">
                <a:latin typeface="Calibri"/>
                <a:cs typeface="Calibri"/>
              </a:rPr>
              <a:t>3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post-2023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conversions</a:t>
            </a:r>
            <a:endParaRPr lang="en-US" sz="900" spc="-10" dirty="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315"/>
              </a:spcBef>
              <a:buFont typeface="Calibri" panose="020F0502020204030204" pitchFamily="34" charset="0"/>
              <a:buChar char="-"/>
            </a:pPr>
            <a:r>
              <a:rPr sz="900" dirty="0">
                <a:latin typeface="Calibri"/>
                <a:cs typeface="Calibri"/>
              </a:rPr>
              <a:t>3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withdrawal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events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occurred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after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acquisition</a:t>
            </a:r>
            <a:endParaRPr lang="en-US" sz="9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900" b="1" spc="-10" dirty="0">
                <a:latin typeface="Calibri"/>
                <a:cs typeface="Calibri"/>
              </a:rPr>
              <a:t>7 withdrawal events remain for analysis</a:t>
            </a:r>
            <a:endParaRPr sz="900" b="1" dirty="0">
              <a:latin typeface="Calibri"/>
              <a:cs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8C0633-DD06-8D71-DA76-8990543EA545}"/>
              </a:ext>
            </a:extLst>
          </p:cNvPr>
          <p:cNvSpPr/>
          <p:nvPr/>
        </p:nvSpPr>
        <p:spPr>
          <a:xfrm>
            <a:off x="795401" y="1385911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8BD10B-65F6-4DA1-7515-BB4C01560036}"/>
              </a:ext>
            </a:extLst>
          </p:cNvPr>
          <p:cNvSpPr/>
          <p:nvPr/>
        </p:nvSpPr>
        <p:spPr>
          <a:xfrm>
            <a:off x="781685" y="853566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D49316-EECB-42CC-DEFF-16E4E3371572}"/>
              </a:ext>
            </a:extLst>
          </p:cNvPr>
          <p:cNvSpPr/>
          <p:nvPr/>
        </p:nvSpPr>
        <p:spPr>
          <a:xfrm>
            <a:off x="781685" y="992552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A3F78B-EBB9-5109-3144-15B7C5F833F3}"/>
              </a:ext>
            </a:extLst>
          </p:cNvPr>
          <p:cNvSpPr/>
          <p:nvPr/>
        </p:nvSpPr>
        <p:spPr>
          <a:xfrm>
            <a:off x="506608" y="671092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F7CBE32-C3AD-D376-1C6F-B492BF9759B7}"/>
              </a:ext>
            </a:extLst>
          </p:cNvPr>
          <p:cNvSpPr/>
          <p:nvPr/>
        </p:nvSpPr>
        <p:spPr>
          <a:xfrm>
            <a:off x="506608" y="1188084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8453C56-B124-4716-8CEE-4D2E66C54B16}"/>
              </a:ext>
            </a:extLst>
          </p:cNvPr>
          <p:cNvSpPr/>
          <p:nvPr/>
        </p:nvSpPr>
        <p:spPr>
          <a:xfrm>
            <a:off x="795401" y="153545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C697528-228B-413E-F28B-07175901DC37}"/>
              </a:ext>
            </a:extLst>
          </p:cNvPr>
          <p:cNvSpPr/>
          <p:nvPr/>
        </p:nvSpPr>
        <p:spPr>
          <a:xfrm>
            <a:off x="795401" y="216748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745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33B1EE-5FCE-F964-34D4-FD7426744D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250" y="968375"/>
            <a:ext cx="4256087" cy="154328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745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D4F8A4-9747-4944-A52F-E8FF38028FD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3236427"/>
              </p:ext>
            </p:extLst>
          </p:nvPr>
        </p:nvGraphicFramePr>
        <p:xfrm>
          <a:off x="191379" y="218108"/>
          <a:ext cx="4227341" cy="319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A5737C6A-765D-FDBC-E060-B5AB804B9178}"/>
              </a:ext>
            </a:extLst>
          </p:cNvPr>
          <p:cNvGrpSpPr/>
          <p:nvPr/>
        </p:nvGrpSpPr>
        <p:grpSpPr>
          <a:xfrm>
            <a:off x="95250" y="392639"/>
            <a:ext cx="1341969" cy="466839"/>
            <a:chOff x="95250" y="392639"/>
            <a:chExt cx="1341969" cy="4668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3B3868-7706-694F-7F0A-15B7EFB69440}"/>
                </a:ext>
              </a:extLst>
            </p:cNvPr>
            <p:cNvSpPr/>
            <p:nvPr/>
          </p:nvSpPr>
          <p:spPr>
            <a:xfrm>
              <a:off x="95250" y="434975"/>
              <a:ext cx="152400" cy="152400"/>
            </a:xfrm>
            <a:prstGeom prst="rect">
              <a:avLst/>
            </a:prstGeom>
            <a:solidFill>
              <a:srgbClr val="163E64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0F0D0-C881-7CF2-EF2D-8050B2C4186C}"/>
                </a:ext>
              </a:extLst>
            </p:cNvPr>
            <p:cNvSpPr/>
            <p:nvPr/>
          </p:nvSpPr>
          <p:spPr>
            <a:xfrm>
              <a:off x="95250" y="651842"/>
              <a:ext cx="152400" cy="152400"/>
            </a:xfrm>
            <a:prstGeom prst="rect">
              <a:avLst/>
            </a:prstGeom>
            <a:solidFill>
              <a:srgbClr val="A6CAEC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A09C9F-E2A3-90E7-ED18-5B3A5EF37266}"/>
                </a:ext>
              </a:extLst>
            </p:cNvPr>
            <p:cNvSpPr txBox="1"/>
            <p:nvPr/>
          </p:nvSpPr>
          <p:spPr>
            <a:xfrm>
              <a:off x="218019" y="392639"/>
              <a:ext cx="990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Converted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E0986C-E49D-DC95-B809-B5EF2D2B548C}"/>
                </a:ext>
              </a:extLst>
            </p:cNvPr>
            <p:cNvSpPr txBox="1"/>
            <p:nvPr/>
          </p:nvSpPr>
          <p:spPr>
            <a:xfrm>
              <a:off x="218019" y="613257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Withdrawn</a:t>
              </a:r>
            </a:p>
          </p:txBody>
        </p:sp>
      </p:grp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7457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Empirical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Conversion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BE24FF-BF1D-451D-90AC-20011ED74AD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8927001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258" y="346207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395" y="305205"/>
            <a:ext cx="3637279" cy="9740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499745">
              <a:lnSpc>
                <a:spcPts val="1200"/>
              </a:lnSpc>
              <a:spcBef>
                <a:spcPts val="229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associated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announcement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Statistically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insignificant</a:t>
            </a:r>
            <a:endParaRPr sz="1000">
              <a:latin typeface="Calibri"/>
              <a:cs typeface="Calibri"/>
            </a:endParaRPr>
          </a:p>
          <a:p>
            <a:pPr marL="289560" marR="5080">
              <a:lnSpc>
                <a:spcPts val="1200"/>
              </a:lnSpc>
              <a:spcBef>
                <a:spcPts val="35"/>
              </a:spcBef>
            </a:pPr>
            <a:r>
              <a:rPr sz="1000" dirty="0">
                <a:latin typeface="Calibri"/>
                <a:cs typeface="Calibri"/>
              </a:rPr>
              <a:t>Non-oncology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drugs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positive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7.2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points,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drugs,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3D6DCB-8134-2AC0-E243-730476998CC9}"/>
              </a:ext>
            </a:extLst>
          </p:cNvPr>
          <p:cNvSpPr/>
          <p:nvPr/>
        </p:nvSpPr>
        <p:spPr>
          <a:xfrm>
            <a:off x="473075" y="352347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5359EB-64AA-DC10-16F8-3BE514F23DCA}"/>
              </a:ext>
            </a:extLst>
          </p:cNvPr>
          <p:cNvSpPr/>
          <p:nvPr/>
        </p:nvSpPr>
        <p:spPr>
          <a:xfrm>
            <a:off x="800100" y="71109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0BA67C-3CD8-7F2E-2A06-129B965C8D13}"/>
              </a:ext>
            </a:extLst>
          </p:cNvPr>
          <p:cNvSpPr/>
          <p:nvPr/>
        </p:nvSpPr>
        <p:spPr>
          <a:xfrm>
            <a:off x="800100" y="856229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4395" y="305205"/>
            <a:ext cx="3637279" cy="19481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499745">
              <a:lnSpc>
                <a:spcPts val="1200"/>
              </a:lnSpc>
              <a:spcBef>
                <a:spcPts val="229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associated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announcement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Statistically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insignificant</a:t>
            </a:r>
            <a:endParaRPr sz="1000">
              <a:latin typeface="Calibri"/>
              <a:cs typeface="Calibri"/>
            </a:endParaRPr>
          </a:p>
          <a:p>
            <a:pPr marL="289560" marR="5080">
              <a:lnSpc>
                <a:spcPts val="1200"/>
              </a:lnSpc>
              <a:spcBef>
                <a:spcPts val="35"/>
              </a:spcBef>
            </a:pPr>
            <a:r>
              <a:rPr sz="1000" dirty="0">
                <a:latin typeface="Calibri"/>
                <a:cs typeface="Calibri"/>
              </a:rPr>
              <a:t>Non-oncology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drugs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positive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7.2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points,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drugs,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  <a:p>
            <a:pPr marL="12700" marR="104139">
              <a:lnSpc>
                <a:spcPts val="1200"/>
              </a:lnSpc>
              <a:spcBef>
                <a:spcPts val="290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associated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announcement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Statistically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insignificant</a:t>
            </a:r>
            <a:endParaRPr sz="1000">
              <a:latin typeface="Calibri"/>
              <a:cs typeface="Calibri"/>
            </a:endParaRPr>
          </a:p>
          <a:p>
            <a:pPr marL="289560" marR="101600">
              <a:lnSpc>
                <a:spcPts val="1200"/>
              </a:lnSpc>
              <a:spcBef>
                <a:spcPts val="35"/>
              </a:spcBef>
            </a:pPr>
            <a:r>
              <a:rPr sz="1000" dirty="0">
                <a:latin typeface="Calibri"/>
                <a:cs typeface="Calibri"/>
              </a:rPr>
              <a:t>Small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companies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positive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4.9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points,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large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companies,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0FB7DC-0DFC-4BDE-3B4B-35BD7ED9AF1C}"/>
              </a:ext>
            </a:extLst>
          </p:cNvPr>
          <p:cNvSpPr/>
          <p:nvPr/>
        </p:nvSpPr>
        <p:spPr>
          <a:xfrm>
            <a:off x="473075" y="352347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48EE12-E92E-9435-8FC1-8EB8AC66024E}"/>
              </a:ext>
            </a:extLst>
          </p:cNvPr>
          <p:cNvSpPr/>
          <p:nvPr/>
        </p:nvSpPr>
        <p:spPr>
          <a:xfrm>
            <a:off x="476885" y="1313806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524A30-5EB4-B550-BD10-30DE3E7CD81B}"/>
              </a:ext>
            </a:extLst>
          </p:cNvPr>
          <p:cNvSpPr/>
          <p:nvPr/>
        </p:nvSpPr>
        <p:spPr>
          <a:xfrm>
            <a:off x="800100" y="71109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6A2369-5C2F-ED17-8850-84DA37FA14D3}"/>
              </a:ext>
            </a:extLst>
          </p:cNvPr>
          <p:cNvSpPr/>
          <p:nvPr/>
        </p:nvSpPr>
        <p:spPr>
          <a:xfrm>
            <a:off x="800100" y="856229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8CFFB1-3227-4504-769A-79F8B5ABCA0D}"/>
              </a:ext>
            </a:extLst>
          </p:cNvPr>
          <p:cNvSpPr/>
          <p:nvPr/>
        </p:nvSpPr>
        <p:spPr>
          <a:xfrm>
            <a:off x="800100" y="1685362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14DF7D4-060F-DDFD-8808-FD7D1FA2E019}"/>
              </a:ext>
            </a:extLst>
          </p:cNvPr>
          <p:cNvSpPr/>
          <p:nvPr/>
        </p:nvSpPr>
        <p:spPr>
          <a:xfrm>
            <a:off x="800100" y="1830498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24395" y="305205"/>
            <a:ext cx="3637279" cy="29222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499745">
              <a:lnSpc>
                <a:spcPts val="1200"/>
              </a:lnSpc>
              <a:spcBef>
                <a:spcPts val="229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associated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announcement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Statistically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insignificant</a:t>
            </a:r>
            <a:endParaRPr sz="1000">
              <a:latin typeface="Calibri"/>
              <a:cs typeface="Calibri"/>
            </a:endParaRPr>
          </a:p>
          <a:p>
            <a:pPr marL="289560" marR="5080">
              <a:lnSpc>
                <a:spcPts val="1200"/>
              </a:lnSpc>
              <a:spcBef>
                <a:spcPts val="35"/>
              </a:spcBef>
            </a:pPr>
            <a:r>
              <a:rPr sz="1000" dirty="0">
                <a:latin typeface="Calibri"/>
                <a:cs typeface="Calibri"/>
              </a:rPr>
              <a:t>Non-oncology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drugs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positive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7.2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points,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drugs,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  <a:p>
            <a:pPr marL="12700" marR="104139">
              <a:lnSpc>
                <a:spcPts val="1200"/>
              </a:lnSpc>
              <a:spcBef>
                <a:spcPts val="290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associated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for </a:t>
            </a:r>
            <a:r>
              <a:rPr sz="1100" spc="-10" dirty="0">
                <a:latin typeface="Calibri"/>
                <a:cs typeface="Calibri"/>
              </a:rPr>
              <a:t>biotechnology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announcement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Statistically</a:t>
            </a:r>
            <a:r>
              <a:rPr sz="1000" spc="3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insignificant</a:t>
            </a:r>
            <a:endParaRPr sz="1000">
              <a:latin typeface="Calibri"/>
              <a:cs typeface="Calibri"/>
            </a:endParaRPr>
          </a:p>
          <a:p>
            <a:pPr marL="289560" marR="101600">
              <a:lnSpc>
                <a:spcPts val="1200"/>
              </a:lnSpc>
              <a:spcBef>
                <a:spcPts val="35"/>
              </a:spcBef>
            </a:pPr>
            <a:r>
              <a:rPr sz="1000" dirty="0">
                <a:latin typeface="Calibri"/>
                <a:cs typeface="Calibri"/>
              </a:rPr>
              <a:t>Small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companies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positive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4.9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points,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large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companies,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  <a:p>
            <a:pPr marL="12700" marR="5715">
              <a:lnSpc>
                <a:spcPts val="1200"/>
              </a:lnSpc>
              <a:spcBef>
                <a:spcPts val="285"/>
              </a:spcBef>
            </a:pPr>
            <a:r>
              <a:rPr sz="1100" spc="70" dirty="0">
                <a:latin typeface="Calibri"/>
                <a:cs typeface="Calibri"/>
              </a:rPr>
              <a:t>AA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associated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significant,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positive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cumulative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 returns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over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7-</a:t>
            </a:r>
            <a:r>
              <a:rPr sz="1100" dirty="0">
                <a:latin typeface="Calibri"/>
                <a:cs typeface="Calibri"/>
              </a:rPr>
              <a:t>day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event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window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over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days</a:t>
            </a:r>
            <a:r>
              <a:rPr sz="1100" spc="50" dirty="0">
                <a:latin typeface="Calibri"/>
                <a:cs typeface="Calibri"/>
              </a:rPr>
              <a:t> (t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290" dirty="0">
                <a:latin typeface="Calibri"/>
                <a:cs typeface="Calibri"/>
              </a:rPr>
              <a:t>=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-3,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3)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Significant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5%</a:t>
            </a:r>
            <a:r>
              <a:rPr sz="1000" spc="16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level</a:t>
            </a:r>
            <a:endParaRPr sz="1000">
              <a:latin typeface="Calibri"/>
              <a:cs typeface="Calibri"/>
            </a:endParaRPr>
          </a:p>
          <a:p>
            <a:pPr marL="289560" marR="307975">
              <a:lnSpc>
                <a:spcPts val="1200"/>
              </a:lnSpc>
              <a:spcBef>
                <a:spcPts val="40"/>
              </a:spcBef>
            </a:pPr>
            <a:r>
              <a:rPr sz="1000" dirty="0">
                <a:latin typeface="Calibri"/>
                <a:cs typeface="Calibri"/>
              </a:rPr>
              <a:t>Non-oncology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drugs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have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significantly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higher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positive </a:t>
            </a:r>
            <a:r>
              <a:rPr sz="1000" dirty="0">
                <a:latin typeface="Calibri"/>
                <a:cs typeface="Calibri"/>
              </a:rPr>
              <a:t>cumulative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abnormal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returns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17.1</a:t>
            </a:r>
            <a:r>
              <a:rPr sz="1000" spc="5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percentage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points, </a:t>
            </a:r>
            <a:r>
              <a:rPr sz="1000" dirty="0">
                <a:latin typeface="Calibri"/>
                <a:cs typeface="Calibri"/>
              </a:rPr>
              <a:t>relative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oncology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drugs,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after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114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COVID-19</a:t>
            </a:r>
            <a:r>
              <a:rPr sz="1000" spc="1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pandemic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6FC7A-1FE7-4B6C-0C2E-ED006D4322A4}"/>
              </a:ext>
            </a:extLst>
          </p:cNvPr>
          <p:cNvSpPr/>
          <p:nvPr/>
        </p:nvSpPr>
        <p:spPr>
          <a:xfrm>
            <a:off x="473075" y="352347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5D3217-3CF1-4C7E-6E95-BB4142DD6B01}"/>
              </a:ext>
            </a:extLst>
          </p:cNvPr>
          <p:cNvSpPr/>
          <p:nvPr/>
        </p:nvSpPr>
        <p:spPr>
          <a:xfrm>
            <a:off x="476885" y="1313806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102824-431A-872E-2C43-21EE92D7CFFC}"/>
              </a:ext>
            </a:extLst>
          </p:cNvPr>
          <p:cNvSpPr/>
          <p:nvPr/>
        </p:nvSpPr>
        <p:spPr>
          <a:xfrm>
            <a:off x="473075" y="2297303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EDD3690-7C54-4BCA-CB6E-5B5DD5444F60}"/>
              </a:ext>
            </a:extLst>
          </p:cNvPr>
          <p:cNvSpPr/>
          <p:nvPr/>
        </p:nvSpPr>
        <p:spPr>
          <a:xfrm>
            <a:off x="800100" y="711093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A2C396-DDA6-FAC3-87DD-1FBC4CCB79EF}"/>
              </a:ext>
            </a:extLst>
          </p:cNvPr>
          <p:cNvSpPr/>
          <p:nvPr/>
        </p:nvSpPr>
        <p:spPr>
          <a:xfrm>
            <a:off x="800100" y="856229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D2A881-1330-80AE-7238-606E9A42906A}"/>
              </a:ext>
            </a:extLst>
          </p:cNvPr>
          <p:cNvSpPr/>
          <p:nvPr/>
        </p:nvSpPr>
        <p:spPr>
          <a:xfrm>
            <a:off x="800100" y="1685362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C139EF4-93C7-0A64-36EE-70A819A5FF19}"/>
              </a:ext>
            </a:extLst>
          </p:cNvPr>
          <p:cNvSpPr/>
          <p:nvPr/>
        </p:nvSpPr>
        <p:spPr>
          <a:xfrm>
            <a:off x="800100" y="1830498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2B6EFB7-024E-D900-582A-0B1197C58BF0}"/>
              </a:ext>
            </a:extLst>
          </p:cNvPr>
          <p:cNvSpPr/>
          <p:nvPr/>
        </p:nvSpPr>
        <p:spPr>
          <a:xfrm>
            <a:off x="800100" y="266156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11216C3-0BE8-1609-F2D0-C86644B881A8}"/>
              </a:ext>
            </a:extLst>
          </p:cNvPr>
          <p:cNvSpPr/>
          <p:nvPr/>
        </p:nvSpPr>
        <p:spPr>
          <a:xfrm>
            <a:off x="800100" y="280670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5326C-CBAE-27DB-E015-60F2C91AC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D251A8-829D-F250-B999-4B84DF2B6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4E89D49-9E11-3533-4AA7-E4DCBA0F16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4395" y="754696"/>
            <a:ext cx="3635375" cy="39690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pc="70" dirty="0"/>
              <a:t>AA</a:t>
            </a:r>
            <a:r>
              <a:rPr spc="65" dirty="0"/>
              <a:t> </a:t>
            </a:r>
            <a:r>
              <a:rPr dirty="0"/>
              <a:t>does</a:t>
            </a:r>
            <a:r>
              <a:rPr spc="70" dirty="0"/>
              <a:t> </a:t>
            </a:r>
            <a:r>
              <a:rPr dirty="0"/>
              <a:t>not</a:t>
            </a:r>
            <a:r>
              <a:rPr spc="70" dirty="0"/>
              <a:t> </a:t>
            </a:r>
            <a:r>
              <a:rPr dirty="0"/>
              <a:t>significantly</a:t>
            </a:r>
            <a:r>
              <a:rPr spc="70" dirty="0"/>
              <a:t> </a:t>
            </a:r>
            <a:r>
              <a:rPr dirty="0"/>
              <a:t>change</a:t>
            </a:r>
            <a:r>
              <a:rPr spc="70" dirty="0"/>
              <a:t> </a:t>
            </a:r>
            <a:r>
              <a:rPr dirty="0"/>
              <a:t>stock</a:t>
            </a:r>
            <a:r>
              <a:rPr spc="70" dirty="0"/>
              <a:t> </a:t>
            </a:r>
            <a:r>
              <a:rPr spc="-10" dirty="0"/>
              <a:t>price</a:t>
            </a:r>
            <a:r>
              <a:rPr spc="70" dirty="0"/>
              <a:t> </a:t>
            </a:r>
            <a:r>
              <a:rPr spc="-10" dirty="0"/>
              <a:t>volatility</a:t>
            </a:r>
          </a:p>
          <a:p>
            <a:pPr marL="12700" marR="414655">
              <a:lnSpc>
                <a:spcPts val="1200"/>
              </a:lnSpc>
              <a:spcBef>
                <a:spcPts val="315"/>
              </a:spcBef>
            </a:pPr>
            <a:endParaRPr sz="1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593F14-3290-04F2-7282-3F9441C213E5}"/>
              </a:ext>
            </a:extLst>
          </p:cNvPr>
          <p:cNvSpPr/>
          <p:nvPr/>
        </p:nvSpPr>
        <p:spPr>
          <a:xfrm>
            <a:off x="476250" y="823722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57286741"/>
      </p:ext>
    </p:extLst>
  </p:cSld>
  <p:clrMapOvr>
    <a:masterClrMapping/>
  </p:clrMapOvr>
  <p:transition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pc="70" dirty="0"/>
              <a:t>AA</a:t>
            </a:r>
            <a:r>
              <a:rPr spc="65" dirty="0"/>
              <a:t> </a:t>
            </a:r>
            <a:r>
              <a:rPr dirty="0"/>
              <a:t>does</a:t>
            </a:r>
            <a:r>
              <a:rPr spc="70" dirty="0"/>
              <a:t> </a:t>
            </a:r>
            <a:r>
              <a:rPr dirty="0"/>
              <a:t>not</a:t>
            </a:r>
            <a:r>
              <a:rPr spc="70" dirty="0"/>
              <a:t> </a:t>
            </a:r>
            <a:r>
              <a:rPr dirty="0"/>
              <a:t>significantly</a:t>
            </a:r>
            <a:r>
              <a:rPr spc="70" dirty="0"/>
              <a:t> </a:t>
            </a:r>
            <a:r>
              <a:rPr dirty="0"/>
              <a:t>change</a:t>
            </a:r>
            <a:r>
              <a:rPr spc="70" dirty="0"/>
              <a:t> </a:t>
            </a:r>
            <a:r>
              <a:rPr dirty="0"/>
              <a:t>stock</a:t>
            </a:r>
            <a:r>
              <a:rPr spc="70" dirty="0"/>
              <a:t> </a:t>
            </a:r>
            <a:r>
              <a:rPr spc="-10" dirty="0"/>
              <a:t>price</a:t>
            </a:r>
            <a:r>
              <a:rPr spc="70" dirty="0"/>
              <a:t> </a:t>
            </a:r>
            <a:r>
              <a:rPr spc="-10" dirty="0"/>
              <a:t>volatility</a:t>
            </a:r>
          </a:p>
          <a:p>
            <a:pPr marL="12700" marR="414655">
              <a:lnSpc>
                <a:spcPts val="1200"/>
              </a:lnSpc>
              <a:spcBef>
                <a:spcPts val="315"/>
              </a:spcBef>
            </a:pPr>
            <a:r>
              <a:rPr spc="70" dirty="0"/>
              <a:t>AA</a:t>
            </a:r>
            <a:r>
              <a:rPr spc="55" dirty="0"/>
              <a:t> </a:t>
            </a:r>
            <a:r>
              <a:rPr dirty="0"/>
              <a:t>does</a:t>
            </a:r>
            <a:r>
              <a:rPr spc="60" dirty="0"/>
              <a:t> </a:t>
            </a:r>
            <a:r>
              <a:rPr dirty="0"/>
              <a:t>not</a:t>
            </a:r>
            <a:r>
              <a:rPr spc="60" dirty="0"/>
              <a:t> </a:t>
            </a:r>
            <a:r>
              <a:rPr spc="-10" dirty="0"/>
              <a:t>confer</a:t>
            </a:r>
            <a:r>
              <a:rPr spc="60" dirty="0"/>
              <a:t> </a:t>
            </a:r>
            <a:r>
              <a:rPr dirty="0"/>
              <a:t>statistically</a:t>
            </a:r>
            <a:r>
              <a:rPr spc="60" dirty="0"/>
              <a:t> </a:t>
            </a:r>
            <a:r>
              <a:rPr spc="-20" dirty="0"/>
              <a:t>different</a:t>
            </a:r>
            <a:r>
              <a:rPr spc="60" dirty="0"/>
              <a:t> </a:t>
            </a:r>
            <a:r>
              <a:rPr spc="-10" dirty="0"/>
              <a:t>abnormal</a:t>
            </a:r>
            <a:r>
              <a:rPr spc="60" dirty="0"/>
              <a:t> </a:t>
            </a:r>
            <a:r>
              <a:rPr spc="-25" dirty="0"/>
              <a:t>or </a:t>
            </a:r>
            <a:r>
              <a:rPr spc="-10" dirty="0"/>
              <a:t>cumulative</a:t>
            </a:r>
            <a:r>
              <a:rPr spc="45" dirty="0"/>
              <a:t> </a:t>
            </a:r>
            <a:r>
              <a:rPr spc="-10" dirty="0"/>
              <a:t>abnormal</a:t>
            </a:r>
            <a:r>
              <a:rPr spc="50" dirty="0"/>
              <a:t> </a:t>
            </a:r>
            <a:r>
              <a:rPr spc="-10" dirty="0"/>
              <a:t>returns</a:t>
            </a:r>
            <a:r>
              <a:rPr spc="45" dirty="0"/>
              <a:t> </a:t>
            </a:r>
            <a:r>
              <a:rPr dirty="0"/>
              <a:t>than</a:t>
            </a:r>
            <a:r>
              <a:rPr spc="50" dirty="0"/>
              <a:t> </a:t>
            </a:r>
            <a:r>
              <a:rPr dirty="0"/>
              <a:t>full</a:t>
            </a:r>
            <a:r>
              <a:rPr spc="50" dirty="0"/>
              <a:t> </a:t>
            </a:r>
            <a:r>
              <a:rPr spc="-10" dirty="0"/>
              <a:t>approval</a:t>
            </a:r>
          </a:p>
          <a:p>
            <a:pPr marL="289560" marR="5080">
              <a:lnSpc>
                <a:spcPct val="100000"/>
              </a:lnSpc>
              <a:spcBef>
                <a:spcPts val="150"/>
              </a:spcBef>
            </a:pPr>
            <a:r>
              <a:rPr sz="1000" dirty="0"/>
              <a:t>Suggests</a:t>
            </a:r>
            <a:r>
              <a:rPr sz="1000" spc="55" dirty="0"/>
              <a:t> </a:t>
            </a:r>
            <a:r>
              <a:rPr sz="1000" spc="-10" dirty="0"/>
              <a:t>investors</a:t>
            </a:r>
            <a:r>
              <a:rPr sz="1000" spc="55" dirty="0"/>
              <a:t> </a:t>
            </a:r>
            <a:r>
              <a:rPr sz="1000" dirty="0"/>
              <a:t>do</a:t>
            </a:r>
            <a:r>
              <a:rPr sz="1000" spc="55" dirty="0"/>
              <a:t> </a:t>
            </a:r>
            <a:r>
              <a:rPr sz="1000" dirty="0"/>
              <a:t>not</a:t>
            </a:r>
            <a:r>
              <a:rPr sz="1000" spc="60" dirty="0"/>
              <a:t> </a:t>
            </a:r>
            <a:r>
              <a:rPr sz="1000" dirty="0"/>
              <a:t>view</a:t>
            </a:r>
            <a:r>
              <a:rPr sz="1000" spc="55" dirty="0"/>
              <a:t> </a:t>
            </a:r>
            <a:r>
              <a:rPr sz="1000" dirty="0"/>
              <a:t>the</a:t>
            </a:r>
            <a:r>
              <a:rPr sz="1000" spc="55" dirty="0"/>
              <a:t> </a:t>
            </a:r>
            <a:r>
              <a:rPr sz="1000" dirty="0"/>
              <a:t>two</a:t>
            </a:r>
            <a:r>
              <a:rPr sz="1000" spc="55" dirty="0"/>
              <a:t> </a:t>
            </a:r>
            <a:r>
              <a:rPr sz="1000" dirty="0"/>
              <a:t>approval</a:t>
            </a:r>
            <a:r>
              <a:rPr sz="1000" spc="60" dirty="0"/>
              <a:t> </a:t>
            </a:r>
            <a:r>
              <a:rPr sz="1000" spc="-10" dirty="0"/>
              <a:t>methods</a:t>
            </a:r>
            <a:r>
              <a:rPr sz="1000" spc="55" dirty="0"/>
              <a:t> </a:t>
            </a:r>
            <a:r>
              <a:rPr sz="1000" spc="-25" dirty="0"/>
              <a:t>as</a:t>
            </a:r>
            <a:r>
              <a:rPr sz="1000" dirty="0"/>
              <a:t> significantly</a:t>
            </a:r>
            <a:r>
              <a:rPr sz="1000" spc="200" dirty="0"/>
              <a:t> </a:t>
            </a:r>
            <a:r>
              <a:rPr sz="1000" spc="-10" dirty="0"/>
              <a:t>different</a:t>
            </a:r>
            <a:endParaRPr sz="1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F38C6A-B17C-7A6C-AFD4-BA5016844540}"/>
              </a:ext>
            </a:extLst>
          </p:cNvPr>
          <p:cNvSpPr/>
          <p:nvPr/>
        </p:nvSpPr>
        <p:spPr>
          <a:xfrm>
            <a:off x="476250" y="823722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873153-7195-61DE-92C9-0ECE50625BFA}"/>
              </a:ext>
            </a:extLst>
          </p:cNvPr>
          <p:cNvSpPr/>
          <p:nvPr/>
        </p:nvSpPr>
        <p:spPr>
          <a:xfrm>
            <a:off x="476250" y="102870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584B68-9D77-97B4-F31B-8ED0ED8B9346}"/>
              </a:ext>
            </a:extLst>
          </p:cNvPr>
          <p:cNvSpPr/>
          <p:nvPr/>
        </p:nvSpPr>
        <p:spPr>
          <a:xfrm>
            <a:off x="800100" y="137273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Discussion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pc="70" dirty="0"/>
              <a:t>AA</a:t>
            </a:r>
            <a:r>
              <a:rPr spc="65" dirty="0"/>
              <a:t> </a:t>
            </a:r>
            <a:r>
              <a:rPr dirty="0"/>
              <a:t>does</a:t>
            </a:r>
            <a:r>
              <a:rPr spc="70" dirty="0"/>
              <a:t> </a:t>
            </a:r>
            <a:r>
              <a:rPr dirty="0"/>
              <a:t>not</a:t>
            </a:r>
            <a:r>
              <a:rPr spc="70" dirty="0"/>
              <a:t> </a:t>
            </a:r>
            <a:r>
              <a:rPr dirty="0"/>
              <a:t>significantly</a:t>
            </a:r>
            <a:r>
              <a:rPr spc="70" dirty="0"/>
              <a:t> </a:t>
            </a:r>
            <a:r>
              <a:rPr dirty="0"/>
              <a:t>change</a:t>
            </a:r>
            <a:r>
              <a:rPr spc="70" dirty="0"/>
              <a:t> </a:t>
            </a:r>
            <a:r>
              <a:rPr dirty="0"/>
              <a:t>stock</a:t>
            </a:r>
            <a:r>
              <a:rPr spc="70" dirty="0"/>
              <a:t> </a:t>
            </a:r>
            <a:r>
              <a:rPr spc="-10" dirty="0"/>
              <a:t>price</a:t>
            </a:r>
            <a:r>
              <a:rPr spc="70" dirty="0"/>
              <a:t> </a:t>
            </a:r>
            <a:r>
              <a:rPr spc="-10" dirty="0"/>
              <a:t>volatility</a:t>
            </a:r>
          </a:p>
          <a:p>
            <a:pPr marL="12700" marR="414655">
              <a:lnSpc>
                <a:spcPts val="1200"/>
              </a:lnSpc>
              <a:spcBef>
                <a:spcPts val="315"/>
              </a:spcBef>
            </a:pPr>
            <a:r>
              <a:rPr spc="70" dirty="0"/>
              <a:t>AA</a:t>
            </a:r>
            <a:r>
              <a:rPr spc="55" dirty="0"/>
              <a:t> </a:t>
            </a:r>
            <a:r>
              <a:rPr dirty="0"/>
              <a:t>does</a:t>
            </a:r>
            <a:r>
              <a:rPr spc="60" dirty="0"/>
              <a:t> </a:t>
            </a:r>
            <a:r>
              <a:rPr dirty="0"/>
              <a:t>not</a:t>
            </a:r>
            <a:r>
              <a:rPr spc="60" dirty="0"/>
              <a:t> </a:t>
            </a:r>
            <a:r>
              <a:rPr spc="-10" dirty="0"/>
              <a:t>confer</a:t>
            </a:r>
            <a:r>
              <a:rPr spc="60" dirty="0"/>
              <a:t> </a:t>
            </a:r>
            <a:r>
              <a:rPr dirty="0"/>
              <a:t>statistically</a:t>
            </a:r>
            <a:r>
              <a:rPr spc="60" dirty="0"/>
              <a:t> </a:t>
            </a:r>
            <a:r>
              <a:rPr spc="-20" dirty="0"/>
              <a:t>different</a:t>
            </a:r>
            <a:r>
              <a:rPr spc="60" dirty="0"/>
              <a:t> </a:t>
            </a:r>
            <a:r>
              <a:rPr spc="-10" dirty="0"/>
              <a:t>abnormal</a:t>
            </a:r>
            <a:r>
              <a:rPr spc="60" dirty="0"/>
              <a:t> </a:t>
            </a:r>
            <a:r>
              <a:rPr spc="-25" dirty="0"/>
              <a:t>or </a:t>
            </a:r>
            <a:r>
              <a:rPr spc="-10" dirty="0"/>
              <a:t>cumulative</a:t>
            </a:r>
            <a:r>
              <a:rPr spc="45" dirty="0"/>
              <a:t> </a:t>
            </a:r>
            <a:r>
              <a:rPr spc="-10" dirty="0"/>
              <a:t>abnormal</a:t>
            </a:r>
            <a:r>
              <a:rPr spc="50" dirty="0"/>
              <a:t> </a:t>
            </a:r>
            <a:r>
              <a:rPr spc="-10" dirty="0"/>
              <a:t>returns</a:t>
            </a:r>
            <a:r>
              <a:rPr spc="45" dirty="0"/>
              <a:t> </a:t>
            </a:r>
            <a:r>
              <a:rPr dirty="0"/>
              <a:t>than</a:t>
            </a:r>
            <a:r>
              <a:rPr spc="50" dirty="0"/>
              <a:t> </a:t>
            </a:r>
            <a:r>
              <a:rPr dirty="0"/>
              <a:t>full</a:t>
            </a:r>
            <a:r>
              <a:rPr spc="50" dirty="0"/>
              <a:t> </a:t>
            </a:r>
            <a:r>
              <a:rPr spc="-10" dirty="0"/>
              <a:t>approval</a:t>
            </a:r>
          </a:p>
          <a:p>
            <a:pPr marL="289560" marR="5080">
              <a:lnSpc>
                <a:spcPct val="100000"/>
              </a:lnSpc>
              <a:spcBef>
                <a:spcPts val="150"/>
              </a:spcBef>
            </a:pPr>
            <a:r>
              <a:rPr sz="1000" dirty="0"/>
              <a:t>Suggests</a:t>
            </a:r>
            <a:r>
              <a:rPr sz="1000" spc="55" dirty="0"/>
              <a:t> </a:t>
            </a:r>
            <a:r>
              <a:rPr sz="1000" spc="-10" dirty="0"/>
              <a:t>investors</a:t>
            </a:r>
            <a:r>
              <a:rPr sz="1000" spc="55" dirty="0"/>
              <a:t> </a:t>
            </a:r>
            <a:r>
              <a:rPr sz="1000" dirty="0"/>
              <a:t>do</a:t>
            </a:r>
            <a:r>
              <a:rPr sz="1000" spc="55" dirty="0"/>
              <a:t> </a:t>
            </a:r>
            <a:r>
              <a:rPr sz="1000" dirty="0"/>
              <a:t>not</a:t>
            </a:r>
            <a:r>
              <a:rPr sz="1000" spc="60" dirty="0"/>
              <a:t> </a:t>
            </a:r>
            <a:r>
              <a:rPr sz="1000" dirty="0"/>
              <a:t>view</a:t>
            </a:r>
            <a:r>
              <a:rPr sz="1000" spc="55" dirty="0"/>
              <a:t> </a:t>
            </a:r>
            <a:r>
              <a:rPr sz="1000" dirty="0"/>
              <a:t>the</a:t>
            </a:r>
            <a:r>
              <a:rPr sz="1000" spc="55" dirty="0"/>
              <a:t> </a:t>
            </a:r>
            <a:r>
              <a:rPr sz="1000" dirty="0"/>
              <a:t>two</a:t>
            </a:r>
            <a:r>
              <a:rPr sz="1000" spc="55" dirty="0"/>
              <a:t> </a:t>
            </a:r>
            <a:r>
              <a:rPr sz="1000" dirty="0"/>
              <a:t>approval</a:t>
            </a:r>
            <a:r>
              <a:rPr sz="1000" spc="60" dirty="0"/>
              <a:t> </a:t>
            </a:r>
            <a:r>
              <a:rPr sz="1000" spc="-10" dirty="0"/>
              <a:t>methods</a:t>
            </a:r>
            <a:r>
              <a:rPr sz="1000" spc="55" dirty="0"/>
              <a:t> </a:t>
            </a:r>
            <a:r>
              <a:rPr sz="1000" spc="-25" dirty="0"/>
              <a:t>as</a:t>
            </a:r>
            <a:r>
              <a:rPr sz="1000" dirty="0"/>
              <a:t> significantly</a:t>
            </a:r>
            <a:r>
              <a:rPr sz="1000" spc="200" dirty="0"/>
              <a:t> </a:t>
            </a:r>
            <a:r>
              <a:rPr sz="1000" spc="-10" dirty="0"/>
              <a:t>different</a:t>
            </a:r>
            <a:endParaRPr sz="1000" dirty="0"/>
          </a:p>
          <a:p>
            <a:pPr marL="12700" marR="363855">
              <a:lnSpc>
                <a:spcPts val="1200"/>
              </a:lnSpc>
              <a:spcBef>
                <a:spcPts val="330"/>
              </a:spcBef>
            </a:pPr>
            <a:r>
              <a:rPr dirty="0"/>
              <a:t>Though</a:t>
            </a:r>
            <a:r>
              <a:rPr spc="80" dirty="0"/>
              <a:t> </a:t>
            </a:r>
            <a:r>
              <a:rPr dirty="0"/>
              <a:t>insignificant,</a:t>
            </a:r>
            <a:r>
              <a:rPr spc="85" dirty="0"/>
              <a:t> </a:t>
            </a:r>
            <a:r>
              <a:rPr spc="-10" dirty="0"/>
              <a:t>cumulative</a:t>
            </a:r>
            <a:r>
              <a:rPr spc="80" dirty="0"/>
              <a:t> </a:t>
            </a:r>
            <a:r>
              <a:rPr spc="-10" dirty="0"/>
              <a:t>abnormal</a:t>
            </a:r>
            <a:r>
              <a:rPr spc="85" dirty="0"/>
              <a:t> </a:t>
            </a:r>
            <a:r>
              <a:rPr spc="-10" dirty="0"/>
              <a:t>returns</a:t>
            </a:r>
            <a:r>
              <a:rPr spc="80" dirty="0"/>
              <a:t> </a:t>
            </a:r>
            <a:r>
              <a:rPr spc="-25" dirty="0"/>
              <a:t>are </a:t>
            </a:r>
            <a:r>
              <a:rPr dirty="0"/>
              <a:t>consistently</a:t>
            </a:r>
            <a:r>
              <a:rPr spc="25" dirty="0"/>
              <a:t> </a:t>
            </a:r>
            <a:r>
              <a:rPr dirty="0"/>
              <a:t>higher</a:t>
            </a:r>
            <a:r>
              <a:rPr spc="30" dirty="0"/>
              <a:t> </a:t>
            </a:r>
            <a:r>
              <a:rPr dirty="0"/>
              <a:t>for</a:t>
            </a:r>
            <a:r>
              <a:rPr spc="30" dirty="0"/>
              <a:t> </a:t>
            </a:r>
            <a:r>
              <a:rPr dirty="0"/>
              <a:t>full</a:t>
            </a:r>
            <a:r>
              <a:rPr spc="25" dirty="0"/>
              <a:t> </a:t>
            </a:r>
            <a:r>
              <a:rPr spc="-10" dirty="0"/>
              <a:t>approvals</a:t>
            </a:r>
            <a:r>
              <a:rPr spc="30" dirty="0"/>
              <a:t> </a:t>
            </a:r>
            <a:r>
              <a:rPr dirty="0"/>
              <a:t>than</a:t>
            </a:r>
            <a:r>
              <a:rPr spc="30" dirty="0"/>
              <a:t> </a:t>
            </a:r>
            <a:r>
              <a:rPr spc="-10" dirty="0"/>
              <a:t>accelerated approvals</a:t>
            </a:r>
            <a:r>
              <a:rPr spc="30" dirty="0"/>
              <a:t> </a:t>
            </a:r>
            <a:r>
              <a:rPr spc="-10" dirty="0"/>
              <a:t>over</a:t>
            </a:r>
            <a:r>
              <a:rPr spc="35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spc="-10" dirty="0"/>
              <a:t>7-</a:t>
            </a:r>
            <a:r>
              <a:rPr dirty="0"/>
              <a:t>day</a:t>
            </a:r>
            <a:r>
              <a:rPr spc="35" dirty="0"/>
              <a:t> </a:t>
            </a:r>
            <a:r>
              <a:rPr spc="-10" dirty="0"/>
              <a:t>event</a:t>
            </a:r>
            <a:r>
              <a:rPr spc="35" dirty="0"/>
              <a:t> </a:t>
            </a:r>
            <a:r>
              <a:rPr spc="-10" dirty="0"/>
              <a:t>window</a:t>
            </a:r>
          </a:p>
          <a:p>
            <a:pPr marL="289560" marR="297180">
              <a:lnSpc>
                <a:spcPct val="100000"/>
              </a:lnSpc>
              <a:spcBef>
                <a:spcPts val="145"/>
              </a:spcBef>
            </a:pPr>
            <a:r>
              <a:rPr sz="1000" dirty="0"/>
              <a:t>Probability</a:t>
            </a:r>
            <a:r>
              <a:rPr sz="1000" spc="85" dirty="0"/>
              <a:t> </a:t>
            </a:r>
            <a:r>
              <a:rPr sz="1000" dirty="0"/>
              <a:t>of</a:t>
            </a:r>
            <a:r>
              <a:rPr sz="1000" spc="90" dirty="0"/>
              <a:t> </a:t>
            </a:r>
            <a:r>
              <a:rPr sz="1000" spc="-10" dirty="0"/>
              <a:t>downstream</a:t>
            </a:r>
            <a:r>
              <a:rPr sz="1000" spc="90" dirty="0"/>
              <a:t> </a:t>
            </a:r>
            <a:r>
              <a:rPr sz="1000" spc="-10" dirty="0"/>
              <a:t>withdrawal</a:t>
            </a:r>
            <a:r>
              <a:rPr sz="1000" spc="85" dirty="0"/>
              <a:t> </a:t>
            </a:r>
            <a:r>
              <a:rPr sz="1000" dirty="0"/>
              <a:t>may</a:t>
            </a:r>
            <a:r>
              <a:rPr sz="1000" spc="90" dirty="0"/>
              <a:t> </a:t>
            </a:r>
            <a:r>
              <a:rPr sz="1000" dirty="0"/>
              <a:t>account</a:t>
            </a:r>
            <a:r>
              <a:rPr sz="1000" spc="90" dirty="0"/>
              <a:t> </a:t>
            </a:r>
            <a:r>
              <a:rPr sz="1000" spc="-25" dirty="0"/>
              <a:t>for</a:t>
            </a:r>
            <a:r>
              <a:rPr sz="1000" spc="-20" dirty="0"/>
              <a:t> differences</a:t>
            </a:r>
            <a:r>
              <a:rPr sz="1000" spc="30" dirty="0"/>
              <a:t> </a:t>
            </a:r>
            <a:r>
              <a:rPr sz="1000" spc="-30" dirty="0"/>
              <a:t>between</a:t>
            </a:r>
            <a:r>
              <a:rPr sz="1000" spc="35" dirty="0"/>
              <a:t> </a:t>
            </a:r>
            <a:r>
              <a:rPr sz="1000" dirty="0"/>
              <a:t>these</a:t>
            </a:r>
            <a:r>
              <a:rPr sz="1000" spc="35" dirty="0"/>
              <a:t> </a:t>
            </a:r>
            <a:r>
              <a:rPr sz="1000" dirty="0"/>
              <a:t>two</a:t>
            </a:r>
            <a:r>
              <a:rPr sz="1000" spc="30" dirty="0"/>
              <a:t> </a:t>
            </a:r>
            <a:r>
              <a:rPr sz="1000" spc="-10" dirty="0"/>
              <a:t>groups</a:t>
            </a:r>
            <a:endParaRPr sz="1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2B64E3-8C9C-DD1B-8417-EE6EFC42B330}"/>
              </a:ext>
            </a:extLst>
          </p:cNvPr>
          <p:cNvSpPr/>
          <p:nvPr/>
        </p:nvSpPr>
        <p:spPr>
          <a:xfrm>
            <a:off x="476250" y="823722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1D6F16-2E2B-D9A1-F510-E5B36AEFE749}"/>
              </a:ext>
            </a:extLst>
          </p:cNvPr>
          <p:cNvSpPr/>
          <p:nvPr/>
        </p:nvSpPr>
        <p:spPr>
          <a:xfrm>
            <a:off x="476250" y="1028700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323D95-9642-9F85-CB7A-08A77F1F844B}"/>
              </a:ext>
            </a:extLst>
          </p:cNvPr>
          <p:cNvSpPr/>
          <p:nvPr/>
        </p:nvSpPr>
        <p:spPr>
          <a:xfrm>
            <a:off x="800100" y="137273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E60DF5-554F-D186-5D18-078F8EB54235}"/>
              </a:ext>
            </a:extLst>
          </p:cNvPr>
          <p:cNvSpPr/>
          <p:nvPr/>
        </p:nvSpPr>
        <p:spPr>
          <a:xfrm>
            <a:off x="800100" y="2186178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ADB545-96ED-0570-E3B7-99BF45B4E0E3}"/>
              </a:ext>
            </a:extLst>
          </p:cNvPr>
          <p:cNvSpPr/>
          <p:nvPr/>
        </p:nvSpPr>
        <p:spPr>
          <a:xfrm>
            <a:off x="476250" y="1676398"/>
            <a:ext cx="112172" cy="10972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/>
              <a:t>6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4395" y="940941"/>
            <a:ext cx="3327400" cy="5060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 decisions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50"/>
              </a:spcBef>
            </a:pPr>
            <a:r>
              <a:rPr sz="1000" spc="-10" dirty="0">
                <a:latin typeface="Calibri"/>
                <a:cs typeface="Calibri"/>
              </a:rPr>
              <a:t>Accelerated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characteristics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both: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Key</a:t>
            </a:r>
            <a:r>
              <a:rPr spc="2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36421" y="1469877"/>
            <a:ext cx="7048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8572" y="1446410"/>
            <a:ext cx="153479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Calibri"/>
                <a:cs typeface="Calibri"/>
              </a:rPr>
              <a:t>Early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FDA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action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110" dirty="0">
                <a:latin typeface="Calibri"/>
                <a:cs typeface="Calibri"/>
              </a:rPr>
              <a:t>(FTD/BTD)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743686-9651-CCF5-4193-F36526F6CB00}"/>
              </a:ext>
            </a:extLst>
          </p:cNvPr>
          <p:cNvSpPr/>
          <p:nvPr/>
        </p:nvSpPr>
        <p:spPr>
          <a:xfrm>
            <a:off x="527505" y="101969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85DED3-AA04-6A84-87F5-F13473734AE4}"/>
              </a:ext>
            </a:extLst>
          </p:cNvPr>
          <p:cNvSpPr/>
          <p:nvPr/>
        </p:nvSpPr>
        <p:spPr>
          <a:xfrm>
            <a:off x="818636" y="133943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A72131-5E9B-5928-F141-A85AE4F2A9DB}"/>
              </a:ext>
            </a:extLst>
          </p:cNvPr>
          <p:cNvSpPr/>
          <p:nvPr/>
        </p:nvSpPr>
        <p:spPr>
          <a:xfrm>
            <a:off x="1073391" y="1495765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1</a:t>
            </a:r>
          </a:p>
        </p:txBody>
      </p:sp>
    </p:spTree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/>
              <a:t>Limitations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395" y="906448"/>
            <a:ext cx="3637279" cy="14192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3664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Small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sample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size: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FDA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only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approves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finite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number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of </a:t>
            </a:r>
            <a:r>
              <a:rPr sz="1100" dirty="0">
                <a:latin typeface="Calibri"/>
                <a:cs typeface="Calibri"/>
              </a:rPr>
              <a:t>drugs,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both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full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accelerated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  <a:spcBef>
                <a:spcPts val="150"/>
              </a:spcBef>
            </a:pPr>
            <a:r>
              <a:rPr sz="1000" dirty="0">
                <a:latin typeface="Calibri"/>
                <a:cs typeface="Calibri"/>
              </a:rPr>
              <a:t>Limited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statistical</a:t>
            </a:r>
            <a:r>
              <a:rPr sz="1000" spc="15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power</a:t>
            </a:r>
            <a:endParaRPr sz="1000" dirty="0">
              <a:latin typeface="Calibri"/>
              <a:cs typeface="Calibri"/>
            </a:endParaRPr>
          </a:p>
          <a:p>
            <a:pPr marL="289560">
              <a:lnSpc>
                <a:spcPts val="1200"/>
              </a:lnSpc>
            </a:pPr>
            <a:r>
              <a:rPr sz="1000" dirty="0">
                <a:latin typeface="Calibri"/>
                <a:cs typeface="Calibri"/>
              </a:rPr>
              <a:t>Small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conversion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withdrawal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samples</a:t>
            </a:r>
            <a:endParaRPr sz="1000" dirty="0">
              <a:latin typeface="Calibri"/>
              <a:cs typeface="Calibri"/>
            </a:endParaRPr>
          </a:p>
          <a:p>
            <a:pPr marL="12700" marR="5080">
              <a:lnSpc>
                <a:spcPct val="107900"/>
              </a:lnSpc>
              <a:spcBef>
                <a:spcPts val="250"/>
              </a:spcBef>
            </a:pPr>
            <a:r>
              <a:rPr sz="1100" dirty="0">
                <a:latin typeface="Calibri"/>
                <a:cs typeface="Calibri"/>
              </a:rPr>
              <a:t>Limited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firm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variability: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majority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85" dirty="0">
                <a:latin typeface="Calibri"/>
                <a:cs typeface="Calibri"/>
              </a:rPr>
              <a:t>FDA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approved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drugs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are </a:t>
            </a:r>
            <a:r>
              <a:rPr sz="1100" dirty="0">
                <a:latin typeface="Calibri"/>
                <a:cs typeface="Calibri"/>
              </a:rPr>
              <a:t>oncology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drugs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produced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large,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commercial-</a:t>
            </a:r>
            <a:r>
              <a:rPr sz="1100" dirty="0">
                <a:latin typeface="Calibri"/>
                <a:cs typeface="Calibri"/>
              </a:rPr>
              <a:t>stage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companies </a:t>
            </a:r>
            <a:r>
              <a:rPr sz="1100" dirty="0">
                <a:latin typeface="Calibri"/>
                <a:cs typeface="Calibri"/>
              </a:rPr>
              <a:t>Possible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30" dirty="0">
                <a:latin typeface="Calibri"/>
                <a:cs typeface="Calibri"/>
              </a:rPr>
              <a:t>measurement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error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due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to: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Calibri"/>
                <a:cs typeface="Calibri"/>
              </a:rPr>
              <a:t>Possible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confounding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corporate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events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prediction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window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B2E63-B36D-E115-0C03-6EFB1E54FC4E}"/>
              </a:ext>
            </a:extLst>
          </p:cNvPr>
          <p:cNvSpPr/>
          <p:nvPr/>
        </p:nvSpPr>
        <p:spPr>
          <a:xfrm>
            <a:off x="517525" y="9747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62C6D6-7E57-E43B-36BC-48DEBD5D9363}"/>
              </a:ext>
            </a:extLst>
          </p:cNvPr>
          <p:cNvSpPr/>
          <p:nvPr/>
        </p:nvSpPr>
        <p:spPr>
          <a:xfrm>
            <a:off x="796925" y="132080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AC2DF-69F2-A56C-7A9A-943A763B60B0}"/>
              </a:ext>
            </a:extLst>
          </p:cNvPr>
          <p:cNvSpPr/>
          <p:nvPr/>
        </p:nvSpPr>
        <p:spPr>
          <a:xfrm>
            <a:off x="796925" y="147320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91DFD5-01FA-0BC5-618E-DFF890DA9C63}"/>
              </a:ext>
            </a:extLst>
          </p:cNvPr>
          <p:cNvSpPr/>
          <p:nvPr/>
        </p:nvSpPr>
        <p:spPr>
          <a:xfrm>
            <a:off x="517525" y="1676781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926A9C-1464-DF1E-4C3F-F19A7831D780}"/>
              </a:ext>
            </a:extLst>
          </p:cNvPr>
          <p:cNvSpPr/>
          <p:nvPr/>
        </p:nvSpPr>
        <p:spPr>
          <a:xfrm>
            <a:off x="517525" y="20351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2BEA87-A9B2-17F8-40F0-DF67BAAE2771}"/>
              </a:ext>
            </a:extLst>
          </p:cNvPr>
          <p:cNvSpPr/>
          <p:nvPr/>
        </p:nvSpPr>
        <p:spPr>
          <a:xfrm>
            <a:off x="796925" y="2235884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Future</a:t>
            </a:r>
            <a:r>
              <a:rPr spc="50" dirty="0"/>
              <a:t> </a:t>
            </a:r>
            <a:r>
              <a:rPr spc="-20" dirty="0"/>
              <a:t>Research</a:t>
            </a:r>
            <a:r>
              <a:rPr spc="45" dirty="0"/>
              <a:t> </a:t>
            </a:r>
            <a:r>
              <a:rPr spc="-10" dirty="0"/>
              <a:t>Directions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395" y="1002079"/>
            <a:ext cx="3474720" cy="1189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259079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long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term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cumulative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abnormal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returns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following </a:t>
            </a:r>
            <a:r>
              <a:rPr sz="1100" spc="-20" dirty="0">
                <a:latin typeface="Calibri"/>
                <a:cs typeface="Calibri"/>
              </a:rPr>
              <a:t>accelerated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endParaRPr sz="1100">
              <a:latin typeface="Calibri"/>
              <a:cs typeface="Calibri"/>
            </a:endParaRPr>
          </a:p>
          <a:p>
            <a:pPr marL="289560" marR="217170">
              <a:lnSpc>
                <a:spcPct val="100000"/>
              </a:lnSpc>
              <a:spcBef>
                <a:spcPts val="150"/>
              </a:spcBef>
            </a:pPr>
            <a:r>
              <a:rPr sz="1000" spc="80" dirty="0">
                <a:latin typeface="Calibri"/>
                <a:cs typeface="Calibri"/>
              </a:rPr>
              <a:t>AA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may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confer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changes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investor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perceptions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not</a:t>
            </a:r>
            <a:r>
              <a:rPr sz="1000" spc="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fully </a:t>
            </a:r>
            <a:r>
              <a:rPr sz="1000" dirty="0">
                <a:latin typeface="Calibri"/>
                <a:cs typeface="Calibri"/>
              </a:rPr>
              <a:t>captured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by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the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7-day</a:t>
            </a:r>
            <a:r>
              <a:rPr sz="1000" spc="5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event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window</a:t>
            </a:r>
            <a:endParaRPr sz="1000">
              <a:latin typeface="Calibri"/>
              <a:cs typeface="Calibri"/>
            </a:endParaRPr>
          </a:p>
          <a:p>
            <a:pPr marL="289560" marR="5080" indent="-277495">
              <a:lnSpc>
                <a:spcPct val="106400"/>
              </a:lnSpc>
              <a:spcBef>
                <a:spcPts val="105"/>
              </a:spcBef>
            </a:pPr>
            <a:r>
              <a:rPr sz="1100" dirty="0">
                <a:latin typeface="Calibri"/>
                <a:cs typeface="Calibri"/>
              </a:rPr>
              <a:t>Analyze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wider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variety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strategies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 </a:t>
            </a:r>
            <a:r>
              <a:rPr sz="1000" dirty="0">
                <a:latin typeface="Calibri"/>
                <a:cs typeface="Calibri"/>
              </a:rPr>
              <a:t>i.e.)</a:t>
            </a:r>
            <a:r>
              <a:rPr sz="1000" spc="1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Priority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status,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approvals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previously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receiving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130" dirty="0">
                <a:latin typeface="Calibri"/>
                <a:cs typeface="Calibri"/>
              </a:rPr>
              <a:t>FTD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or</a:t>
            </a:r>
            <a:r>
              <a:rPr sz="1000" spc="105" dirty="0">
                <a:latin typeface="Calibri"/>
                <a:cs typeface="Calibri"/>
              </a:rPr>
              <a:t> BTD, </a:t>
            </a:r>
            <a:r>
              <a:rPr sz="1000" spc="-20" dirty="0">
                <a:latin typeface="Calibri"/>
                <a:cs typeface="Calibri"/>
              </a:rPr>
              <a:t>etc.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47C954-199D-1046-14CA-4D91FD3B99AC}"/>
              </a:ext>
            </a:extLst>
          </p:cNvPr>
          <p:cNvSpPr/>
          <p:nvPr/>
        </p:nvSpPr>
        <p:spPr>
          <a:xfrm>
            <a:off x="525462" y="107632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A550CE-5CD9-1C71-B1B2-91D324C8D823}"/>
              </a:ext>
            </a:extLst>
          </p:cNvPr>
          <p:cNvSpPr/>
          <p:nvPr/>
        </p:nvSpPr>
        <p:spPr>
          <a:xfrm>
            <a:off x="796925" y="1416050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08A3D6-85FB-2844-C44C-4DC6B9FF70AB}"/>
              </a:ext>
            </a:extLst>
          </p:cNvPr>
          <p:cNvSpPr/>
          <p:nvPr/>
        </p:nvSpPr>
        <p:spPr>
          <a:xfrm>
            <a:off x="525462" y="173037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5D7B10-80AC-D786-C352-9542F84A42BD}"/>
              </a:ext>
            </a:extLst>
          </p:cNvPr>
          <p:cNvSpPr/>
          <p:nvPr/>
        </p:nvSpPr>
        <p:spPr>
          <a:xfrm>
            <a:off x="796925" y="1916635"/>
            <a:ext cx="54864" cy="54864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7294" y="322002"/>
            <a:ext cx="3913504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135">
              <a:lnSpc>
                <a:spcPct val="110700"/>
              </a:lnSpc>
              <a:spcBef>
                <a:spcPts val="100"/>
              </a:spcBef>
            </a:pPr>
            <a:r>
              <a:rPr sz="600" spc="30" dirty="0">
                <a:latin typeface="Calibri"/>
                <a:cs typeface="Calibri"/>
              </a:rPr>
              <a:t>Alefantis,</a:t>
            </a:r>
            <a:r>
              <a:rPr sz="600" spc="120" dirty="0">
                <a:latin typeface="Calibri"/>
                <a:cs typeface="Calibri"/>
              </a:rPr>
              <a:t> T.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G.,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Kulkarni,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M.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S.,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Vora,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P.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P.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(2004).</a:t>
            </a:r>
            <a:r>
              <a:rPr sz="600" spc="21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Wealth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effects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Food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and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Drug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Administration"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fast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track"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designation.</a:t>
            </a:r>
            <a:r>
              <a:rPr sz="600" spc="24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Journal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Pharmaceutical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Finance,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Economics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and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Policy,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13(3),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41-</a:t>
            </a:r>
            <a:r>
              <a:rPr sz="600" spc="-25" dirty="0">
                <a:latin typeface="Calibri"/>
                <a:cs typeface="Calibri"/>
              </a:rPr>
              <a:t>53.</a:t>
            </a:r>
            <a:endParaRPr sz="600">
              <a:latin typeface="Calibri"/>
              <a:cs typeface="Calibri"/>
            </a:endParaRPr>
          </a:p>
          <a:p>
            <a:pPr marL="12700" marR="216535">
              <a:lnSpc>
                <a:spcPct val="110700"/>
              </a:lnSpc>
            </a:pPr>
            <a:r>
              <a:rPr sz="600" spc="60" dirty="0">
                <a:latin typeface="Calibri"/>
                <a:cs typeface="Calibri"/>
              </a:rPr>
              <a:t>Bosch,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J.-</a:t>
            </a:r>
            <a:r>
              <a:rPr sz="600" spc="65" dirty="0">
                <a:latin typeface="Calibri"/>
                <a:cs typeface="Calibri"/>
              </a:rPr>
              <a:t>C.,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Lee,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I.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(1994).</a:t>
            </a:r>
            <a:r>
              <a:rPr sz="600" spc="229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Wealth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Effects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of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Food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and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Drug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Administration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00" dirty="0">
                <a:latin typeface="Calibri"/>
                <a:cs typeface="Calibri"/>
              </a:rPr>
              <a:t>(FDA)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Decisions.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Managerial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and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Decision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Economics,</a:t>
            </a:r>
            <a:r>
              <a:rPr sz="600" spc="2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15(6),</a:t>
            </a:r>
            <a:r>
              <a:rPr sz="600" spc="204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589â599.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10700"/>
              </a:lnSpc>
            </a:pPr>
            <a:r>
              <a:rPr sz="600" spc="60" dirty="0">
                <a:latin typeface="Calibri"/>
                <a:cs typeface="Calibri"/>
              </a:rPr>
              <a:t>Fama,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E.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70" dirty="0">
                <a:latin typeface="Calibri"/>
                <a:cs typeface="Calibri"/>
              </a:rPr>
              <a:t>F.,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French,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105" dirty="0">
                <a:latin typeface="Calibri"/>
                <a:cs typeface="Calibri"/>
              </a:rPr>
              <a:t>K.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R.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(2015).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A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five-factor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asset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pricing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model.</a:t>
            </a:r>
            <a:r>
              <a:rPr sz="600" spc="21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Journal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Financial</a:t>
            </a:r>
            <a:r>
              <a:rPr sz="600" spc="12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Economics,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116(1),</a:t>
            </a:r>
            <a:r>
              <a:rPr sz="600" spc="455" dirty="0">
                <a:latin typeface="Calibri"/>
                <a:cs typeface="Calibri"/>
              </a:rPr>
              <a:t>  </a:t>
            </a:r>
            <a:r>
              <a:rPr sz="600" dirty="0">
                <a:latin typeface="Calibri"/>
                <a:cs typeface="Calibri"/>
              </a:rPr>
              <a:t>1â22.</a:t>
            </a:r>
            <a:r>
              <a:rPr sz="600" spc="405" dirty="0">
                <a:latin typeface="Calibri"/>
                <a:cs typeface="Calibri"/>
              </a:rPr>
              <a:t>   </a:t>
            </a:r>
            <a:r>
              <a:rPr sz="600" spc="-10" dirty="0">
                <a:latin typeface="Calibri"/>
                <a:cs typeface="Calibri"/>
              </a:rPr>
              <a:t>https://doi.org/10.1016/j.jfineco.2014.10.010</a:t>
            </a:r>
            <a:endParaRPr sz="600">
              <a:latin typeface="Calibri"/>
              <a:cs typeface="Calibri"/>
            </a:endParaRPr>
          </a:p>
          <a:p>
            <a:pPr marL="12700" marR="448309">
              <a:lnSpc>
                <a:spcPct val="110700"/>
              </a:lnSpc>
            </a:pPr>
            <a:r>
              <a:rPr sz="600" spc="55" dirty="0">
                <a:latin typeface="Calibri"/>
                <a:cs typeface="Calibri"/>
              </a:rPr>
              <a:t>MacDonald,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P.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(2024).</a:t>
            </a:r>
            <a:r>
              <a:rPr sz="600" spc="229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The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Impact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of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20" dirty="0">
                <a:latin typeface="Calibri"/>
                <a:cs typeface="Calibri"/>
              </a:rPr>
              <a:t>FDA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Approvals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on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Healthcare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Stocks.</a:t>
            </a:r>
            <a:r>
              <a:rPr sz="600" spc="229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Harvest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ETFs. </a:t>
            </a:r>
            <a:r>
              <a:rPr sz="600" dirty="0">
                <a:latin typeface="Calibri"/>
                <a:cs typeface="Calibri"/>
              </a:rPr>
              <a:t>https://harvestportfolios.com/the-</a:t>
            </a:r>
            <a:r>
              <a:rPr sz="600" spc="45" dirty="0">
                <a:latin typeface="Calibri"/>
                <a:cs typeface="Calibri"/>
              </a:rPr>
              <a:t>impact-</a:t>
            </a:r>
            <a:r>
              <a:rPr sz="600" dirty="0">
                <a:latin typeface="Calibri"/>
                <a:cs typeface="Calibri"/>
              </a:rPr>
              <a:t>of-fda-approvals-on-healthcare-</a:t>
            </a:r>
            <a:r>
              <a:rPr sz="600" spc="45" dirty="0">
                <a:latin typeface="Calibri"/>
                <a:cs typeface="Calibri"/>
              </a:rPr>
              <a:t>stocks/</a:t>
            </a:r>
            <a:endParaRPr sz="600">
              <a:latin typeface="Calibri"/>
              <a:cs typeface="Calibri"/>
            </a:endParaRPr>
          </a:p>
          <a:p>
            <a:pPr marL="12700" marR="111125">
              <a:lnSpc>
                <a:spcPct val="110700"/>
              </a:lnSpc>
            </a:pPr>
            <a:r>
              <a:rPr sz="600" spc="20" dirty="0">
                <a:latin typeface="Calibri"/>
                <a:cs typeface="Calibri"/>
              </a:rPr>
              <a:t>Miller,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05" dirty="0">
                <a:latin typeface="Calibri"/>
                <a:cs typeface="Calibri"/>
              </a:rPr>
              <a:t>K.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L.,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Nardinelli,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70" dirty="0">
                <a:latin typeface="Calibri"/>
                <a:cs typeface="Calibri"/>
              </a:rPr>
              <a:t>C.,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Pink,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G.,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Reiter,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05" dirty="0">
                <a:latin typeface="Calibri"/>
                <a:cs typeface="Calibri"/>
              </a:rPr>
              <a:t>K.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(2017).</a:t>
            </a:r>
            <a:r>
              <a:rPr sz="600" spc="235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The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Signaling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Effects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of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the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00" dirty="0">
                <a:latin typeface="Calibri"/>
                <a:cs typeface="Calibri"/>
              </a:rPr>
              <a:t>US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Food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25" dirty="0">
                <a:latin typeface="Calibri"/>
                <a:cs typeface="Calibri"/>
              </a:rPr>
              <a:t>and</a:t>
            </a:r>
            <a:r>
              <a:rPr sz="600" spc="65" dirty="0">
                <a:latin typeface="Calibri"/>
                <a:cs typeface="Calibri"/>
              </a:rPr>
              <a:t> Drug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Administration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Fast-</a:t>
            </a:r>
            <a:r>
              <a:rPr sz="600" spc="30" dirty="0">
                <a:latin typeface="Calibri"/>
                <a:cs typeface="Calibri"/>
              </a:rPr>
              <a:t>Track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Designation.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Managerial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and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Decision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Economics,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38(4),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581â594.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https://doi.org/10.1002/mde.2805</a:t>
            </a:r>
            <a:endParaRPr sz="600">
              <a:latin typeface="Calibri"/>
              <a:cs typeface="Calibri"/>
            </a:endParaRPr>
          </a:p>
          <a:p>
            <a:pPr marL="12700" marR="12065">
              <a:lnSpc>
                <a:spcPct val="110700"/>
              </a:lnSpc>
            </a:pPr>
            <a:r>
              <a:rPr sz="600" spc="60" dirty="0">
                <a:latin typeface="Calibri"/>
                <a:cs typeface="Calibri"/>
              </a:rPr>
              <a:t>Re,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S.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E.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(2016).</a:t>
            </a:r>
            <a:r>
              <a:rPr sz="600" spc="229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Stock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Market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Reaction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20" dirty="0">
                <a:latin typeface="Calibri"/>
                <a:cs typeface="Calibri"/>
              </a:rPr>
              <a:t>FDA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Breakthrough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Therapy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Designation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[Dissertation,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The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Leonard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70" dirty="0">
                <a:latin typeface="Calibri"/>
                <a:cs typeface="Calibri"/>
              </a:rPr>
              <a:t>N.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Stern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School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of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Business].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10700"/>
              </a:lnSpc>
            </a:pPr>
            <a:r>
              <a:rPr sz="600" spc="30" dirty="0">
                <a:latin typeface="Calibri"/>
                <a:cs typeface="Calibri"/>
              </a:rPr>
              <a:t>Sarkar,</a:t>
            </a:r>
            <a:r>
              <a:rPr sz="600" spc="12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S.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K.,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Jong,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P.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J.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(2006).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Market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response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to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120" dirty="0">
                <a:latin typeface="Calibri"/>
                <a:cs typeface="Calibri"/>
              </a:rPr>
              <a:t>FDA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announcements.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The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Quarterly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Review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of</a:t>
            </a:r>
            <a:r>
              <a:rPr sz="600" spc="17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Economics</a:t>
            </a:r>
            <a:r>
              <a:rPr sz="600" spc="18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and</a:t>
            </a:r>
            <a:r>
              <a:rPr sz="600" spc="17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Finance,</a:t>
            </a:r>
            <a:r>
              <a:rPr sz="600" spc="18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46(4),</a:t>
            </a:r>
            <a:r>
              <a:rPr sz="600" spc="180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586â597.</a:t>
            </a:r>
            <a:r>
              <a:rPr sz="600" spc="285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https://doi.org/10.1016/j.qref.2005.01.003</a:t>
            </a:r>
            <a:endParaRPr sz="600">
              <a:latin typeface="Calibri"/>
              <a:cs typeface="Calibri"/>
            </a:endParaRPr>
          </a:p>
          <a:p>
            <a:pPr marL="12700" marR="87630">
              <a:lnSpc>
                <a:spcPct val="110700"/>
              </a:lnSpc>
            </a:pPr>
            <a:r>
              <a:rPr sz="600" spc="50" dirty="0">
                <a:latin typeface="Calibri"/>
                <a:cs typeface="Calibri"/>
              </a:rPr>
              <a:t>Sharma,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A.,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Lacey,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70" dirty="0">
                <a:latin typeface="Calibri"/>
                <a:cs typeface="Calibri"/>
              </a:rPr>
              <a:t>N.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(2004).</a:t>
            </a:r>
            <a:r>
              <a:rPr sz="600" spc="2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Linking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Product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Development</a:t>
            </a:r>
            <a:r>
              <a:rPr sz="600" spc="14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Outcomes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to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Market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Valuation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-25" dirty="0">
                <a:latin typeface="Calibri"/>
                <a:cs typeface="Calibri"/>
              </a:rPr>
              <a:t>the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Firm:</a:t>
            </a:r>
            <a:r>
              <a:rPr sz="600" spc="220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The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Case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the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70" dirty="0">
                <a:latin typeface="Calibri"/>
                <a:cs typeface="Calibri"/>
              </a:rPr>
              <a:t>U.S.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Pharmaceutical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Industry.</a:t>
            </a:r>
            <a:r>
              <a:rPr sz="600" spc="225" dirty="0">
                <a:latin typeface="Calibri"/>
                <a:cs typeface="Calibri"/>
              </a:rPr>
              <a:t> </a:t>
            </a:r>
            <a:r>
              <a:rPr sz="600" spc="45" dirty="0">
                <a:latin typeface="Calibri"/>
                <a:cs typeface="Calibri"/>
              </a:rPr>
              <a:t>Journal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Product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Innovation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Management,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21(5),</a:t>
            </a:r>
            <a:r>
              <a:rPr sz="600" spc="395" dirty="0">
                <a:latin typeface="Calibri"/>
                <a:cs typeface="Calibri"/>
              </a:rPr>
              <a:t> </a:t>
            </a:r>
            <a:r>
              <a:rPr sz="600" spc="10" dirty="0">
                <a:latin typeface="Calibri"/>
                <a:cs typeface="Calibri"/>
              </a:rPr>
              <a:t>297â308.</a:t>
            </a:r>
            <a:r>
              <a:rPr sz="600" spc="220" dirty="0">
                <a:latin typeface="Calibri"/>
                <a:cs typeface="Calibri"/>
              </a:rPr>
              <a:t>  </a:t>
            </a:r>
            <a:r>
              <a:rPr sz="600" spc="50" dirty="0">
                <a:latin typeface="Calibri"/>
                <a:cs typeface="Calibri"/>
              </a:rPr>
              <a:t>https://doi.org/10.1111/j.0737-</a:t>
            </a:r>
            <a:r>
              <a:rPr sz="600" spc="-10" dirty="0">
                <a:latin typeface="Calibri"/>
                <a:cs typeface="Calibri"/>
              </a:rPr>
              <a:t>6782.2004.00084.x</a:t>
            </a:r>
            <a:endParaRPr sz="600">
              <a:latin typeface="Calibri"/>
              <a:cs typeface="Calibri"/>
            </a:endParaRPr>
          </a:p>
          <a:p>
            <a:pPr marL="12700" marR="73025">
              <a:lnSpc>
                <a:spcPct val="110700"/>
              </a:lnSpc>
            </a:pPr>
            <a:r>
              <a:rPr sz="600" spc="30" dirty="0">
                <a:latin typeface="Calibri"/>
                <a:cs typeface="Calibri"/>
              </a:rPr>
              <a:t>Williamson,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J.,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Spicer,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80" dirty="0">
                <a:latin typeface="Calibri"/>
                <a:cs typeface="Calibri"/>
              </a:rPr>
              <a:t>A.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J.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(2023).</a:t>
            </a:r>
            <a:r>
              <a:rPr sz="600" spc="229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Review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the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impact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3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the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85" dirty="0">
                <a:latin typeface="Calibri"/>
                <a:cs typeface="Calibri"/>
              </a:rPr>
              <a:t>FDAâs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0" dirty="0">
                <a:latin typeface="Calibri"/>
                <a:cs typeface="Calibri"/>
              </a:rPr>
              <a:t>Fast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Track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Designation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-25" dirty="0">
                <a:latin typeface="Calibri"/>
                <a:cs typeface="Calibri"/>
              </a:rPr>
              <a:t>on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biotechnology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companiesâ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share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prices.</a:t>
            </a:r>
            <a:r>
              <a:rPr sz="600" spc="254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Drug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Discovery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Today,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28(11),</a:t>
            </a:r>
            <a:r>
              <a:rPr sz="600" spc="15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103771.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https://doi.org/10.1016/j.drudis.2023.103771</a:t>
            </a:r>
            <a:endParaRPr sz="600">
              <a:latin typeface="Calibri"/>
              <a:cs typeface="Calibri"/>
            </a:endParaRPr>
          </a:p>
          <a:p>
            <a:pPr marL="12700" marR="153670">
              <a:lnSpc>
                <a:spcPct val="110700"/>
              </a:lnSpc>
            </a:pPr>
            <a:r>
              <a:rPr sz="600" spc="30" dirty="0">
                <a:latin typeface="Calibri"/>
                <a:cs typeface="Calibri"/>
              </a:rPr>
              <a:t>Williamson,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J.,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Spicer,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80" dirty="0">
                <a:latin typeface="Calibri"/>
                <a:cs typeface="Calibri"/>
              </a:rPr>
              <a:t>A.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J.,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Louramo,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75" dirty="0">
                <a:latin typeface="Calibri"/>
                <a:cs typeface="Calibri"/>
              </a:rPr>
              <a:t>E.,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&amp;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Jalkanen,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90" dirty="0">
                <a:latin typeface="Calibri"/>
                <a:cs typeface="Calibri"/>
              </a:rPr>
              <a:t>J.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(2024).</a:t>
            </a:r>
            <a:r>
              <a:rPr sz="600" spc="2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Unveiling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the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impacts</a:t>
            </a:r>
            <a:r>
              <a:rPr sz="600" spc="14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35" dirty="0">
                <a:latin typeface="Calibri"/>
                <a:cs typeface="Calibri"/>
              </a:rPr>
              <a:t> </a:t>
            </a:r>
            <a:r>
              <a:rPr sz="600" spc="95" dirty="0">
                <a:latin typeface="Calibri"/>
                <a:cs typeface="Calibri"/>
              </a:rPr>
              <a:t>FDA </a:t>
            </a:r>
            <a:r>
              <a:rPr sz="600" spc="50" dirty="0">
                <a:latin typeface="Calibri"/>
                <a:cs typeface="Calibri"/>
              </a:rPr>
              <a:t>Breakthrough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Therapy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Designation:</a:t>
            </a:r>
            <a:r>
              <a:rPr sz="600" spc="270" dirty="0">
                <a:latin typeface="Calibri"/>
                <a:cs typeface="Calibri"/>
              </a:rPr>
              <a:t> </a:t>
            </a:r>
            <a:r>
              <a:rPr sz="600" spc="114" dirty="0">
                <a:latin typeface="Calibri"/>
                <a:cs typeface="Calibri"/>
              </a:rPr>
              <a:t>A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dual-perspective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examination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of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economic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and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developmental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outcomes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for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biotechnology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companies.</a:t>
            </a:r>
            <a:r>
              <a:rPr sz="600" spc="275" dirty="0">
                <a:latin typeface="Calibri"/>
                <a:cs typeface="Calibri"/>
              </a:rPr>
              <a:t> </a:t>
            </a:r>
            <a:r>
              <a:rPr sz="600" spc="65" dirty="0">
                <a:latin typeface="Calibri"/>
                <a:cs typeface="Calibri"/>
              </a:rPr>
              <a:t>Drug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Discovery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30" dirty="0">
                <a:latin typeface="Calibri"/>
                <a:cs typeface="Calibri"/>
              </a:rPr>
              <a:t>Today,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29(4),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103919.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40" dirty="0">
                <a:latin typeface="Calibri"/>
                <a:cs typeface="Calibri"/>
              </a:rPr>
              <a:t>https://doi.org/10.1016/j.drudis.2024.103919</a:t>
            </a:r>
            <a:endParaRPr sz="600">
              <a:latin typeface="Calibri"/>
              <a:cs typeface="Calibri"/>
            </a:endParaRPr>
          </a:p>
          <a:p>
            <a:pPr marL="12700" marR="289560">
              <a:lnSpc>
                <a:spcPct val="110700"/>
              </a:lnSpc>
            </a:pPr>
            <a:r>
              <a:rPr sz="600" spc="20" dirty="0">
                <a:latin typeface="Calibri"/>
                <a:cs typeface="Calibri"/>
              </a:rPr>
              <a:t>Wills,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120" dirty="0">
                <a:latin typeface="Calibri"/>
                <a:cs typeface="Calibri"/>
              </a:rPr>
              <a:t>T.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55" dirty="0">
                <a:latin typeface="Calibri"/>
                <a:cs typeface="Calibri"/>
              </a:rPr>
              <a:t>(2022).</a:t>
            </a:r>
            <a:r>
              <a:rPr sz="600" spc="27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Breakthrough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therapy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designation:</a:t>
            </a:r>
            <a:r>
              <a:rPr sz="600" spc="275" dirty="0">
                <a:latin typeface="Calibri"/>
                <a:cs typeface="Calibri"/>
              </a:rPr>
              <a:t> </a:t>
            </a:r>
            <a:r>
              <a:rPr sz="600" spc="80" dirty="0">
                <a:latin typeface="Calibri"/>
                <a:cs typeface="Calibri"/>
              </a:rPr>
              <a:t>The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real-world</a:t>
            </a:r>
            <a:r>
              <a:rPr sz="600" spc="165" dirty="0">
                <a:latin typeface="Calibri"/>
                <a:cs typeface="Calibri"/>
              </a:rPr>
              <a:t> </a:t>
            </a:r>
            <a:r>
              <a:rPr sz="600" spc="50" dirty="0">
                <a:latin typeface="Calibri"/>
                <a:cs typeface="Calibri"/>
              </a:rPr>
              <a:t>impact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of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structural</a:t>
            </a:r>
            <a:r>
              <a:rPr sz="600" spc="17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novelty.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  <a:hlinkClick r:id="rId2"/>
              </a:rPr>
              <a:t>https://www.cas.org/resources/cas-insights/breakthrough-therapy-designation-real-world-</a:t>
            </a:r>
            <a:r>
              <a:rPr sz="600" spc="40" dirty="0">
                <a:latin typeface="Calibri"/>
                <a:cs typeface="Calibri"/>
                <a:hlinkClick r:id="rId2"/>
              </a:rPr>
              <a:t>impact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142" y="1425575"/>
            <a:ext cx="232981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2450" spc="110" dirty="0">
                <a:solidFill>
                  <a:srgbClr val="0000FF"/>
                </a:solidFill>
                <a:latin typeface="Gill Sans MT"/>
                <a:cs typeface="Gill Sans MT"/>
              </a:rPr>
              <a:t>THANK</a:t>
            </a:r>
            <a:r>
              <a:rPr sz="2450" spc="315" dirty="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sz="2450" spc="90" dirty="0">
                <a:solidFill>
                  <a:srgbClr val="0000FF"/>
                </a:solidFill>
                <a:latin typeface="Gill Sans MT"/>
                <a:cs typeface="Gill Sans MT"/>
              </a:rPr>
              <a:t>YOU!</a:t>
            </a:r>
            <a:endParaRPr sz="2450" dirty="0">
              <a:latin typeface="Gill Sans MT"/>
              <a:cs typeface="Gill Sans MT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EA6D0602-292A-7326-9E11-88AD4983C15C}"/>
              </a:ext>
            </a:extLst>
          </p:cNvPr>
          <p:cNvSpPr/>
          <p:nvPr/>
        </p:nvSpPr>
        <p:spPr>
          <a:xfrm>
            <a:off x="0" y="3349308"/>
            <a:ext cx="4610100" cy="122555"/>
          </a:xfrm>
          <a:custGeom>
            <a:avLst/>
            <a:gdLst/>
            <a:ahLst/>
            <a:cxnLst/>
            <a:rect l="l" t="t" r="r" b="b"/>
            <a:pathLst>
              <a:path w="2304415" h="122554">
                <a:moveTo>
                  <a:pt x="2303995" y="0"/>
                </a:moveTo>
                <a:lnTo>
                  <a:pt x="0" y="0"/>
                </a:lnTo>
                <a:lnTo>
                  <a:pt x="0" y="122389"/>
                </a:lnTo>
                <a:lnTo>
                  <a:pt x="2303995" y="122389"/>
                </a:lnTo>
                <a:lnTo>
                  <a:pt x="2303995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763E6A4E-78A3-1C46-EDEC-08B874BAA8EB}"/>
              </a:ext>
            </a:extLst>
          </p:cNvPr>
          <p:cNvSpPr txBox="1">
            <a:spLocks/>
          </p:cNvSpPr>
          <p:nvPr/>
        </p:nvSpPr>
        <p:spPr>
          <a:xfrm>
            <a:off x="1591474" y="3361977"/>
            <a:ext cx="1698091" cy="10002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>
            <a:defPPr>
              <a:defRPr kern="0"/>
            </a:defPPr>
          </a:lstStyle>
          <a:p>
            <a:pPr marL="12700" algn="ctr">
              <a:spcBef>
                <a:spcPts val="60"/>
              </a:spcBef>
            </a:pPr>
            <a:r>
              <a:rPr lang="en-US" sz="600" spc="20" dirty="0">
                <a:solidFill>
                  <a:schemeClr val="bg1"/>
                </a:solidFill>
                <a:latin typeface="+mj-lt"/>
              </a:rPr>
              <a:t>Catherine Nemeskal | FDA Accelerated Approval</a:t>
            </a:r>
            <a:endParaRPr lang="en-US" sz="600" spc="-1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5546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Statistics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493" y="320762"/>
            <a:ext cx="3440198" cy="286902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16725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AARs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156EC86-7A89-4E14-A7F3-C300082197C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8576881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22783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Accelerated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CAARs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C1B7BE9-51A1-422B-B0C8-2392536DC58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1313698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4742676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Oncology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lang="en-US" sz="1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Non-O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ncology,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1400" dirty="0">
              <a:latin typeface="Calibri"/>
              <a:cs typeface="Calibri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7F2FE1F-D0CA-4C09-A348-7CEA348896D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8201994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34639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Small,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1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CA12250-CFA5-45F4-BEE0-AC88B9C47E6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2647704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74" y="-26367"/>
            <a:ext cx="400494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Appendix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75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Oncology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Oncology,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14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1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85EE00-273A-4D1F-A5C6-93028C73A38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2865282"/>
              </p:ext>
            </p:extLst>
          </p:nvPr>
        </p:nvGraphicFramePr>
        <p:xfrm>
          <a:off x="123825" y="358775"/>
          <a:ext cx="43624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4395" y="940941"/>
            <a:ext cx="3327400" cy="5060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 decisions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</a:t>
            </a:r>
            <a:endParaRPr sz="110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50"/>
              </a:spcBef>
            </a:pPr>
            <a:r>
              <a:rPr sz="1000" spc="-10" dirty="0">
                <a:latin typeface="Calibri"/>
                <a:cs typeface="Calibri"/>
              </a:rPr>
              <a:t>Accelerated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characteristics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both: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Key</a:t>
            </a:r>
            <a:r>
              <a:rPr spc="2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8572" y="1446410"/>
            <a:ext cx="2755900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Calibri"/>
                <a:cs typeface="Calibri"/>
              </a:rPr>
              <a:t>Early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FDA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action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110" dirty="0">
                <a:latin typeface="Calibri"/>
                <a:cs typeface="Calibri"/>
              </a:rPr>
              <a:t>(FTD/BTD)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</a:pPr>
            <a:r>
              <a:rPr sz="900" dirty="0">
                <a:latin typeface="Calibri"/>
                <a:cs typeface="Calibri"/>
              </a:rPr>
              <a:t>Standard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FDA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Approval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(commercialization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rights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upon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receipt)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1FF2C0-BFF4-0C33-1908-385E3128A1FD}"/>
              </a:ext>
            </a:extLst>
          </p:cNvPr>
          <p:cNvSpPr/>
          <p:nvPr/>
        </p:nvSpPr>
        <p:spPr>
          <a:xfrm>
            <a:off x="527505" y="101969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055D9DB-FE27-9ABA-E773-3A2F6E1E07D0}"/>
              </a:ext>
            </a:extLst>
          </p:cNvPr>
          <p:cNvSpPr/>
          <p:nvPr/>
        </p:nvSpPr>
        <p:spPr>
          <a:xfrm>
            <a:off x="818636" y="133943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00667EC-612C-7F0D-3730-22BC6080B9A0}"/>
              </a:ext>
            </a:extLst>
          </p:cNvPr>
          <p:cNvSpPr/>
          <p:nvPr/>
        </p:nvSpPr>
        <p:spPr>
          <a:xfrm>
            <a:off x="1073391" y="1495765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83316F-4374-BC96-3D54-3B87FFA267D3}"/>
              </a:ext>
            </a:extLst>
          </p:cNvPr>
          <p:cNvSpPr/>
          <p:nvPr/>
        </p:nvSpPr>
        <p:spPr>
          <a:xfrm>
            <a:off x="1073391" y="1634751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2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24395" y="940941"/>
            <a:ext cx="3327400" cy="5060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9"/>
              </a:spcBef>
            </a:pPr>
            <a:r>
              <a:rPr sz="1100" dirty="0">
                <a:latin typeface="Calibri"/>
                <a:cs typeface="Calibri"/>
              </a:rPr>
              <a:t>Assess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 decisions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60" dirty="0">
                <a:latin typeface="Calibri"/>
                <a:cs typeface="Calibri"/>
              </a:rPr>
              <a:t>FDA</a:t>
            </a:r>
            <a:endParaRPr sz="1100" dirty="0">
              <a:latin typeface="Calibri"/>
              <a:cs typeface="Calibri"/>
            </a:endParaRPr>
          </a:p>
          <a:p>
            <a:pPr marL="289560">
              <a:lnSpc>
                <a:spcPct val="100000"/>
              </a:lnSpc>
              <a:spcBef>
                <a:spcPts val="50"/>
              </a:spcBef>
            </a:pPr>
            <a:r>
              <a:rPr sz="1000" spc="-10" dirty="0">
                <a:latin typeface="Calibri"/>
                <a:cs typeface="Calibri"/>
              </a:rPr>
              <a:t>Accelerated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Approval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has</a:t>
            </a:r>
            <a:r>
              <a:rPr sz="1000" spc="9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characteristics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both: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Key</a:t>
            </a:r>
            <a:r>
              <a:rPr spc="225" dirty="0"/>
              <a:t> </a:t>
            </a:r>
            <a:r>
              <a:rPr spc="-10" dirty="0"/>
              <a:t>Contributions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8572" y="1446410"/>
            <a:ext cx="2755900" cy="44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0" dirty="0">
                <a:latin typeface="Calibri"/>
                <a:cs typeface="Calibri"/>
              </a:rPr>
              <a:t>Early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FDA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action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110" dirty="0">
                <a:latin typeface="Calibri"/>
                <a:cs typeface="Calibri"/>
              </a:rPr>
              <a:t>(FTD/BTD)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</a:pPr>
            <a:r>
              <a:rPr sz="900" dirty="0">
                <a:latin typeface="Calibri"/>
                <a:cs typeface="Calibri"/>
              </a:rPr>
              <a:t>Standard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95" dirty="0">
                <a:latin typeface="Calibri"/>
                <a:cs typeface="Calibri"/>
              </a:rPr>
              <a:t>FDA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Approval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(commercialization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rights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upon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receipt)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5" y="1910129"/>
            <a:ext cx="3581400" cy="3638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Direct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comparison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stock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market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reaction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Accelerated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vs. </a:t>
            </a:r>
            <a:r>
              <a:rPr sz="1100" dirty="0">
                <a:latin typeface="Calibri"/>
                <a:cs typeface="Calibri"/>
              </a:rPr>
              <a:t>Full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approval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within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one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study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07C083-46CD-F300-01C2-CB53D1BB3CC1}"/>
              </a:ext>
            </a:extLst>
          </p:cNvPr>
          <p:cNvSpPr/>
          <p:nvPr/>
        </p:nvSpPr>
        <p:spPr>
          <a:xfrm>
            <a:off x="533855" y="1969022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F9D6C0-C0C7-CBB3-EF47-4405A49A385A}"/>
              </a:ext>
            </a:extLst>
          </p:cNvPr>
          <p:cNvSpPr/>
          <p:nvPr/>
        </p:nvSpPr>
        <p:spPr>
          <a:xfrm>
            <a:off x="818636" y="1339435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1658B0-E520-ED5C-F6A2-6F46B143889D}"/>
              </a:ext>
            </a:extLst>
          </p:cNvPr>
          <p:cNvSpPr/>
          <p:nvPr/>
        </p:nvSpPr>
        <p:spPr>
          <a:xfrm>
            <a:off x="1073391" y="1495765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A994C-5BFB-AC84-AA0B-83E18AE82410}"/>
              </a:ext>
            </a:extLst>
          </p:cNvPr>
          <p:cNvSpPr/>
          <p:nvPr/>
        </p:nvSpPr>
        <p:spPr>
          <a:xfrm>
            <a:off x="1073391" y="1634751"/>
            <a:ext cx="91440" cy="91440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906B447-A99D-E31F-B2CB-E568B70221B0}"/>
              </a:ext>
            </a:extLst>
          </p:cNvPr>
          <p:cNvSpPr/>
          <p:nvPr/>
        </p:nvSpPr>
        <p:spPr>
          <a:xfrm>
            <a:off x="527505" y="1019696"/>
            <a:ext cx="64008" cy="64008"/>
          </a:xfrm>
          <a:prstGeom prst="ellipse">
            <a:avLst/>
          </a:prstGeom>
          <a:solidFill>
            <a:srgbClr val="3131A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</p:cSld>
  <p:clrMapOvr>
    <a:masterClrMapping/>
  </p:clrMapOvr>
  <p:transition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7407c878cd4b46ac97f8a2a9d8208737&lt;/ParentId&gt;&lt;LinkId&gt;Chart 2&lt;/LinkId&gt;&lt;FriendlyName&gt;&lt;/FriendlyName&gt;&lt;Type&gt;7&lt;/Type&gt;&lt;Address&gt;&lt;/Address&gt;&lt;LastUpdate&gt;2025-09-20 18:16:15&lt;/LastUpdate&gt;&lt;User&gt;Catherine Nemeskal&lt;/User&gt;&lt;/Link&gt;&lt;/Links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a9f34505e4d6e546101079a9d32a0b7a5da0e0eaaa08178c946868e8de3daef2\FINAL ANALYSIS OUTPUT.xlsx]]&gt;&lt;/Source&gt;&lt;SourceModified&gt;2025-09-20 23:36:09&lt;/SourceModified&gt;&lt;ParentId&gt;MLNK3c9b82dac87449bbac0bfb7a7cc4dd3c&lt;/ParentId&gt;&lt;LinkId&gt;MLNKf825ed99d9a04138926dfa97ca8819d2&lt;/LinkId&gt;&lt;FriendlyName&gt;&lt;/FriendlyName&gt;&lt;Type&gt;1&lt;/Type&gt;&lt;Address&gt;='Convert Withdraw'!$O$4:$V$15&lt;/Address&gt;&lt;LastUpdate&gt;2025-09-20 19:41:36&lt;/LastUpdate&gt;&lt;User&gt;Catherine Nemeskal&lt;/User&gt;&lt;/Link&gt;&lt;/Links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b1e54abb576e44beb7dc4f104d000901&lt;/ParentId&gt;&lt;LinkId&gt;Chart 5&lt;/LinkId&gt;&lt;FriendlyName&gt;&lt;/FriendlyName&gt;&lt;Type&gt;7&lt;/Type&gt;&lt;Address&gt;&lt;/Address&gt;&lt;LastUpdate&gt;2025-09-20 18:18:27&lt;/LastUpdate&gt;&lt;User&gt;Catherine Nemeskal&lt;/User&gt;&lt;/Link&gt;&lt;/Links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7407c878cd4b46ac97f8a2a9d8208737&lt;/ParentId&gt;&lt;LinkId&gt;Chart 3&lt;/LinkId&gt;&lt;FriendlyName&gt;&lt;/FriendlyName&gt;&lt;Type&gt;7&lt;/Type&gt;&lt;Address&gt;&lt;/Address&gt;&lt;LastUpdate&gt;2025-09-20 18:20:42&lt;/LastUpdate&gt;&lt;User&gt;Catherine Nemeskal&lt;/User&gt;&lt;/Link&gt;&lt;/Links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2db8cb785faa4a48949094c7c3a39d9d&lt;/ParentId&gt;&lt;LinkId&gt;Chart 1&lt;/LinkId&gt;&lt;FriendlyName&gt;&lt;/FriendlyName&gt;&lt;Type&gt;7&lt;/Type&gt;&lt;Address&gt;&lt;/Address&gt;&lt;LastUpdate&gt;2025-09-20 18:24:40&lt;/LastUpdate&gt;&lt;User&gt;Catherine Nemeskal&lt;/User&gt;&lt;/Link&gt;&lt;/Links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2db8cb785faa4a48949094c7c3a39d9d&lt;/ParentId&gt;&lt;LinkId&gt;Chart 2&lt;/LinkId&gt;&lt;FriendlyName&gt;&lt;/FriendlyName&gt;&lt;Type&gt;7&lt;/Type&gt;&lt;Address&gt;&lt;/Address&gt;&lt;LastUpdate&gt;2025-09-20 18:24:52&lt;/LastUpdate&gt;&lt;User&gt;Catherine Nemeskal&lt;/User&gt;&lt;/Link&gt;&lt;/Links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5502d93d3ec645a48dd85f8579bd8211&lt;/ParentId&gt;&lt;LinkId&gt;Chart 4&lt;/LinkId&gt;&lt;FriendlyName&gt;&lt;/FriendlyName&gt;&lt;Type&gt;7&lt;/Type&gt;&lt;Address&gt;&lt;/Address&gt;&lt;LastUpdate&gt;2025-09-20 18:26:21&lt;/LastUpdate&gt;&lt;User&gt;Catherine Nemeskal&lt;/User&gt;&lt;/Link&gt;&lt;/Links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5502d93d3ec645a48dd85f8579bd8211&lt;/ParentId&gt;&lt;LinkId&gt;Chart 5&lt;/LinkId&gt;&lt;FriendlyName&gt;&lt;/FriendlyName&gt;&lt;Type&gt;7&lt;/Type&gt;&lt;Address&gt;&lt;/Address&gt;&lt;LastUpdate&gt;2025-09-20 18:26:57&lt;/LastUpdate&gt;&lt;User&gt;Catherine Nemeskal&lt;/User&gt;&lt;/Link&gt;&lt;/Links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5502d93d3ec645a48dd85f8579bd8211&lt;/ParentId&gt;&lt;LinkId&gt;Chart 3&lt;/LinkId&gt;&lt;FriendlyName&gt;&lt;/FriendlyName&gt;&lt;Type&gt;7&lt;/Type&gt;&lt;Address&gt;&lt;/Address&gt;&lt;LastUpdate&gt;2025-09-20 18:27:19&lt;/LastUpdate&gt;&lt;User&gt;Catherine Nemeskal&lt;/User&gt;&lt;/Link&gt;&lt;/Link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b1e54abb576e44beb7dc4f104d000901&lt;/ParentId&gt;&lt;LinkId&gt;Chart 2&lt;/LinkId&gt;&lt;FriendlyName&gt;&lt;/FriendlyName&gt;&lt;Type&gt;7&lt;/Type&gt;&lt;Address&gt;&lt;/Address&gt;&lt;LastUpdate&gt;2025-09-20 17:47:11&lt;/LastUpdate&gt;&lt;User&gt;Catherine Nemeskal&lt;/User&gt;&lt;/Link&gt;&lt;/Links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b1e54abb576e44beb7dc4f104d000901&lt;/ParentId&gt;&lt;LinkId&gt;Chart 3&lt;/LinkId&gt;&lt;FriendlyName&gt;&lt;/FriendlyName&gt;&lt;Type&gt;7&lt;/Type&gt;&lt;Address&gt;&lt;/Address&gt;&lt;LastUpdate&gt;2025-09-20 17:57:04&lt;/LastUpdate&gt;&lt;User&gt;Catherine Nemeskal&lt;/User&gt;&lt;/Link&gt;&lt;/Links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b1e54abb576e44beb7dc4f104d000901&lt;/ParentId&gt;&lt;LinkId&gt;Chart 1&lt;/LinkId&gt;&lt;FriendlyName&gt;&lt;/FriendlyName&gt;&lt;Type&gt;7&lt;/Type&gt;&lt;Address&gt;&lt;/Address&gt;&lt;LastUpdate&gt;2025-09-20 17:51:18&lt;/LastUpdate&gt;&lt;User&gt;Catherine Nemeskal&lt;/User&gt;&lt;/Link&gt;&lt;/Links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5502d93d3ec645a48dd85f8579bd8211&lt;/ParentId&gt;&lt;LinkId&gt;Chart 1&lt;/LinkId&gt;&lt;FriendlyName&gt;&lt;/FriendlyName&gt;&lt;Type&gt;7&lt;/Type&gt;&lt;Address&gt;&lt;/Address&gt;&lt;LastUpdate&gt;2025-09-20 18:15:41&lt;/LastUpdate&gt;&lt;User&gt;Catherine Nemeskal&lt;/User&gt;&lt;/Link&gt;&lt;/Links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5502d93d3ec645a48dd85f8579bd8211&lt;/ParentId&gt;&lt;LinkId&gt;Chart 2&lt;/LinkId&gt;&lt;FriendlyName&gt;&lt;/FriendlyName&gt;&lt;Type&gt;7&lt;/Type&gt;&lt;Address&gt;&lt;/Address&gt;&lt;LastUpdate&gt;2025-09-20 18:15:35&lt;/LastUpdate&gt;&lt;User&gt;Catherine Nemeskal&lt;/User&gt;&lt;/Link&gt;&lt;/Links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cd4743a4f879c28d19cb819b88bd382cacc16433004a45b1adbce9be3d83aea\CN BUPA 2025 Figures.xlsx]]&gt;&lt;/Source&gt;&lt;SourceModified&gt;2025-09-20 23:23:35&lt;/SourceModified&gt;&lt;ParentId&gt;MLNKd4d8e3d33f5a4b1dadbc0306cfb934c1&lt;/ParentId&gt;&lt;LinkId&gt;MLNK6833dcbd3eb54c4c87ed209bf4cce918&lt;/LinkId&gt;&lt;FriendlyName&gt;&lt;/FriendlyName&gt;&lt;Type&gt;1&lt;/Type&gt;&lt;Address&gt;='FA vs AA'!$N$5:$U$16&lt;/Address&gt;&lt;LastUpdate&gt;2025-09-20 19:40:21&lt;/LastUpdate&gt;&lt;User&gt;Catherine Nemeskal&lt;/User&gt;&lt;/Link&gt;&lt;/Links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CABACUSLINK" val="&lt;Links vendor=&quot;Macabacus&quot;&gt;&lt;Link version=&quot;9.8.3.0&quot;&gt;&lt;Source&gt;&lt;![CDATA[%USER_FOLDER%\AppData\Local\Microsoft\Olk\Attachments\ooa-0b7afd7c-23d4-4339-a966-778ce13ef2a3\f01e75714149f4904de6e3e8145ba9508e117adf2c27daa3e0b3eb2fcedb505d\FINAL PRES ANALYSIS OUTPUT.xlsx]]&gt;&lt;/Source&gt;&lt;SourceModified&gt;2025-09-20 21:40:49&lt;/SourceModified&gt;&lt;ParentId&gt;MLNK7407c878cd4b46ac97f8a2a9d8208737&lt;/ParentId&gt;&lt;LinkId&gt;Chart 1&lt;/LinkId&gt;&lt;FriendlyName&gt;&lt;/FriendlyName&gt;&lt;Type&gt;7&lt;/Type&gt;&lt;Address&gt;&lt;/Address&gt;&lt;LastUpdate&gt;2025-09-20 18:13:18&lt;/LastUpdate&gt;&lt;User&gt;Catherine Nemeskal&lt;/User&gt;&lt;/Link&gt;&lt;/Links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DeleteMe_1722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DeleteMe_1723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3292</Words>
  <Application>Microsoft Office PowerPoint</Application>
  <PresentationFormat>Custom</PresentationFormat>
  <Paragraphs>410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Cambria</vt:lpstr>
      <vt:lpstr>Century Gothic</vt:lpstr>
      <vt:lpstr>Gill Sans MT</vt:lpstr>
      <vt:lpstr>Tahoma</vt:lpstr>
      <vt:lpstr>Trebuchet MS</vt:lpstr>
      <vt:lpstr>Office Theme</vt:lpstr>
      <vt:lpstr>Uncovering the Impact of FDA Accelerated Approval on Biotechnology Companies: An Economic Perspective</vt:lpstr>
      <vt:lpstr>How do investors respond to FDA Accelerated Approval?</vt:lpstr>
      <vt:lpstr>Research Questions</vt:lpstr>
      <vt:lpstr>Research Questions</vt:lpstr>
      <vt:lpstr>Key Contributions</vt:lpstr>
      <vt:lpstr>Key Contributions</vt:lpstr>
      <vt:lpstr>Key Contributions</vt:lpstr>
      <vt:lpstr>Key Contributions</vt:lpstr>
      <vt:lpstr>Key Contributions</vt:lpstr>
      <vt:lpstr>Literature Review</vt:lpstr>
      <vt:lpstr>Literature Review</vt:lpstr>
      <vt:lpstr>Data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</vt:lpstr>
      <vt:lpstr>Model</vt:lpstr>
      <vt:lpstr>Model</vt:lpstr>
      <vt:lpstr>Empirical Methodology | Market Model</vt:lpstr>
      <vt:lpstr>Empirical Methodology | Market Model</vt:lpstr>
      <vt:lpstr>Empirical Methodology | Market Model</vt:lpstr>
      <vt:lpstr>Empirical Methodology | Market Model</vt:lpstr>
      <vt:lpstr>Empirical Methodology | Market Model</vt:lpstr>
      <vt:lpstr>PowerPoint Presentation</vt:lpstr>
      <vt:lpstr>Empirical Methodology | Abnormal Returns</vt:lpstr>
      <vt:lpstr>Empirical Methodology | Abnormal Returns</vt:lpstr>
      <vt:lpstr>Empirical Methodology | Abnormal Returns</vt:lpstr>
      <vt:lpstr>Empirical Methodology | Abnormal Returns</vt:lpstr>
      <vt:lpstr>PowerPoint Presentation</vt:lpstr>
      <vt:lpstr>Empirical Methodology | Abnormal Returns</vt:lpstr>
      <vt:lpstr>Empirical Methodology | Abnormal Returns</vt:lpstr>
      <vt:lpstr>Empirical Methodology | Volatility</vt:lpstr>
      <vt:lpstr>Empirical Methodology | Volatility</vt:lpstr>
      <vt:lpstr>Empirical Methodology | Volatility</vt:lpstr>
      <vt:lpstr>Empirical Methodology | Firm Characteristics</vt:lpstr>
      <vt:lpstr>Empirical Methodology | Firm Characteristics</vt:lpstr>
      <vt:lpstr>Empirical Methodology | Firm Characteristics</vt:lpstr>
      <vt:lpstr>Approval processes are stable over time from 2010 to 2023</vt:lpstr>
      <vt:lpstr>Identification Assumptions</vt:lpstr>
      <vt:lpstr>Identification Assumptions</vt:lpstr>
      <vt:lpstr>Identification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Empirical Results | Conversion Status</vt:lpstr>
      <vt:lpstr>PowerPoint Presentation</vt:lpstr>
      <vt:lpstr>PowerPoint Presentation</vt:lpstr>
      <vt:lpstr>PowerPoint Presentation</vt:lpstr>
      <vt:lpstr>Discussion</vt:lpstr>
      <vt:lpstr>Discussion</vt:lpstr>
      <vt:lpstr>Discussion</vt:lpstr>
      <vt:lpstr>Discussion</vt:lpstr>
      <vt:lpstr>Discussion</vt:lpstr>
      <vt:lpstr>Discussion</vt:lpstr>
      <vt:lpstr>Limitations</vt:lpstr>
      <vt:lpstr>Future Research Directions</vt:lpstr>
      <vt:lpstr>References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Catherine Nemeskal</cp:lastModifiedBy>
  <cp:revision>7</cp:revision>
  <dcterms:created xsi:type="dcterms:W3CDTF">2025-09-20T20:13:37Z</dcterms:created>
  <dcterms:modified xsi:type="dcterms:W3CDTF">2025-09-20T23:46:20Z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2025-03-04T00:00:00Z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2025-09-20T00:00:00Z</vt:filetime>
  </property>
  <property fmtid="{D5CDD505-2E9C-101B-9397-08002B2CF9AE}" pid="5" name="PTEX.Fullbanner">
    <vt:lpwstr>This is pdfTeX, Version 3.141592653-2.6-1.40.26 (TeX Live 2024) kpathsea version 6.4.0</vt:lpwstr>
  </property>
  <property fmtid="{D5CDD505-2E9C-101B-9397-08002B2CF9AE}" pid="6" name="Producer">
    <vt:lpwstr>pdfTeX-1.40.26</vt:lpwstr>
  </property>
</Properties>
</file>