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60" r:id="rId4"/>
    <p:sldId id="261" r:id="rId5"/>
    <p:sldId id="290" r:id="rId6"/>
    <p:sldId id="259" r:id="rId7"/>
    <p:sldId id="263" r:id="rId8"/>
    <p:sldId id="262" r:id="rId9"/>
    <p:sldId id="297" r:id="rId10"/>
    <p:sldId id="292" r:id="rId11"/>
    <p:sldId id="265" r:id="rId12"/>
    <p:sldId id="291" r:id="rId13"/>
    <p:sldId id="266" r:id="rId14"/>
    <p:sldId id="289" r:id="rId15"/>
    <p:sldId id="269" r:id="rId16"/>
    <p:sldId id="271" r:id="rId17"/>
    <p:sldId id="296" r:id="rId18"/>
    <p:sldId id="268" r:id="rId19"/>
    <p:sldId id="294" r:id="rId20"/>
    <p:sldId id="280" r:id="rId21"/>
    <p:sldId id="274" r:id="rId22"/>
    <p:sldId id="275" r:id="rId23"/>
    <p:sldId id="295" r:id="rId24"/>
    <p:sldId id="287" r:id="rId25"/>
    <p:sldId id="293" r:id="rId26"/>
    <p:sldId id="277" r:id="rId27"/>
    <p:sldId id="278" r:id="rId28"/>
    <p:sldId id="279" r:id="rId29"/>
    <p:sldId id="281" r:id="rId30"/>
    <p:sldId id="282" r:id="rId31"/>
    <p:sldId id="284" r:id="rId32"/>
    <p:sldId id="276" r:id="rId33"/>
    <p:sldId id="298" r:id="rId34"/>
    <p:sldId id="25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3B5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1BE2D8-12B8-4E03-A309-00AC26B6F45A}" v="4738" dt="2025-09-26T01:46:21.7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6" autoAdjust="0"/>
    <p:restoredTop sz="94660"/>
  </p:normalViewPr>
  <p:slideViewPr>
    <p:cSldViewPr snapToGrid="0">
      <p:cViewPr varScale="1">
        <p:scale>
          <a:sx n="83" d="100"/>
          <a:sy n="83" d="100"/>
        </p:scale>
        <p:origin x="390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, Spencer Ray" userId="56d64fb4-59ee-4428-a6e8-2181e6a58b37" providerId="ADAL" clId="{D41BE2D8-12B8-4E03-A309-00AC26B6F45A}"/>
    <pc:docChg chg="undo redo custSel addSld delSld modSld sldOrd">
      <pc:chgData name="Ma, Spencer Ray" userId="56d64fb4-59ee-4428-a6e8-2181e6a58b37" providerId="ADAL" clId="{D41BE2D8-12B8-4E03-A309-00AC26B6F45A}" dt="2025-09-06T23:18:06.524" v="6372" actId="20577"/>
      <pc:docMkLst>
        <pc:docMk/>
      </pc:docMkLst>
      <pc:sldChg chg="modSp mod">
        <pc:chgData name="Ma, Spencer Ray" userId="56d64fb4-59ee-4428-a6e8-2181e6a58b37" providerId="ADAL" clId="{D41BE2D8-12B8-4E03-A309-00AC26B6F45A}" dt="2025-09-05T00:41:23.489" v="5875" actId="20577"/>
        <pc:sldMkLst>
          <pc:docMk/>
          <pc:sldMk cId="3282293261" sldId="257"/>
        </pc:sldMkLst>
        <pc:spChg chg="mod">
          <ac:chgData name="Ma, Spencer Ray" userId="56d64fb4-59ee-4428-a6e8-2181e6a58b37" providerId="ADAL" clId="{D41BE2D8-12B8-4E03-A309-00AC26B6F45A}" dt="2025-09-05T00:41:23.489" v="5875" actId="20577"/>
          <ac:spMkLst>
            <pc:docMk/>
            <pc:sldMk cId="3282293261" sldId="257"/>
            <ac:spMk id="3" creationId="{499B5674-E7A9-EE10-A313-B3F9807101D4}"/>
          </ac:spMkLst>
        </pc:spChg>
        <pc:spChg chg="mod">
          <ac:chgData name="Ma, Spencer Ray" userId="56d64fb4-59ee-4428-a6e8-2181e6a58b37" providerId="ADAL" clId="{D41BE2D8-12B8-4E03-A309-00AC26B6F45A}" dt="2025-09-05T00:39:28.603" v="5796" actId="1076"/>
          <ac:spMkLst>
            <pc:docMk/>
            <pc:sldMk cId="3282293261" sldId="257"/>
            <ac:spMk id="16" creationId="{E326C38A-8B90-D7DE-65AC-93F1231C9C11}"/>
          </ac:spMkLst>
        </pc:spChg>
        <pc:picChg chg="mod">
          <ac:chgData name="Ma, Spencer Ray" userId="56d64fb4-59ee-4428-a6e8-2181e6a58b37" providerId="ADAL" clId="{D41BE2D8-12B8-4E03-A309-00AC26B6F45A}" dt="2025-09-05T00:40:43.503" v="5827" actId="1076"/>
          <ac:picMkLst>
            <pc:docMk/>
            <pc:sldMk cId="3282293261" sldId="257"/>
            <ac:picMk id="18" creationId="{243D117A-3222-9379-08FB-6A25B51B2A3F}"/>
          </ac:picMkLst>
        </pc:picChg>
      </pc:sldChg>
      <pc:sldChg chg="modSp add del mod">
        <pc:chgData name="Ma, Spencer Ray" userId="56d64fb4-59ee-4428-a6e8-2181e6a58b37" providerId="ADAL" clId="{D41BE2D8-12B8-4E03-A309-00AC26B6F45A}" dt="2025-08-26T20:51:40.357" v="3878" actId="47"/>
        <pc:sldMkLst>
          <pc:docMk/>
          <pc:sldMk cId="338832639" sldId="258"/>
        </pc:sldMkLst>
      </pc:sldChg>
      <pc:sldChg chg="addSp delSp modSp add mod ord">
        <pc:chgData name="Ma, Spencer Ray" userId="56d64fb4-59ee-4428-a6e8-2181e6a58b37" providerId="ADAL" clId="{D41BE2D8-12B8-4E03-A309-00AC26B6F45A}" dt="2025-08-26T21:17:14.581" v="4280" actId="20577"/>
        <pc:sldMkLst>
          <pc:docMk/>
          <pc:sldMk cId="429720510" sldId="258"/>
        </pc:sldMkLst>
      </pc:sldChg>
      <pc:sldChg chg="addSp modSp mod">
        <pc:chgData name="Ma, Spencer Ray" userId="56d64fb4-59ee-4428-a6e8-2181e6a58b37" providerId="ADAL" clId="{D41BE2D8-12B8-4E03-A309-00AC26B6F45A}" dt="2025-09-05T01:39:41.575" v="6344" actId="14100"/>
        <pc:sldMkLst>
          <pc:docMk/>
          <pc:sldMk cId="3894921165" sldId="259"/>
        </pc:sldMkLst>
        <pc:spChg chg="mod">
          <ac:chgData name="Ma, Spencer Ray" userId="56d64fb4-59ee-4428-a6e8-2181e6a58b37" providerId="ADAL" clId="{D41BE2D8-12B8-4E03-A309-00AC26B6F45A}" dt="2025-09-05T00:43:00.652" v="5886" actId="20577"/>
          <ac:spMkLst>
            <pc:docMk/>
            <pc:sldMk cId="3894921165" sldId="259"/>
            <ac:spMk id="2" creationId="{371F05D3-3333-E548-C0DC-46F6FE0C5911}"/>
          </ac:spMkLst>
        </pc:spChg>
        <pc:spChg chg="mod">
          <ac:chgData name="Ma, Spencer Ray" userId="56d64fb4-59ee-4428-a6e8-2181e6a58b37" providerId="ADAL" clId="{D41BE2D8-12B8-4E03-A309-00AC26B6F45A}" dt="2025-09-05T01:39:41.575" v="6344" actId="14100"/>
          <ac:spMkLst>
            <pc:docMk/>
            <pc:sldMk cId="3894921165" sldId="259"/>
            <ac:spMk id="3" creationId="{7A8732D3-3157-3554-D200-6D1F770EE7DE}"/>
          </ac:spMkLst>
        </pc:spChg>
        <pc:picChg chg="add mod">
          <ac:chgData name="Ma, Spencer Ray" userId="56d64fb4-59ee-4428-a6e8-2181e6a58b37" providerId="ADAL" clId="{D41BE2D8-12B8-4E03-A309-00AC26B6F45A}" dt="2025-09-05T00:42:32.095" v="5884" actId="1076"/>
          <ac:picMkLst>
            <pc:docMk/>
            <pc:sldMk cId="3894921165" sldId="259"/>
            <ac:picMk id="13" creationId="{948DD5A8-218E-BD3D-052E-FE1111771601}"/>
          </ac:picMkLst>
        </pc:picChg>
      </pc:sldChg>
      <pc:sldChg chg="modSp mod modAnim">
        <pc:chgData name="Ma, Spencer Ray" userId="56d64fb4-59ee-4428-a6e8-2181e6a58b37" providerId="ADAL" clId="{D41BE2D8-12B8-4E03-A309-00AC26B6F45A}" dt="2025-09-05T00:46:34.653" v="5914" actId="20577"/>
        <pc:sldMkLst>
          <pc:docMk/>
          <pc:sldMk cId="3002912439" sldId="260"/>
        </pc:sldMkLst>
        <pc:spChg chg="mod">
          <ac:chgData name="Ma, Spencer Ray" userId="56d64fb4-59ee-4428-a6e8-2181e6a58b37" providerId="ADAL" clId="{D41BE2D8-12B8-4E03-A309-00AC26B6F45A}" dt="2025-09-05T00:46:34.653" v="5914" actId="20577"/>
          <ac:spMkLst>
            <pc:docMk/>
            <pc:sldMk cId="3002912439" sldId="260"/>
            <ac:spMk id="3" creationId="{5F23230F-28E9-20B1-158E-EC2F6D50A75D}"/>
          </ac:spMkLst>
        </pc:spChg>
      </pc:sldChg>
      <pc:sldChg chg="modSp modAnim">
        <pc:chgData name="Ma, Spencer Ray" userId="56d64fb4-59ee-4428-a6e8-2181e6a58b37" providerId="ADAL" clId="{D41BE2D8-12B8-4E03-A309-00AC26B6F45A}" dt="2025-09-06T23:17:50.858" v="6369" actId="20577"/>
        <pc:sldMkLst>
          <pc:docMk/>
          <pc:sldMk cId="234786104" sldId="261"/>
        </pc:sldMkLst>
        <pc:spChg chg="mod">
          <ac:chgData name="Ma, Spencer Ray" userId="56d64fb4-59ee-4428-a6e8-2181e6a58b37" providerId="ADAL" clId="{D41BE2D8-12B8-4E03-A309-00AC26B6F45A}" dt="2025-09-06T23:17:50.858" v="6369" actId="20577"/>
          <ac:spMkLst>
            <pc:docMk/>
            <pc:sldMk cId="234786104" sldId="261"/>
            <ac:spMk id="3" creationId="{2ADAF059-6FD8-0541-BBE7-BA47D0DE31BA}"/>
          </ac:spMkLst>
        </pc:spChg>
      </pc:sldChg>
      <pc:sldChg chg="modSp modTransition modAnim">
        <pc:chgData name="Ma, Spencer Ray" userId="56d64fb4-59ee-4428-a6e8-2181e6a58b37" providerId="ADAL" clId="{D41BE2D8-12B8-4E03-A309-00AC26B6F45A}" dt="2025-09-05T00:51:27.486" v="5950" actId="20577"/>
        <pc:sldMkLst>
          <pc:docMk/>
          <pc:sldMk cId="2271202206" sldId="262"/>
        </pc:sldMkLst>
        <pc:spChg chg="mod">
          <ac:chgData name="Ma, Spencer Ray" userId="56d64fb4-59ee-4428-a6e8-2181e6a58b37" providerId="ADAL" clId="{D41BE2D8-12B8-4E03-A309-00AC26B6F45A}" dt="2025-09-05T00:51:27.486" v="5950" actId="20577"/>
          <ac:spMkLst>
            <pc:docMk/>
            <pc:sldMk cId="2271202206" sldId="262"/>
            <ac:spMk id="3" creationId="{81EE4945-3E53-B6BA-A7A5-858D5556E64D}"/>
          </ac:spMkLst>
        </pc:spChg>
      </pc:sldChg>
      <pc:sldChg chg="modSp mod">
        <pc:chgData name="Ma, Spencer Ray" userId="56d64fb4-59ee-4428-a6e8-2181e6a58b37" providerId="ADAL" clId="{D41BE2D8-12B8-4E03-A309-00AC26B6F45A}" dt="2025-09-05T00:52:53.439" v="6013" actId="20577"/>
        <pc:sldMkLst>
          <pc:docMk/>
          <pc:sldMk cId="4144992900" sldId="263"/>
        </pc:sldMkLst>
        <pc:spChg chg="mod">
          <ac:chgData name="Ma, Spencer Ray" userId="56d64fb4-59ee-4428-a6e8-2181e6a58b37" providerId="ADAL" clId="{D41BE2D8-12B8-4E03-A309-00AC26B6F45A}" dt="2025-09-05T00:52:45.941" v="6006" actId="20577"/>
          <ac:spMkLst>
            <pc:docMk/>
            <pc:sldMk cId="4144992900" sldId="263"/>
            <ac:spMk id="2" creationId="{15430C31-55B7-98A2-FC0F-0E7506B24BE0}"/>
          </ac:spMkLst>
        </pc:spChg>
        <pc:spChg chg="mod">
          <ac:chgData name="Ma, Spencer Ray" userId="56d64fb4-59ee-4428-a6e8-2181e6a58b37" providerId="ADAL" clId="{D41BE2D8-12B8-4E03-A309-00AC26B6F45A}" dt="2025-09-05T00:52:53.439" v="6013" actId="20577"/>
          <ac:spMkLst>
            <pc:docMk/>
            <pc:sldMk cId="4144992900" sldId="263"/>
            <ac:spMk id="3" creationId="{07FF77D4-0CFE-4AB2-29A8-0331A17ACCEE}"/>
          </ac:spMkLst>
        </pc:spChg>
      </pc:sldChg>
      <pc:sldChg chg="modNotesTx">
        <pc:chgData name="Ma, Spencer Ray" userId="56d64fb4-59ee-4428-a6e8-2181e6a58b37" providerId="ADAL" clId="{D41BE2D8-12B8-4E03-A309-00AC26B6F45A}" dt="2025-09-05T01:12:46.014" v="6290" actId="20577"/>
        <pc:sldMkLst>
          <pc:docMk/>
          <pc:sldMk cId="331395011" sldId="264"/>
        </pc:sldMkLst>
      </pc:sldChg>
      <pc:sldChg chg="modSp mod modAnim">
        <pc:chgData name="Ma, Spencer Ray" userId="56d64fb4-59ee-4428-a6e8-2181e6a58b37" providerId="ADAL" clId="{D41BE2D8-12B8-4E03-A309-00AC26B6F45A}" dt="2025-09-05T00:54:48.572" v="6035" actId="20577"/>
        <pc:sldMkLst>
          <pc:docMk/>
          <pc:sldMk cId="3141313226" sldId="265"/>
        </pc:sldMkLst>
        <pc:spChg chg="mod">
          <ac:chgData name="Ma, Spencer Ray" userId="56d64fb4-59ee-4428-a6e8-2181e6a58b37" providerId="ADAL" clId="{D41BE2D8-12B8-4E03-A309-00AC26B6F45A}" dt="2025-09-05T00:54:48.572" v="6035" actId="20577"/>
          <ac:spMkLst>
            <pc:docMk/>
            <pc:sldMk cId="3141313226" sldId="265"/>
            <ac:spMk id="3" creationId="{A333E3A2-2EC4-6826-112A-4A2E6C4356DD}"/>
          </ac:spMkLst>
        </pc:spChg>
      </pc:sldChg>
      <pc:sldChg chg="addSp modSp mod">
        <pc:chgData name="Ma, Spencer Ray" userId="56d64fb4-59ee-4428-a6e8-2181e6a58b37" providerId="ADAL" clId="{D41BE2D8-12B8-4E03-A309-00AC26B6F45A}" dt="2025-08-23T21:56:58.766" v="448" actId="1076"/>
        <pc:sldMkLst>
          <pc:docMk/>
          <pc:sldMk cId="2481382372" sldId="266"/>
        </pc:sldMkLst>
      </pc:sldChg>
      <pc:sldChg chg="modSp add mod">
        <pc:chgData name="Ma, Spencer Ray" userId="56d64fb4-59ee-4428-a6e8-2181e6a58b37" providerId="ADAL" clId="{D41BE2D8-12B8-4E03-A309-00AC26B6F45A}" dt="2025-08-23T21:45:23.690" v="222" actId="207"/>
        <pc:sldMkLst>
          <pc:docMk/>
          <pc:sldMk cId="9744807" sldId="267"/>
        </pc:sldMkLst>
      </pc:sldChg>
      <pc:sldChg chg="addSp delSp modSp add mod">
        <pc:chgData name="Ma, Spencer Ray" userId="56d64fb4-59ee-4428-a6e8-2181e6a58b37" providerId="ADAL" clId="{D41BE2D8-12B8-4E03-A309-00AC26B6F45A}" dt="2025-08-27T18:50:05.454" v="4597" actId="1076"/>
        <pc:sldMkLst>
          <pc:docMk/>
          <pc:sldMk cId="3384402083" sldId="268"/>
        </pc:sldMkLst>
        <pc:spChg chg="add mod">
          <ac:chgData name="Ma, Spencer Ray" userId="56d64fb4-59ee-4428-a6e8-2181e6a58b37" providerId="ADAL" clId="{D41BE2D8-12B8-4E03-A309-00AC26B6F45A}" dt="2025-08-27T18:50:05.454" v="4597" actId="1076"/>
          <ac:spMkLst>
            <pc:docMk/>
            <pc:sldMk cId="3384402083" sldId="268"/>
            <ac:spMk id="3" creationId="{FEC80430-AF99-A044-A1FD-7FE61714F122}"/>
          </ac:spMkLst>
        </pc:spChg>
      </pc:sldChg>
      <pc:sldChg chg="addSp delSp modSp add mod">
        <pc:chgData name="Ma, Spencer Ray" userId="56d64fb4-59ee-4428-a6e8-2181e6a58b37" providerId="ADAL" clId="{D41BE2D8-12B8-4E03-A309-00AC26B6F45A}" dt="2025-09-06T23:18:06.524" v="6372" actId="20577"/>
        <pc:sldMkLst>
          <pc:docMk/>
          <pc:sldMk cId="2923090810" sldId="269"/>
        </pc:sldMkLst>
        <pc:spChg chg="add del mod">
          <ac:chgData name="Ma, Spencer Ray" userId="56d64fb4-59ee-4428-a6e8-2181e6a58b37" providerId="ADAL" clId="{D41BE2D8-12B8-4E03-A309-00AC26B6F45A}" dt="2025-09-06T23:18:06.524" v="6372" actId="20577"/>
          <ac:spMkLst>
            <pc:docMk/>
            <pc:sldMk cId="2923090810" sldId="269"/>
            <ac:spMk id="3" creationId="{412D7E42-88E2-5641-A7CE-E9CAE3B0B321}"/>
          </ac:spMkLst>
        </pc:spChg>
      </pc:sldChg>
      <pc:sldChg chg="modSp add mod">
        <pc:chgData name="Ma, Spencer Ray" userId="56d64fb4-59ee-4428-a6e8-2181e6a58b37" providerId="ADAL" clId="{D41BE2D8-12B8-4E03-A309-00AC26B6F45A}" dt="2025-08-23T22:11:39.828" v="633" actId="207"/>
        <pc:sldMkLst>
          <pc:docMk/>
          <pc:sldMk cId="2054386442" sldId="270"/>
        </pc:sldMkLst>
      </pc:sldChg>
      <pc:sldChg chg="addSp delSp modSp add mod modAnim">
        <pc:chgData name="Ma, Spencer Ray" userId="56d64fb4-59ee-4428-a6e8-2181e6a58b37" providerId="ADAL" clId="{D41BE2D8-12B8-4E03-A309-00AC26B6F45A}" dt="2025-09-05T01:39:10.201" v="6342" actId="1076"/>
        <pc:sldMkLst>
          <pc:docMk/>
          <pc:sldMk cId="601710890" sldId="271"/>
        </pc:sldMkLst>
        <pc:spChg chg="add del mod">
          <ac:chgData name="Ma, Spencer Ray" userId="56d64fb4-59ee-4428-a6e8-2181e6a58b37" providerId="ADAL" clId="{D41BE2D8-12B8-4E03-A309-00AC26B6F45A}" dt="2025-09-05T01:39:04.978" v="6340" actId="14100"/>
          <ac:spMkLst>
            <pc:docMk/>
            <pc:sldMk cId="601710890" sldId="271"/>
            <ac:spMk id="3" creationId="{0A160B6D-F045-20F4-7A7F-FD2B079E6667}"/>
          </ac:spMkLst>
        </pc:spChg>
        <pc:picChg chg="add mod">
          <ac:chgData name="Ma, Spencer Ray" userId="56d64fb4-59ee-4428-a6e8-2181e6a58b37" providerId="ADAL" clId="{D41BE2D8-12B8-4E03-A309-00AC26B6F45A}" dt="2025-09-05T01:39:10.201" v="6342" actId="1076"/>
          <ac:picMkLst>
            <pc:docMk/>
            <pc:sldMk cId="601710890" sldId="271"/>
            <ac:picMk id="17" creationId="{DD15937A-9E03-40B3-78A4-4FA7D153D80B}"/>
          </ac:picMkLst>
        </pc:picChg>
      </pc:sldChg>
      <pc:sldChg chg="addSp delSp modSp add del mod">
        <pc:chgData name="Ma, Spencer Ray" userId="56d64fb4-59ee-4428-a6e8-2181e6a58b37" providerId="ADAL" clId="{D41BE2D8-12B8-4E03-A309-00AC26B6F45A}" dt="2025-08-26T20:40:02.245" v="3573" actId="47"/>
        <pc:sldMkLst>
          <pc:docMk/>
          <pc:sldMk cId="1844375123" sldId="272"/>
        </pc:sldMkLst>
      </pc:sldChg>
      <pc:sldChg chg="addSp modSp add del mod">
        <pc:chgData name="Ma, Spencer Ray" userId="56d64fb4-59ee-4428-a6e8-2181e6a58b37" providerId="ADAL" clId="{D41BE2D8-12B8-4E03-A309-00AC26B6F45A}" dt="2025-08-26T20:39:59.864" v="3572" actId="47"/>
        <pc:sldMkLst>
          <pc:docMk/>
          <pc:sldMk cId="112809683" sldId="273"/>
        </pc:sldMkLst>
      </pc:sldChg>
      <pc:sldChg chg="modSp add mod">
        <pc:chgData name="Ma, Spencer Ray" userId="56d64fb4-59ee-4428-a6e8-2181e6a58b37" providerId="ADAL" clId="{D41BE2D8-12B8-4E03-A309-00AC26B6F45A}" dt="2025-08-25T19:21:15.135" v="2117" actId="207"/>
        <pc:sldMkLst>
          <pc:docMk/>
          <pc:sldMk cId="3149424225" sldId="274"/>
        </pc:sldMkLst>
      </pc:sldChg>
      <pc:sldChg chg="addSp delSp modSp add mod modAnim">
        <pc:chgData name="Ma, Spencer Ray" userId="56d64fb4-59ee-4428-a6e8-2181e6a58b37" providerId="ADAL" clId="{D41BE2D8-12B8-4E03-A309-00AC26B6F45A}" dt="2025-09-05T00:56:56.247" v="6149" actId="27636"/>
        <pc:sldMkLst>
          <pc:docMk/>
          <pc:sldMk cId="2164256117" sldId="275"/>
        </pc:sldMkLst>
        <pc:spChg chg="mod">
          <ac:chgData name="Ma, Spencer Ray" userId="56d64fb4-59ee-4428-a6e8-2181e6a58b37" providerId="ADAL" clId="{D41BE2D8-12B8-4E03-A309-00AC26B6F45A}" dt="2025-09-05T00:56:56.247" v="6149" actId="27636"/>
          <ac:spMkLst>
            <pc:docMk/>
            <pc:sldMk cId="2164256117" sldId="275"/>
            <ac:spMk id="3" creationId="{C1F1BC7A-8FC3-744D-4ED6-6C19FCA6D69C}"/>
          </ac:spMkLst>
        </pc:spChg>
      </pc:sldChg>
      <pc:sldChg chg="addSp delSp modSp add del mod">
        <pc:chgData name="Ma, Spencer Ray" userId="56d64fb4-59ee-4428-a6e8-2181e6a58b37" providerId="ADAL" clId="{D41BE2D8-12B8-4E03-A309-00AC26B6F45A}" dt="2025-08-26T21:16:34.498" v="4245" actId="47"/>
        <pc:sldMkLst>
          <pc:docMk/>
          <pc:sldMk cId="1500841725" sldId="276"/>
        </pc:sldMkLst>
      </pc:sldChg>
      <pc:sldChg chg="add ord">
        <pc:chgData name="Ma, Spencer Ray" userId="56d64fb4-59ee-4428-a6e8-2181e6a58b37" providerId="ADAL" clId="{D41BE2D8-12B8-4E03-A309-00AC26B6F45A}" dt="2025-08-26T21:16:40.158" v="4250"/>
        <pc:sldMkLst>
          <pc:docMk/>
          <pc:sldMk cId="3440011401" sldId="276"/>
        </pc:sldMkLst>
      </pc:sldChg>
      <pc:sldChg chg="modSp add mod">
        <pc:chgData name="Ma, Spencer Ray" userId="56d64fb4-59ee-4428-a6e8-2181e6a58b37" providerId="ADAL" clId="{D41BE2D8-12B8-4E03-A309-00AC26B6F45A}" dt="2025-08-26T20:18:16.816" v="3022" actId="1076"/>
        <pc:sldMkLst>
          <pc:docMk/>
          <pc:sldMk cId="3179606516" sldId="277"/>
        </pc:sldMkLst>
      </pc:sldChg>
      <pc:sldChg chg="modSp add mod">
        <pc:chgData name="Ma, Spencer Ray" userId="56d64fb4-59ee-4428-a6e8-2181e6a58b37" providerId="ADAL" clId="{D41BE2D8-12B8-4E03-A309-00AC26B6F45A}" dt="2025-09-04T15:19:41.050" v="4618" actId="2710"/>
        <pc:sldMkLst>
          <pc:docMk/>
          <pc:sldMk cId="3622638402" sldId="278"/>
        </pc:sldMkLst>
        <pc:spChg chg="mod">
          <ac:chgData name="Ma, Spencer Ray" userId="56d64fb4-59ee-4428-a6e8-2181e6a58b37" providerId="ADAL" clId="{D41BE2D8-12B8-4E03-A309-00AC26B6F45A}" dt="2025-09-04T15:19:41.050" v="4618" actId="2710"/>
          <ac:spMkLst>
            <pc:docMk/>
            <pc:sldMk cId="3622638402" sldId="278"/>
            <ac:spMk id="3" creationId="{C3140FA2-CDBC-3609-EC0F-A7306CD4AC0F}"/>
          </ac:spMkLst>
        </pc:spChg>
      </pc:sldChg>
      <pc:sldChg chg="delSp modSp add mod">
        <pc:chgData name="Ma, Spencer Ray" userId="56d64fb4-59ee-4428-a6e8-2181e6a58b37" providerId="ADAL" clId="{D41BE2D8-12B8-4E03-A309-00AC26B6F45A}" dt="2025-08-26T20:22:53.428" v="3412" actId="1076"/>
        <pc:sldMkLst>
          <pc:docMk/>
          <pc:sldMk cId="4041724666" sldId="279"/>
        </pc:sldMkLst>
      </pc:sldChg>
      <pc:sldChg chg="modSp add del mod">
        <pc:chgData name="Ma, Spencer Ray" userId="56d64fb4-59ee-4428-a6e8-2181e6a58b37" providerId="ADAL" clId="{D41BE2D8-12B8-4E03-A309-00AC26B6F45A}" dt="2025-08-26T20:37:50.104" v="3459"/>
        <pc:sldMkLst>
          <pc:docMk/>
          <pc:sldMk cId="1153575162" sldId="280"/>
        </pc:sldMkLst>
      </pc:sldChg>
      <pc:sldChg chg="addSp delSp modSp add mod">
        <pc:chgData name="Ma, Spencer Ray" userId="56d64fb4-59ee-4428-a6e8-2181e6a58b37" providerId="ADAL" clId="{D41BE2D8-12B8-4E03-A309-00AC26B6F45A}" dt="2025-08-27T18:46:24.928" v="4538" actId="1076"/>
        <pc:sldMkLst>
          <pc:docMk/>
          <pc:sldMk cId="1466221868" sldId="280"/>
        </pc:sldMkLst>
        <pc:spChg chg="add mod">
          <ac:chgData name="Ma, Spencer Ray" userId="56d64fb4-59ee-4428-a6e8-2181e6a58b37" providerId="ADAL" clId="{D41BE2D8-12B8-4E03-A309-00AC26B6F45A}" dt="2025-08-27T18:46:24.928" v="4538" actId="1076"/>
          <ac:spMkLst>
            <pc:docMk/>
            <pc:sldMk cId="1466221868" sldId="280"/>
            <ac:spMk id="21" creationId="{24DE985E-E766-4E33-617A-DE963AD8E648}"/>
          </ac:spMkLst>
        </pc:spChg>
      </pc:sldChg>
      <pc:sldChg chg="modSp add mod">
        <pc:chgData name="Ma, Spencer Ray" userId="56d64fb4-59ee-4428-a6e8-2181e6a58b37" providerId="ADAL" clId="{D41BE2D8-12B8-4E03-A309-00AC26B6F45A}" dt="2025-08-26T20:39:42.644" v="3538" actId="20577"/>
        <pc:sldMkLst>
          <pc:docMk/>
          <pc:sldMk cId="821185238" sldId="281"/>
        </pc:sldMkLst>
      </pc:sldChg>
      <pc:sldChg chg="modSp add mod">
        <pc:chgData name="Ma, Spencer Ray" userId="56d64fb4-59ee-4428-a6e8-2181e6a58b37" providerId="ADAL" clId="{D41BE2D8-12B8-4E03-A309-00AC26B6F45A}" dt="2025-08-26T20:39:50.405" v="3571" actId="20577"/>
        <pc:sldMkLst>
          <pc:docMk/>
          <pc:sldMk cId="2892101869" sldId="282"/>
        </pc:sldMkLst>
      </pc:sldChg>
      <pc:sldChg chg="addSp delSp modSp add del mod ord">
        <pc:chgData name="Ma, Spencer Ray" userId="56d64fb4-59ee-4428-a6e8-2181e6a58b37" providerId="ADAL" clId="{D41BE2D8-12B8-4E03-A309-00AC26B6F45A}" dt="2025-09-04T21:31:37.033" v="5758" actId="2696"/>
        <pc:sldMkLst>
          <pc:docMk/>
          <pc:sldMk cId="2879328352" sldId="283"/>
        </pc:sldMkLst>
      </pc:sldChg>
      <pc:sldChg chg="addSp delSp modSp add mod ord">
        <pc:chgData name="Ma, Spencer Ray" userId="56d64fb4-59ee-4428-a6e8-2181e6a58b37" providerId="ADAL" clId="{D41BE2D8-12B8-4E03-A309-00AC26B6F45A}" dt="2025-08-26T20:58:58.167" v="4164"/>
        <pc:sldMkLst>
          <pc:docMk/>
          <pc:sldMk cId="527225442" sldId="284"/>
        </pc:sldMkLst>
      </pc:sldChg>
      <pc:sldChg chg="addSp delSp modSp add mod">
        <pc:chgData name="Ma, Spencer Ray" userId="56d64fb4-59ee-4428-a6e8-2181e6a58b37" providerId="ADAL" clId="{D41BE2D8-12B8-4E03-A309-00AC26B6F45A}" dt="2025-08-26T20:59:56.899" v="4226" actId="1076"/>
        <pc:sldMkLst>
          <pc:docMk/>
          <pc:sldMk cId="44856861" sldId="285"/>
        </pc:sldMkLst>
      </pc:sldChg>
      <pc:sldChg chg="add del">
        <pc:chgData name="Ma, Spencer Ray" userId="56d64fb4-59ee-4428-a6e8-2181e6a58b37" providerId="ADAL" clId="{D41BE2D8-12B8-4E03-A309-00AC26B6F45A}" dt="2025-08-26T20:57:44.667" v="4150"/>
        <pc:sldMkLst>
          <pc:docMk/>
          <pc:sldMk cId="2509934560" sldId="285"/>
        </pc:sldMkLst>
      </pc:sldChg>
      <pc:sldChg chg="addSp delSp modSp add mod">
        <pc:chgData name="Ma, Spencer Ray" userId="56d64fb4-59ee-4428-a6e8-2181e6a58b37" providerId="ADAL" clId="{D41BE2D8-12B8-4E03-A309-00AC26B6F45A}" dt="2025-09-04T18:02:14.706" v="5625" actId="478"/>
        <pc:sldMkLst>
          <pc:docMk/>
          <pc:sldMk cId="1623290836" sldId="286"/>
        </pc:sldMkLst>
      </pc:sldChg>
    </pc:docChg>
  </pc:docChgLst>
  <pc:docChgLst>
    <pc:chgData name="Ma, Spencer Ray" userId="56d64fb4-59ee-4428-a6e8-2181e6a58b37" providerId="ADAL" clId="{769DD6C1-A96D-417B-9B7A-6D660A38049B}"/>
    <pc:docChg chg="undo custSel addSld delSld modSld sldOrd">
      <pc:chgData name="Ma, Spencer Ray" userId="56d64fb4-59ee-4428-a6e8-2181e6a58b37" providerId="ADAL" clId="{769DD6C1-A96D-417B-9B7A-6D660A38049B}" dt="2025-09-26T01:58:29.196" v="11045" actId="20577"/>
      <pc:docMkLst>
        <pc:docMk/>
      </pc:docMkLst>
      <pc:sldChg chg="addSp delSp modSp mod">
        <pc:chgData name="Ma, Spencer Ray" userId="56d64fb4-59ee-4428-a6e8-2181e6a58b37" providerId="ADAL" clId="{769DD6C1-A96D-417B-9B7A-6D660A38049B}" dt="2025-09-24T18:00:52.050" v="5034" actId="27636"/>
        <pc:sldMkLst>
          <pc:docMk/>
          <pc:sldMk cId="3282293261" sldId="257"/>
        </pc:sldMkLst>
        <pc:spChg chg="mod">
          <ac:chgData name="Ma, Spencer Ray" userId="56d64fb4-59ee-4428-a6e8-2181e6a58b37" providerId="ADAL" clId="{769DD6C1-A96D-417B-9B7A-6D660A38049B}" dt="2025-09-24T18:00:52.050" v="5034" actId="27636"/>
          <ac:spMkLst>
            <pc:docMk/>
            <pc:sldMk cId="3282293261" sldId="257"/>
            <ac:spMk id="3" creationId="{499B5674-E7A9-EE10-A313-B3F9807101D4}"/>
          </ac:spMkLst>
        </pc:spChg>
        <pc:spChg chg="add mod">
          <ac:chgData name="Ma, Spencer Ray" userId="56d64fb4-59ee-4428-a6e8-2181e6a58b37" providerId="ADAL" clId="{769DD6C1-A96D-417B-9B7A-6D660A38049B}" dt="2025-09-23T14:31:49.710" v="1850" actId="20577"/>
          <ac:spMkLst>
            <pc:docMk/>
            <pc:sldMk cId="3282293261" sldId="257"/>
            <ac:spMk id="4" creationId="{A747BF95-5D74-5E6F-2715-102010970A94}"/>
          </ac:spMkLst>
        </pc:spChg>
        <pc:spChg chg="mod">
          <ac:chgData name="Ma, Spencer Ray" userId="56d64fb4-59ee-4428-a6e8-2181e6a58b37" providerId="ADAL" clId="{769DD6C1-A96D-417B-9B7A-6D660A38049B}" dt="2025-09-23T14:27:24.516" v="1686" actId="1076"/>
          <ac:spMkLst>
            <pc:docMk/>
            <pc:sldMk cId="3282293261" sldId="257"/>
            <ac:spMk id="16" creationId="{E326C38A-8B90-D7DE-65AC-93F1231C9C11}"/>
          </ac:spMkLst>
        </pc:spChg>
        <pc:picChg chg="mod">
          <ac:chgData name="Ma, Spencer Ray" userId="56d64fb4-59ee-4428-a6e8-2181e6a58b37" providerId="ADAL" clId="{769DD6C1-A96D-417B-9B7A-6D660A38049B}" dt="2025-09-23T14:37:32.093" v="2126" actId="1076"/>
          <ac:picMkLst>
            <pc:docMk/>
            <pc:sldMk cId="3282293261" sldId="257"/>
            <ac:picMk id="18" creationId="{243D117A-3222-9379-08FB-6A25B51B2A3F}"/>
          </ac:picMkLst>
        </pc:picChg>
        <pc:picChg chg="add mod">
          <ac:chgData name="Ma, Spencer Ray" userId="56d64fb4-59ee-4428-a6e8-2181e6a58b37" providerId="ADAL" clId="{769DD6C1-A96D-417B-9B7A-6D660A38049B}" dt="2025-09-23T17:42:45.333" v="4253" actId="1076"/>
          <ac:picMkLst>
            <pc:docMk/>
            <pc:sldMk cId="3282293261" sldId="257"/>
            <ac:picMk id="1028" creationId="{E97501D3-D6B3-75AF-8E95-4DB42CC1EC93}"/>
          </ac:picMkLst>
        </pc:picChg>
      </pc:sldChg>
      <pc:sldChg chg="addSp delSp modSp">
        <pc:chgData name="Ma, Spencer Ray" userId="56d64fb4-59ee-4428-a6e8-2181e6a58b37" providerId="ADAL" clId="{769DD6C1-A96D-417B-9B7A-6D660A38049B}" dt="2025-09-24T22:10:48.418" v="9212" actId="478"/>
        <pc:sldMkLst>
          <pc:docMk/>
          <pc:sldMk cId="429720510" sldId="258"/>
        </pc:sldMkLst>
      </pc:sldChg>
      <pc:sldChg chg="addSp delSp modSp mod">
        <pc:chgData name="Ma, Spencer Ray" userId="56d64fb4-59ee-4428-a6e8-2181e6a58b37" providerId="ADAL" clId="{769DD6C1-A96D-417B-9B7A-6D660A38049B}" dt="2025-09-24T18:08:18.296" v="5200" actId="27636"/>
        <pc:sldMkLst>
          <pc:docMk/>
          <pc:sldMk cId="3894921165" sldId="259"/>
        </pc:sldMkLst>
        <pc:spChg chg="mod">
          <ac:chgData name="Ma, Spencer Ray" userId="56d64fb4-59ee-4428-a6e8-2181e6a58b37" providerId="ADAL" clId="{769DD6C1-A96D-417B-9B7A-6D660A38049B}" dt="2025-09-24T18:08:18.296" v="5200" actId="27636"/>
          <ac:spMkLst>
            <pc:docMk/>
            <pc:sldMk cId="3894921165" sldId="259"/>
            <ac:spMk id="3" creationId="{7A8732D3-3157-3554-D200-6D1F770EE7DE}"/>
          </ac:spMkLst>
        </pc:spChg>
        <pc:spChg chg="add mod">
          <ac:chgData name="Ma, Spencer Ray" userId="56d64fb4-59ee-4428-a6e8-2181e6a58b37" providerId="ADAL" clId="{769DD6C1-A96D-417B-9B7A-6D660A38049B}" dt="2025-09-23T14:51:02.511" v="2505" actId="1076"/>
          <ac:spMkLst>
            <pc:docMk/>
            <pc:sldMk cId="3894921165" sldId="259"/>
            <ac:spMk id="4" creationId="{D02E3B38-D7BA-B311-158D-328993D140DF}"/>
          </ac:spMkLst>
        </pc:spChg>
        <pc:picChg chg="add del mod modCrop">
          <ac:chgData name="Ma, Spencer Ray" userId="56d64fb4-59ee-4428-a6e8-2181e6a58b37" providerId="ADAL" clId="{769DD6C1-A96D-417B-9B7A-6D660A38049B}" dt="2025-09-23T14:49:28.350" v="2366" actId="1076"/>
          <ac:picMkLst>
            <pc:docMk/>
            <pc:sldMk cId="3894921165" sldId="259"/>
            <ac:picMk id="13" creationId="{948DD5A8-218E-BD3D-052E-FE1111771601}"/>
          </ac:picMkLst>
        </pc:picChg>
      </pc:sldChg>
      <pc:sldChg chg="modSp mod ord modAnim">
        <pc:chgData name="Ma, Spencer Ray" userId="56d64fb4-59ee-4428-a6e8-2181e6a58b37" providerId="ADAL" clId="{769DD6C1-A96D-417B-9B7A-6D660A38049B}" dt="2025-09-25T00:11:18.659" v="10755" actId="20577"/>
        <pc:sldMkLst>
          <pc:docMk/>
          <pc:sldMk cId="3002912439" sldId="260"/>
        </pc:sldMkLst>
        <pc:spChg chg="mod">
          <ac:chgData name="Ma, Spencer Ray" userId="56d64fb4-59ee-4428-a6e8-2181e6a58b37" providerId="ADAL" clId="{769DD6C1-A96D-417B-9B7A-6D660A38049B}" dt="2025-09-25T00:11:18.659" v="10755" actId="20577"/>
          <ac:spMkLst>
            <pc:docMk/>
            <pc:sldMk cId="3002912439" sldId="260"/>
            <ac:spMk id="3" creationId="{5F23230F-28E9-20B1-158E-EC2F6D50A75D}"/>
          </ac:spMkLst>
        </pc:spChg>
      </pc:sldChg>
      <pc:sldChg chg="modSp ord modAnim">
        <pc:chgData name="Ma, Spencer Ray" userId="56d64fb4-59ee-4428-a6e8-2181e6a58b37" providerId="ADAL" clId="{769DD6C1-A96D-417B-9B7A-6D660A38049B}" dt="2025-09-24T18:04:08.507" v="5088" actId="207"/>
        <pc:sldMkLst>
          <pc:docMk/>
          <pc:sldMk cId="234786104" sldId="261"/>
        </pc:sldMkLst>
        <pc:spChg chg="mod">
          <ac:chgData name="Ma, Spencer Ray" userId="56d64fb4-59ee-4428-a6e8-2181e6a58b37" providerId="ADAL" clId="{769DD6C1-A96D-417B-9B7A-6D660A38049B}" dt="2025-09-24T18:04:08.507" v="5088" actId="207"/>
          <ac:spMkLst>
            <pc:docMk/>
            <pc:sldMk cId="234786104" sldId="261"/>
            <ac:spMk id="3" creationId="{2ADAF059-6FD8-0541-BBE7-BA47D0DE31BA}"/>
          </ac:spMkLst>
        </pc:spChg>
      </pc:sldChg>
      <pc:sldChg chg="modSp mod modAnim">
        <pc:chgData name="Ma, Spencer Ray" userId="56d64fb4-59ee-4428-a6e8-2181e6a58b37" providerId="ADAL" clId="{769DD6C1-A96D-417B-9B7A-6D660A38049B}" dt="2025-09-26T01:14:54.245" v="10910" actId="20577"/>
        <pc:sldMkLst>
          <pc:docMk/>
          <pc:sldMk cId="2271202206" sldId="262"/>
        </pc:sldMkLst>
        <pc:spChg chg="mod">
          <ac:chgData name="Ma, Spencer Ray" userId="56d64fb4-59ee-4428-a6e8-2181e6a58b37" providerId="ADAL" clId="{769DD6C1-A96D-417B-9B7A-6D660A38049B}" dt="2025-09-26T01:14:54.245" v="10910" actId="20577"/>
          <ac:spMkLst>
            <pc:docMk/>
            <pc:sldMk cId="2271202206" sldId="262"/>
            <ac:spMk id="3" creationId="{81EE4945-3E53-B6BA-A7A5-858D5556E64D}"/>
          </ac:spMkLst>
        </pc:spChg>
      </pc:sldChg>
      <pc:sldChg chg="modSp mod ord">
        <pc:chgData name="Ma, Spencer Ray" userId="56d64fb4-59ee-4428-a6e8-2181e6a58b37" providerId="ADAL" clId="{769DD6C1-A96D-417B-9B7A-6D660A38049B}" dt="2025-09-24T17:58:45.810" v="4957"/>
        <pc:sldMkLst>
          <pc:docMk/>
          <pc:sldMk cId="4144992900" sldId="263"/>
        </pc:sldMkLst>
        <pc:spChg chg="mod">
          <ac:chgData name="Ma, Spencer Ray" userId="56d64fb4-59ee-4428-a6e8-2181e6a58b37" providerId="ADAL" clId="{769DD6C1-A96D-417B-9B7A-6D660A38049B}" dt="2025-09-24T15:58:18.617" v="4955" actId="255"/>
          <ac:spMkLst>
            <pc:docMk/>
            <pc:sldMk cId="4144992900" sldId="263"/>
            <ac:spMk id="2" creationId="{15430C31-55B7-98A2-FC0F-0E7506B24BE0}"/>
          </ac:spMkLst>
        </pc:spChg>
        <pc:spChg chg="mod">
          <ac:chgData name="Ma, Spencer Ray" userId="56d64fb4-59ee-4428-a6e8-2181e6a58b37" providerId="ADAL" clId="{769DD6C1-A96D-417B-9B7A-6D660A38049B}" dt="2025-09-23T15:13:50.434" v="2896" actId="20577"/>
          <ac:spMkLst>
            <pc:docMk/>
            <pc:sldMk cId="4144992900" sldId="263"/>
            <ac:spMk id="3" creationId="{07FF77D4-0CFE-4AB2-29A8-0331A17ACCEE}"/>
          </ac:spMkLst>
        </pc:spChg>
      </pc:sldChg>
      <pc:sldChg chg="modSp del mod">
        <pc:chgData name="Ma, Spencer Ray" userId="56d64fb4-59ee-4428-a6e8-2181e6a58b37" providerId="ADAL" clId="{769DD6C1-A96D-417B-9B7A-6D660A38049B}" dt="2025-09-24T21:34:30.777" v="8752" actId="47"/>
        <pc:sldMkLst>
          <pc:docMk/>
          <pc:sldMk cId="331395011" sldId="264"/>
        </pc:sldMkLst>
      </pc:sldChg>
      <pc:sldChg chg="modSp mod">
        <pc:chgData name="Ma, Spencer Ray" userId="56d64fb4-59ee-4428-a6e8-2181e6a58b37" providerId="ADAL" clId="{769DD6C1-A96D-417B-9B7A-6D660A38049B}" dt="2025-09-26T01:42:04.721" v="11002" actId="16959"/>
        <pc:sldMkLst>
          <pc:docMk/>
          <pc:sldMk cId="3141313226" sldId="265"/>
        </pc:sldMkLst>
        <pc:spChg chg="mod">
          <ac:chgData name="Ma, Spencer Ray" userId="56d64fb4-59ee-4428-a6e8-2181e6a58b37" providerId="ADAL" clId="{769DD6C1-A96D-417B-9B7A-6D660A38049B}" dt="2025-09-24T18:46:01.200" v="6000" actId="20577"/>
          <ac:spMkLst>
            <pc:docMk/>
            <pc:sldMk cId="3141313226" sldId="265"/>
            <ac:spMk id="3" creationId="{A333E3A2-2EC4-6826-112A-4A2E6C4356DD}"/>
          </ac:spMkLst>
        </pc:spChg>
        <pc:spChg chg="mod">
          <ac:chgData name="Ma, Spencer Ray" userId="56d64fb4-59ee-4428-a6e8-2181e6a58b37" providerId="ADAL" clId="{769DD6C1-A96D-417B-9B7A-6D660A38049B}" dt="2025-09-26T01:42:04.721" v="11002" actId="16959"/>
          <ac:spMkLst>
            <pc:docMk/>
            <pc:sldMk cId="3141313226" sldId="265"/>
            <ac:spMk id="13" creationId="{526C54E6-B0CB-595A-2754-048212700632}"/>
          </ac:spMkLst>
        </pc:spChg>
      </pc:sldChg>
      <pc:sldChg chg="modSp mod">
        <pc:chgData name="Ma, Spencer Ray" userId="56d64fb4-59ee-4428-a6e8-2181e6a58b37" providerId="ADAL" clId="{769DD6C1-A96D-417B-9B7A-6D660A38049B}" dt="2025-09-25T00:12:44.898" v="10780" actId="114"/>
        <pc:sldMkLst>
          <pc:docMk/>
          <pc:sldMk cId="2481382372" sldId="266"/>
        </pc:sldMkLst>
        <pc:spChg chg="mod">
          <ac:chgData name="Ma, Spencer Ray" userId="56d64fb4-59ee-4428-a6e8-2181e6a58b37" providerId="ADAL" clId="{769DD6C1-A96D-417B-9B7A-6D660A38049B}" dt="2025-09-24T18:44:44.541" v="5990" actId="20577"/>
          <ac:spMkLst>
            <pc:docMk/>
            <pc:sldMk cId="2481382372" sldId="266"/>
            <ac:spMk id="3" creationId="{D5035505-1D76-F54D-E7A2-0C1CEED4AA15}"/>
          </ac:spMkLst>
        </pc:spChg>
        <pc:spChg chg="mod">
          <ac:chgData name="Ma, Spencer Ray" userId="56d64fb4-59ee-4428-a6e8-2181e6a58b37" providerId="ADAL" clId="{769DD6C1-A96D-417B-9B7A-6D660A38049B}" dt="2025-09-25T00:12:44.898" v="10780" actId="114"/>
          <ac:spMkLst>
            <pc:docMk/>
            <pc:sldMk cId="2481382372" sldId="266"/>
            <ac:spMk id="4" creationId="{0F08CC19-7D84-91C9-A2EA-2800471B107D}"/>
          </ac:spMkLst>
        </pc:spChg>
      </pc:sldChg>
      <pc:sldChg chg="modSp del mod">
        <pc:chgData name="Ma, Spencer Ray" userId="56d64fb4-59ee-4428-a6e8-2181e6a58b37" providerId="ADAL" clId="{769DD6C1-A96D-417B-9B7A-6D660A38049B}" dt="2025-09-24T21:34:11.633" v="8748" actId="47"/>
        <pc:sldMkLst>
          <pc:docMk/>
          <pc:sldMk cId="9744807" sldId="267"/>
        </pc:sldMkLst>
      </pc:sldChg>
      <pc:sldChg chg="addSp delSp modSp mod">
        <pc:chgData name="Ma, Spencer Ray" userId="56d64fb4-59ee-4428-a6e8-2181e6a58b37" providerId="ADAL" clId="{769DD6C1-A96D-417B-9B7A-6D660A38049B}" dt="2025-09-24T22:24:54.811" v="9224" actId="20577"/>
        <pc:sldMkLst>
          <pc:docMk/>
          <pc:sldMk cId="3384402083" sldId="268"/>
        </pc:sldMkLst>
        <pc:spChg chg="mod">
          <ac:chgData name="Ma, Spencer Ray" userId="56d64fb4-59ee-4428-a6e8-2181e6a58b37" providerId="ADAL" clId="{769DD6C1-A96D-417B-9B7A-6D660A38049B}" dt="2025-09-23T15:29:33.087" v="3405" actId="20577"/>
          <ac:spMkLst>
            <pc:docMk/>
            <pc:sldMk cId="3384402083" sldId="268"/>
            <ac:spMk id="3" creationId="{FEC80430-AF99-A044-A1FD-7FE61714F122}"/>
          </ac:spMkLst>
        </pc:spChg>
        <pc:spChg chg="mod">
          <ac:chgData name="Ma, Spencer Ray" userId="56d64fb4-59ee-4428-a6e8-2181e6a58b37" providerId="ADAL" clId="{769DD6C1-A96D-417B-9B7A-6D660A38049B}" dt="2025-09-10T18:55:35.471" v="481" actId="1076"/>
          <ac:spMkLst>
            <pc:docMk/>
            <pc:sldMk cId="3384402083" sldId="268"/>
            <ac:spMk id="13" creationId="{46E38BA1-F601-9E3C-E53B-AA0C27A51ACF}"/>
          </ac:spMkLst>
        </pc:spChg>
        <pc:graphicFrameChg chg="mod modGraphic">
          <ac:chgData name="Ma, Spencer Ray" userId="56d64fb4-59ee-4428-a6e8-2181e6a58b37" providerId="ADAL" clId="{769DD6C1-A96D-417B-9B7A-6D660A38049B}" dt="2025-09-24T22:24:54.811" v="9224" actId="20577"/>
          <ac:graphicFrameMkLst>
            <pc:docMk/>
            <pc:sldMk cId="3384402083" sldId="268"/>
            <ac:graphicFrameMk id="4" creationId="{02209987-C21C-669E-3CFE-8D86C04C09B2}"/>
          </ac:graphicFrameMkLst>
        </pc:graphicFrameChg>
      </pc:sldChg>
      <pc:sldChg chg="modSp mod ord modAnim">
        <pc:chgData name="Ma, Spencer Ray" userId="56d64fb4-59ee-4428-a6e8-2181e6a58b37" providerId="ADAL" clId="{769DD6C1-A96D-417B-9B7A-6D660A38049B}" dt="2025-09-25T00:30:45.927" v="10870"/>
        <pc:sldMkLst>
          <pc:docMk/>
          <pc:sldMk cId="2923090810" sldId="269"/>
        </pc:sldMkLst>
        <pc:spChg chg="mod">
          <ac:chgData name="Ma, Spencer Ray" userId="56d64fb4-59ee-4428-a6e8-2181e6a58b37" providerId="ADAL" clId="{769DD6C1-A96D-417B-9B7A-6D660A38049B}" dt="2025-09-24T18:38:14.098" v="5620" actId="27636"/>
          <ac:spMkLst>
            <pc:docMk/>
            <pc:sldMk cId="2923090810" sldId="269"/>
            <ac:spMk id="3" creationId="{412D7E42-88E2-5641-A7CE-E9CAE3B0B321}"/>
          </ac:spMkLst>
        </pc:spChg>
      </pc:sldChg>
      <pc:sldChg chg="modSp del mod">
        <pc:chgData name="Ma, Spencer Ray" userId="56d64fb4-59ee-4428-a6e8-2181e6a58b37" providerId="ADAL" clId="{769DD6C1-A96D-417B-9B7A-6D660A38049B}" dt="2025-09-24T21:33:38.057" v="8741" actId="47"/>
        <pc:sldMkLst>
          <pc:docMk/>
          <pc:sldMk cId="2054386442" sldId="270"/>
        </pc:sldMkLst>
      </pc:sldChg>
      <pc:sldChg chg="modSp mod ord modAnim">
        <pc:chgData name="Ma, Spencer Ray" userId="56d64fb4-59ee-4428-a6e8-2181e6a58b37" providerId="ADAL" clId="{769DD6C1-A96D-417B-9B7A-6D660A38049B}" dt="2025-09-25T00:30:31.810" v="10866"/>
        <pc:sldMkLst>
          <pc:docMk/>
          <pc:sldMk cId="601710890" sldId="271"/>
        </pc:sldMkLst>
        <pc:spChg chg="mod">
          <ac:chgData name="Ma, Spencer Ray" userId="56d64fb4-59ee-4428-a6e8-2181e6a58b37" providerId="ADAL" clId="{769DD6C1-A96D-417B-9B7A-6D660A38049B}" dt="2025-09-24T22:55:57.227" v="10278" actId="14100"/>
          <ac:spMkLst>
            <pc:docMk/>
            <pc:sldMk cId="601710890" sldId="271"/>
            <ac:spMk id="3" creationId="{0A160B6D-F045-20F4-7A7F-FD2B079E6667}"/>
          </ac:spMkLst>
        </pc:spChg>
        <pc:picChg chg="mod">
          <ac:chgData name="Ma, Spencer Ray" userId="56d64fb4-59ee-4428-a6e8-2181e6a58b37" providerId="ADAL" clId="{769DD6C1-A96D-417B-9B7A-6D660A38049B}" dt="2025-09-24T22:55:46.104" v="10277" actId="1076"/>
          <ac:picMkLst>
            <pc:docMk/>
            <pc:sldMk cId="601710890" sldId="271"/>
            <ac:picMk id="17" creationId="{DD15937A-9E03-40B3-78A4-4FA7D153D80B}"/>
          </ac:picMkLst>
        </pc:picChg>
      </pc:sldChg>
      <pc:sldChg chg="addSp modSp mod">
        <pc:chgData name="Ma, Spencer Ray" userId="56d64fb4-59ee-4428-a6e8-2181e6a58b37" providerId="ADAL" clId="{769DD6C1-A96D-417B-9B7A-6D660A38049B}" dt="2025-09-25T00:04:18.966" v="10723" actId="931"/>
        <pc:sldMkLst>
          <pc:docMk/>
          <pc:sldMk cId="3149424225" sldId="274"/>
        </pc:sldMkLst>
        <pc:spChg chg="mod">
          <ac:chgData name="Ma, Spencer Ray" userId="56d64fb4-59ee-4428-a6e8-2181e6a58b37" providerId="ADAL" clId="{769DD6C1-A96D-417B-9B7A-6D660A38049B}" dt="2025-09-24T21:33:31.711" v="8740" actId="207"/>
          <ac:spMkLst>
            <pc:docMk/>
            <pc:sldMk cId="3149424225" sldId="274"/>
            <ac:spMk id="3" creationId="{1A8A5100-BA35-36ED-401B-1FF695D12479}"/>
          </ac:spMkLst>
        </pc:spChg>
        <pc:picChg chg="add mod">
          <ac:chgData name="Ma, Spencer Ray" userId="56d64fb4-59ee-4428-a6e8-2181e6a58b37" providerId="ADAL" clId="{769DD6C1-A96D-417B-9B7A-6D660A38049B}" dt="2025-09-25T00:04:18.966" v="10723" actId="931"/>
          <ac:picMkLst>
            <pc:docMk/>
            <pc:sldMk cId="3149424225" sldId="274"/>
            <ac:picMk id="13" creationId="{522017DA-CAA0-B43F-985C-5BFBBDAF0AE7}"/>
          </ac:picMkLst>
        </pc:picChg>
      </pc:sldChg>
      <pc:sldChg chg="modSp mod modAnim">
        <pc:chgData name="Ma, Spencer Ray" userId="56d64fb4-59ee-4428-a6e8-2181e6a58b37" providerId="ADAL" clId="{769DD6C1-A96D-417B-9B7A-6D660A38049B}" dt="2025-09-25T00:31:15.415" v="10892" actId="20577"/>
        <pc:sldMkLst>
          <pc:docMk/>
          <pc:sldMk cId="2164256117" sldId="275"/>
        </pc:sldMkLst>
        <pc:spChg chg="mod">
          <ac:chgData name="Ma, Spencer Ray" userId="56d64fb4-59ee-4428-a6e8-2181e6a58b37" providerId="ADAL" clId="{769DD6C1-A96D-417B-9B7A-6D660A38049B}" dt="2025-09-24T22:08:36.516" v="9156" actId="27636"/>
          <ac:spMkLst>
            <pc:docMk/>
            <pc:sldMk cId="2164256117" sldId="275"/>
            <ac:spMk id="3" creationId="{C1F1BC7A-8FC3-744D-4ED6-6C19FCA6D69C}"/>
          </ac:spMkLst>
        </pc:spChg>
        <pc:spChg chg="mod">
          <ac:chgData name="Ma, Spencer Ray" userId="56d64fb4-59ee-4428-a6e8-2181e6a58b37" providerId="ADAL" clId="{769DD6C1-A96D-417B-9B7A-6D660A38049B}" dt="2025-09-25T00:31:15.415" v="10892" actId="20577"/>
          <ac:spMkLst>
            <pc:docMk/>
            <pc:sldMk cId="2164256117" sldId="275"/>
            <ac:spMk id="16" creationId="{3756D743-0378-FE19-744B-C9068A400143}"/>
          </ac:spMkLst>
        </pc:spChg>
        <pc:picChg chg="mod">
          <ac:chgData name="Ma, Spencer Ray" userId="56d64fb4-59ee-4428-a6e8-2181e6a58b37" providerId="ADAL" clId="{769DD6C1-A96D-417B-9B7A-6D660A38049B}" dt="2025-09-23T20:24:31.491" v="4462" actId="14100"/>
          <ac:picMkLst>
            <pc:docMk/>
            <pc:sldMk cId="2164256117" sldId="275"/>
            <ac:picMk id="13" creationId="{7B19AE96-A46C-EAE3-B1C0-B3933141A27E}"/>
          </ac:picMkLst>
        </pc:picChg>
      </pc:sldChg>
      <pc:sldChg chg="modSp mod">
        <pc:chgData name="Ma, Spencer Ray" userId="56d64fb4-59ee-4428-a6e8-2181e6a58b37" providerId="ADAL" clId="{769DD6C1-A96D-417B-9B7A-6D660A38049B}" dt="2025-09-26T01:58:29.196" v="11045" actId="20577"/>
        <pc:sldMkLst>
          <pc:docMk/>
          <pc:sldMk cId="3440011401" sldId="276"/>
        </pc:sldMkLst>
        <pc:spChg chg="mod">
          <ac:chgData name="Ma, Spencer Ray" userId="56d64fb4-59ee-4428-a6e8-2181e6a58b37" providerId="ADAL" clId="{769DD6C1-A96D-417B-9B7A-6D660A38049B}" dt="2025-09-26T01:58:29.196" v="11045" actId="20577"/>
          <ac:spMkLst>
            <pc:docMk/>
            <pc:sldMk cId="3440011401" sldId="276"/>
            <ac:spMk id="13" creationId="{8AE90E31-0F3A-3151-9983-43395CAE82C2}"/>
          </ac:spMkLst>
        </pc:spChg>
        <pc:graphicFrameChg chg="modGraphic">
          <ac:chgData name="Ma, Spencer Ray" userId="56d64fb4-59ee-4428-a6e8-2181e6a58b37" providerId="ADAL" clId="{769DD6C1-A96D-417B-9B7A-6D660A38049B}" dt="2025-09-26T01:58:18.839" v="11031" actId="14734"/>
          <ac:graphicFrameMkLst>
            <pc:docMk/>
            <pc:sldMk cId="3440011401" sldId="276"/>
            <ac:graphicFrameMk id="4" creationId="{9664EE81-0796-1C0D-123F-7775D994FB75}"/>
          </ac:graphicFrameMkLst>
        </pc:graphicFrameChg>
      </pc:sldChg>
      <pc:sldChg chg="modSp mod">
        <pc:chgData name="Ma, Spencer Ray" userId="56d64fb4-59ee-4428-a6e8-2181e6a58b37" providerId="ADAL" clId="{769DD6C1-A96D-417B-9B7A-6D660A38049B}" dt="2025-09-23T16:02:34.369" v="4244" actId="20577"/>
        <pc:sldMkLst>
          <pc:docMk/>
          <pc:sldMk cId="3179606516" sldId="277"/>
        </pc:sldMkLst>
        <pc:spChg chg="mod">
          <ac:chgData name="Ma, Spencer Ray" userId="56d64fb4-59ee-4428-a6e8-2181e6a58b37" providerId="ADAL" clId="{769DD6C1-A96D-417B-9B7A-6D660A38049B}" dt="2025-09-23T16:02:34.369" v="4244" actId="20577"/>
          <ac:spMkLst>
            <pc:docMk/>
            <pc:sldMk cId="3179606516" sldId="277"/>
            <ac:spMk id="3" creationId="{61E445AC-6915-3A30-0DF8-CBBE83B0E435}"/>
          </ac:spMkLst>
        </pc:spChg>
      </pc:sldChg>
      <pc:sldChg chg="modSp mod">
        <pc:chgData name="Ma, Spencer Ray" userId="56d64fb4-59ee-4428-a6e8-2181e6a58b37" providerId="ADAL" clId="{769DD6C1-A96D-417B-9B7A-6D660A38049B}" dt="2025-09-23T22:28:14.684" v="4802" actId="207"/>
        <pc:sldMkLst>
          <pc:docMk/>
          <pc:sldMk cId="3622638402" sldId="278"/>
        </pc:sldMkLst>
        <pc:spChg chg="mod">
          <ac:chgData name="Ma, Spencer Ray" userId="56d64fb4-59ee-4428-a6e8-2181e6a58b37" providerId="ADAL" clId="{769DD6C1-A96D-417B-9B7A-6D660A38049B}" dt="2025-09-23T22:28:14.684" v="4802" actId="207"/>
          <ac:spMkLst>
            <pc:docMk/>
            <pc:sldMk cId="3622638402" sldId="278"/>
            <ac:spMk id="3" creationId="{C3140FA2-CDBC-3609-EC0F-A7306CD4AC0F}"/>
          </ac:spMkLst>
        </pc:spChg>
      </pc:sldChg>
      <pc:sldChg chg="modSp mod">
        <pc:chgData name="Ma, Spencer Ray" userId="56d64fb4-59ee-4428-a6e8-2181e6a58b37" providerId="ADAL" clId="{769DD6C1-A96D-417B-9B7A-6D660A38049B}" dt="2025-09-25T00:28:55.917" v="10860" actId="20577"/>
        <pc:sldMkLst>
          <pc:docMk/>
          <pc:sldMk cId="1466221868" sldId="280"/>
        </pc:sldMkLst>
        <pc:spChg chg="mod">
          <ac:chgData name="Ma, Spencer Ray" userId="56d64fb4-59ee-4428-a6e8-2181e6a58b37" providerId="ADAL" clId="{769DD6C1-A96D-417B-9B7A-6D660A38049B}" dt="2025-09-25T00:28:55.917" v="10860" actId="20577"/>
          <ac:spMkLst>
            <pc:docMk/>
            <pc:sldMk cId="1466221868" sldId="280"/>
            <ac:spMk id="3" creationId="{2AFDAD2E-382B-2D6C-C60F-647E85BC4BC6}"/>
          </ac:spMkLst>
        </pc:spChg>
        <pc:spChg chg="mod">
          <ac:chgData name="Ma, Spencer Ray" userId="56d64fb4-59ee-4428-a6e8-2181e6a58b37" providerId="ADAL" clId="{769DD6C1-A96D-417B-9B7A-6D660A38049B}" dt="2025-09-23T15:29:51.862" v="3406" actId="207"/>
          <ac:spMkLst>
            <pc:docMk/>
            <pc:sldMk cId="1466221868" sldId="280"/>
            <ac:spMk id="16" creationId="{0702C269-6AAE-3232-FFE2-002DF05FC766}"/>
          </ac:spMkLst>
        </pc:spChg>
        <pc:spChg chg="mod">
          <ac:chgData name="Ma, Spencer Ray" userId="56d64fb4-59ee-4428-a6e8-2181e6a58b37" providerId="ADAL" clId="{769DD6C1-A96D-417B-9B7A-6D660A38049B}" dt="2025-09-23T15:29:54.680" v="3407" actId="207"/>
          <ac:spMkLst>
            <pc:docMk/>
            <pc:sldMk cId="1466221868" sldId="280"/>
            <ac:spMk id="17" creationId="{52D64A84-7715-5CD6-AEB8-9FA5E948E823}"/>
          </ac:spMkLst>
        </pc:spChg>
        <pc:spChg chg="mod">
          <ac:chgData name="Ma, Spencer Ray" userId="56d64fb4-59ee-4428-a6e8-2181e6a58b37" providerId="ADAL" clId="{769DD6C1-A96D-417B-9B7A-6D660A38049B}" dt="2025-09-23T13:51:16.821" v="766" actId="207"/>
          <ac:spMkLst>
            <pc:docMk/>
            <pc:sldMk cId="1466221868" sldId="280"/>
            <ac:spMk id="18" creationId="{730EB0BD-364F-A620-9F67-535FFEE7A428}"/>
          </ac:spMkLst>
        </pc:spChg>
      </pc:sldChg>
      <pc:sldChg chg="del">
        <pc:chgData name="Ma, Spencer Ray" userId="56d64fb4-59ee-4428-a6e8-2181e6a58b37" providerId="ADAL" clId="{769DD6C1-A96D-417B-9B7A-6D660A38049B}" dt="2025-09-24T20:39:33.887" v="8721" actId="2696"/>
        <pc:sldMkLst>
          <pc:docMk/>
          <pc:sldMk cId="44856861" sldId="285"/>
        </pc:sldMkLst>
      </pc:sldChg>
      <pc:sldChg chg="addSp modSp del mod">
        <pc:chgData name="Ma, Spencer Ray" userId="56d64fb4-59ee-4428-a6e8-2181e6a58b37" providerId="ADAL" clId="{769DD6C1-A96D-417B-9B7A-6D660A38049B}" dt="2025-09-24T00:15:20.447" v="4954" actId="2696"/>
        <pc:sldMkLst>
          <pc:docMk/>
          <pc:sldMk cId="1623290836" sldId="286"/>
        </pc:sldMkLst>
      </pc:sldChg>
      <pc:sldChg chg="addSp modSp add mod">
        <pc:chgData name="Ma, Spencer Ray" userId="56d64fb4-59ee-4428-a6e8-2181e6a58b37" providerId="ADAL" clId="{769DD6C1-A96D-417B-9B7A-6D660A38049B}" dt="2025-09-26T01:46:21.755" v="11012" actId="20577"/>
        <pc:sldMkLst>
          <pc:docMk/>
          <pc:sldMk cId="2922425039" sldId="287"/>
        </pc:sldMkLst>
        <pc:spChg chg="mod">
          <ac:chgData name="Ma, Spencer Ray" userId="56d64fb4-59ee-4428-a6e8-2181e6a58b37" providerId="ADAL" clId="{769DD6C1-A96D-417B-9B7A-6D660A38049B}" dt="2025-09-23T15:00:39.879" v="2726" actId="20577"/>
          <ac:spMkLst>
            <pc:docMk/>
            <pc:sldMk cId="2922425039" sldId="287"/>
            <ac:spMk id="2" creationId="{7F8A4A40-1597-8AF2-66E2-C78B156D6F7F}"/>
          </ac:spMkLst>
        </pc:spChg>
        <pc:spChg chg="mod">
          <ac:chgData name="Ma, Spencer Ray" userId="56d64fb4-59ee-4428-a6e8-2181e6a58b37" providerId="ADAL" clId="{769DD6C1-A96D-417B-9B7A-6D660A38049B}" dt="2025-09-26T01:46:21.755" v="11012" actId="20577"/>
          <ac:spMkLst>
            <pc:docMk/>
            <pc:sldMk cId="2922425039" sldId="287"/>
            <ac:spMk id="3" creationId="{B24F1B4D-411F-D682-27AF-AB86C940BAA8}"/>
          </ac:spMkLst>
        </pc:spChg>
        <pc:graphicFrameChg chg="add mod modGraphic">
          <ac:chgData name="Ma, Spencer Ray" userId="56d64fb4-59ee-4428-a6e8-2181e6a58b37" providerId="ADAL" clId="{769DD6C1-A96D-417B-9B7A-6D660A38049B}" dt="2025-09-24T23:43:01.814" v="10366" actId="20577"/>
          <ac:graphicFrameMkLst>
            <pc:docMk/>
            <pc:sldMk cId="2922425039" sldId="287"/>
            <ac:graphicFrameMk id="4" creationId="{79DC8430-8668-05CE-E37A-A23BCAE7D82E}"/>
          </ac:graphicFrameMkLst>
        </pc:graphicFrameChg>
      </pc:sldChg>
      <pc:sldChg chg="modSp add del mod ord">
        <pc:chgData name="Ma, Spencer Ray" userId="56d64fb4-59ee-4428-a6e8-2181e6a58b37" providerId="ADAL" clId="{769DD6C1-A96D-417B-9B7A-6D660A38049B}" dt="2025-09-24T21:37:05.300" v="8773" actId="2696"/>
        <pc:sldMkLst>
          <pc:docMk/>
          <pc:sldMk cId="596505436" sldId="288"/>
        </pc:sldMkLst>
      </pc:sldChg>
      <pc:sldChg chg="addSp delSp modSp add mod">
        <pc:chgData name="Ma, Spencer Ray" userId="56d64fb4-59ee-4428-a6e8-2181e6a58b37" providerId="ADAL" clId="{769DD6C1-A96D-417B-9B7A-6D660A38049B}" dt="2025-09-24T18:35:16.514" v="5563" actId="255"/>
        <pc:sldMkLst>
          <pc:docMk/>
          <pc:sldMk cId="942508247" sldId="289"/>
        </pc:sldMkLst>
        <pc:spChg chg="mod">
          <ac:chgData name="Ma, Spencer Ray" userId="56d64fb4-59ee-4428-a6e8-2181e6a58b37" providerId="ADAL" clId="{769DD6C1-A96D-417B-9B7A-6D660A38049B}" dt="2025-09-24T18:29:17.242" v="5360" actId="20577"/>
          <ac:spMkLst>
            <pc:docMk/>
            <pc:sldMk cId="942508247" sldId="289"/>
            <ac:spMk id="2" creationId="{77072B5C-0070-7CC0-95AA-75A3A5B45B17}"/>
          </ac:spMkLst>
        </pc:spChg>
        <pc:spChg chg="add mod">
          <ac:chgData name="Ma, Spencer Ray" userId="56d64fb4-59ee-4428-a6e8-2181e6a58b37" providerId="ADAL" clId="{769DD6C1-A96D-417B-9B7A-6D660A38049B}" dt="2025-09-24T18:34:51.563" v="5557" actId="1076"/>
          <ac:spMkLst>
            <pc:docMk/>
            <pc:sldMk cId="942508247" sldId="289"/>
            <ac:spMk id="18" creationId="{A12D89FE-D1F8-F0ED-71B2-9E4E10AAF041}"/>
          </ac:spMkLst>
        </pc:spChg>
        <pc:spChg chg="add mod">
          <ac:chgData name="Ma, Spencer Ray" userId="56d64fb4-59ee-4428-a6e8-2181e6a58b37" providerId="ADAL" clId="{769DD6C1-A96D-417B-9B7A-6D660A38049B}" dt="2025-09-24T18:34:32.162" v="5554" actId="207"/>
          <ac:spMkLst>
            <pc:docMk/>
            <pc:sldMk cId="942508247" sldId="289"/>
            <ac:spMk id="20" creationId="{8EAC62E8-E43E-A2B2-2DDA-974B9E260ACC}"/>
          </ac:spMkLst>
        </pc:spChg>
        <pc:graphicFrameChg chg="add mod modGraphic">
          <ac:chgData name="Ma, Spencer Ray" userId="56d64fb4-59ee-4428-a6e8-2181e6a58b37" providerId="ADAL" clId="{769DD6C1-A96D-417B-9B7A-6D660A38049B}" dt="2025-09-24T18:35:16.514" v="5563" actId="255"/>
          <ac:graphicFrameMkLst>
            <pc:docMk/>
            <pc:sldMk cId="942508247" sldId="289"/>
            <ac:graphicFrameMk id="16" creationId="{AB12F4ED-2D35-2398-95DA-123652829030}"/>
          </ac:graphicFrameMkLst>
        </pc:graphicFrameChg>
        <pc:picChg chg="add mod modCrop">
          <ac:chgData name="Ma, Spencer Ray" userId="56d64fb4-59ee-4428-a6e8-2181e6a58b37" providerId="ADAL" clId="{769DD6C1-A96D-417B-9B7A-6D660A38049B}" dt="2025-09-24T18:34:41.950" v="5556" actId="1076"/>
          <ac:picMkLst>
            <pc:docMk/>
            <pc:sldMk cId="942508247" sldId="289"/>
            <ac:picMk id="13" creationId="{78F7C13C-089F-B3C1-5C66-275F4F10A045}"/>
          </ac:picMkLst>
        </pc:picChg>
      </pc:sldChg>
      <pc:sldChg chg="addSp modSp add mod modAnim">
        <pc:chgData name="Ma, Spencer Ray" userId="56d64fb4-59ee-4428-a6e8-2181e6a58b37" providerId="ADAL" clId="{769DD6C1-A96D-417B-9B7A-6D660A38049B}" dt="2025-09-25T00:29:31.980" v="10863"/>
        <pc:sldMkLst>
          <pc:docMk/>
          <pc:sldMk cId="1106645548" sldId="290"/>
        </pc:sldMkLst>
        <pc:spChg chg="mod">
          <ac:chgData name="Ma, Spencer Ray" userId="56d64fb4-59ee-4428-a6e8-2181e6a58b37" providerId="ADAL" clId="{769DD6C1-A96D-417B-9B7A-6D660A38049B}" dt="2025-09-24T18:05:34.835" v="5122" actId="20577"/>
          <ac:spMkLst>
            <pc:docMk/>
            <pc:sldMk cId="1106645548" sldId="290"/>
            <ac:spMk id="2" creationId="{720F1688-8CCC-C63C-4A1D-8F01FA6B9EC7}"/>
          </ac:spMkLst>
        </pc:spChg>
        <pc:spChg chg="mod">
          <ac:chgData name="Ma, Spencer Ray" userId="56d64fb4-59ee-4428-a6e8-2181e6a58b37" providerId="ADAL" clId="{769DD6C1-A96D-417B-9B7A-6D660A38049B}" dt="2025-09-24T18:56:26.922" v="6677" actId="20577"/>
          <ac:spMkLst>
            <pc:docMk/>
            <pc:sldMk cId="1106645548" sldId="290"/>
            <ac:spMk id="3" creationId="{4B149200-0276-0110-4937-7E90BBC157AB}"/>
          </ac:spMkLst>
        </pc:spChg>
        <pc:spChg chg="add mod">
          <ac:chgData name="Ma, Spencer Ray" userId="56d64fb4-59ee-4428-a6e8-2181e6a58b37" providerId="ADAL" clId="{769DD6C1-A96D-417B-9B7A-6D660A38049B}" dt="2025-09-24T18:57:55.381" v="6758" actId="1076"/>
          <ac:spMkLst>
            <pc:docMk/>
            <pc:sldMk cId="1106645548" sldId="290"/>
            <ac:spMk id="13" creationId="{67F46C86-20B5-0B76-C3AA-8C69BBA92840}"/>
          </ac:spMkLst>
        </pc:spChg>
        <pc:picChg chg="add mod">
          <ac:chgData name="Ma, Spencer Ray" userId="56d64fb4-59ee-4428-a6e8-2181e6a58b37" providerId="ADAL" clId="{769DD6C1-A96D-417B-9B7A-6D660A38049B}" dt="2025-09-24T18:57:09.289" v="6680" actId="1076"/>
          <ac:picMkLst>
            <pc:docMk/>
            <pc:sldMk cId="1106645548" sldId="290"/>
            <ac:picMk id="4" creationId="{53791C08-5684-92EA-982B-3839ABE3E8FD}"/>
          </ac:picMkLst>
        </pc:picChg>
      </pc:sldChg>
      <pc:sldChg chg="modSp add mod modAnim">
        <pc:chgData name="Ma, Spencer Ray" userId="56d64fb4-59ee-4428-a6e8-2181e6a58b37" providerId="ADAL" clId="{769DD6C1-A96D-417B-9B7A-6D660A38049B}" dt="2025-09-25T00:29:57.404" v="10865"/>
        <pc:sldMkLst>
          <pc:docMk/>
          <pc:sldMk cId="4214944700" sldId="291"/>
        </pc:sldMkLst>
        <pc:spChg chg="mod">
          <ac:chgData name="Ma, Spencer Ray" userId="56d64fb4-59ee-4428-a6e8-2181e6a58b37" providerId="ADAL" clId="{769DD6C1-A96D-417B-9B7A-6D660A38049B}" dt="2025-09-24T18:27:33.866" v="5313" actId="20577"/>
          <ac:spMkLst>
            <pc:docMk/>
            <pc:sldMk cId="4214944700" sldId="291"/>
            <ac:spMk id="2" creationId="{EFC318B8-6AB7-E533-B31F-4FFD9A7173F9}"/>
          </ac:spMkLst>
        </pc:spChg>
        <pc:spChg chg="mod">
          <ac:chgData name="Ma, Spencer Ray" userId="56d64fb4-59ee-4428-a6e8-2181e6a58b37" providerId="ADAL" clId="{769DD6C1-A96D-417B-9B7A-6D660A38049B}" dt="2025-09-24T22:54:03.069" v="10234" actId="20577"/>
          <ac:spMkLst>
            <pc:docMk/>
            <pc:sldMk cId="4214944700" sldId="291"/>
            <ac:spMk id="3" creationId="{29AE68A4-927D-1FC6-D52A-F9AB0959DDC8}"/>
          </ac:spMkLst>
        </pc:spChg>
      </pc:sldChg>
      <pc:sldChg chg="modSp add mod ord">
        <pc:chgData name="Ma, Spencer Ray" userId="56d64fb4-59ee-4428-a6e8-2181e6a58b37" providerId="ADAL" clId="{769DD6C1-A96D-417B-9B7A-6D660A38049B}" dt="2025-09-25T00:28:12.309" v="10807" actId="20577"/>
        <pc:sldMkLst>
          <pc:docMk/>
          <pc:sldMk cId="637936038" sldId="292"/>
        </pc:sldMkLst>
        <pc:spChg chg="mod">
          <ac:chgData name="Ma, Spencer Ray" userId="56d64fb4-59ee-4428-a6e8-2181e6a58b37" providerId="ADAL" clId="{769DD6C1-A96D-417B-9B7A-6D660A38049B}" dt="2025-09-24T22:47:39.651" v="9887" actId="20577"/>
          <ac:spMkLst>
            <pc:docMk/>
            <pc:sldMk cId="637936038" sldId="292"/>
            <ac:spMk id="2" creationId="{5DCDE5F3-B929-DAE9-CCF9-3DEB3A13CA9F}"/>
          </ac:spMkLst>
        </pc:spChg>
        <pc:spChg chg="mod">
          <ac:chgData name="Ma, Spencer Ray" userId="56d64fb4-59ee-4428-a6e8-2181e6a58b37" providerId="ADAL" clId="{769DD6C1-A96D-417B-9B7A-6D660A38049B}" dt="2025-09-25T00:28:12.309" v="10807" actId="20577"/>
          <ac:spMkLst>
            <pc:docMk/>
            <pc:sldMk cId="637936038" sldId="292"/>
            <ac:spMk id="3" creationId="{73E93EE6-9CB7-1655-E559-D60C51ED9D24}"/>
          </ac:spMkLst>
        </pc:spChg>
      </pc:sldChg>
      <pc:sldChg chg="addSp delSp modSp add mod">
        <pc:chgData name="Ma, Spencer Ray" userId="56d64fb4-59ee-4428-a6e8-2181e6a58b37" providerId="ADAL" clId="{769DD6C1-A96D-417B-9B7A-6D660A38049B}" dt="2025-09-25T00:04:55.418" v="10733" actId="1076"/>
        <pc:sldMkLst>
          <pc:docMk/>
          <pc:sldMk cId="510774483" sldId="293"/>
        </pc:sldMkLst>
        <pc:spChg chg="mod">
          <ac:chgData name="Ma, Spencer Ray" userId="56d64fb4-59ee-4428-a6e8-2181e6a58b37" providerId="ADAL" clId="{769DD6C1-A96D-417B-9B7A-6D660A38049B}" dt="2025-09-24T20:07:17.301" v="8260" actId="20577"/>
          <ac:spMkLst>
            <pc:docMk/>
            <pc:sldMk cId="510774483" sldId="293"/>
            <ac:spMk id="2" creationId="{39C6EF3F-3329-63BC-BC17-56718975619E}"/>
          </ac:spMkLst>
        </pc:spChg>
        <pc:spChg chg="mod">
          <ac:chgData name="Ma, Spencer Ray" userId="56d64fb4-59ee-4428-a6e8-2181e6a58b37" providerId="ADAL" clId="{769DD6C1-A96D-417B-9B7A-6D660A38049B}" dt="2025-09-25T00:04:46.963" v="10731" actId="27636"/>
          <ac:spMkLst>
            <pc:docMk/>
            <pc:sldMk cId="510774483" sldId="293"/>
            <ac:spMk id="3" creationId="{B9CBEF9C-0D27-BA53-2C00-D35D4BFA0E05}"/>
          </ac:spMkLst>
        </pc:spChg>
        <pc:picChg chg="add mod">
          <ac:chgData name="Ma, Spencer Ray" userId="56d64fb4-59ee-4428-a6e8-2181e6a58b37" providerId="ADAL" clId="{769DD6C1-A96D-417B-9B7A-6D660A38049B}" dt="2025-09-25T00:04:55.418" v="10733" actId="1076"/>
          <ac:picMkLst>
            <pc:docMk/>
            <pc:sldMk cId="510774483" sldId="293"/>
            <ac:picMk id="19" creationId="{E8DA07EE-E970-19F1-41E9-AB958DC68DCB}"/>
          </ac:picMkLst>
        </pc:picChg>
      </pc:sldChg>
      <pc:sldChg chg="modSp add mod">
        <pc:chgData name="Ma, Spencer Ray" userId="56d64fb4-59ee-4428-a6e8-2181e6a58b37" providerId="ADAL" clId="{769DD6C1-A96D-417B-9B7A-6D660A38049B}" dt="2025-09-24T21:33:47.658" v="8744" actId="207"/>
        <pc:sldMkLst>
          <pc:docMk/>
          <pc:sldMk cId="2011863999" sldId="294"/>
        </pc:sldMkLst>
        <pc:spChg chg="mod">
          <ac:chgData name="Ma, Spencer Ray" userId="56d64fb4-59ee-4428-a6e8-2181e6a58b37" providerId="ADAL" clId="{769DD6C1-A96D-417B-9B7A-6D660A38049B}" dt="2025-09-24T21:33:47.658" v="8744" actId="207"/>
          <ac:spMkLst>
            <pc:docMk/>
            <pc:sldMk cId="2011863999" sldId="294"/>
            <ac:spMk id="3" creationId="{C9785852-A75B-4E68-8120-8904A950FC33}"/>
          </ac:spMkLst>
        </pc:spChg>
      </pc:sldChg>
      <pc:sldChg chg="modSp add mod">
        <pc:chgData name="Ma, Spencer Ray" userId="56d64fb4-59ee-4428-a6e8-2181e6a58b37" providerId="ADAL" clId="{769DD6C1-A96D-417B-9B7A-6D660A38049B}" dt="2025-09-24T21:34:02.687" v="8747" actId="207"/>
        <pc:sldMkLst>
          <pc:docMk/>
          <pc:sldMk cId="1768974952" sldId="295"/>
        </pc:sldMkLst>
        <pc:spChg chg="mod">
          <ac:chgData name="Ma, Spencer Ray" userId="56d64fb4-59ee-4428-a6e8-2181e6a58b37" providerId="ADAL" clId="{769DD6C1-A96D-417B-9B7A-6D660A38049B}" dt="2025-09-24T21:34:02.687" v="8747" actId="207"/>
          <ac:spMkLst>
            <pc:docMk/>
            <pc:sldMk cId="1768974952" sldId="295"/>
            <ac:spMk id="3" creationId="{5264D70C-3D81-14EF-E661-DC0C317FF737}"/>
          </ac:spMkLst>
        </pc:spChg>
      </pc:sldChg>
      <pc:sldChg chg="modSp add mod">
        <pc:chgData name="Ma, Spencer Ray" userId="56d64fb4-59ee-4428-a6e8-2181e6a58b37" providerId="ADAL" clId="{769DD6C1-A96D-417B-9B7A-6D660A38049B}" dt="2025-09-24T21:34:24.755" v="8751" actId="207"/>
        <pc:sldMkLst>
          <pc:docMk/>
          <pc:sldMk cId="2843586781" sldId="296"/>
        </pc:sldMkLst>
        <pc:spChg chg="mod">
          <ac:chgData name="Ma, Spencer Ray" userId="56d64fb4-59ee-4428-a6e8-2181e6a58b37" providerId="ADAL" clId="{769DD6C1-A96D-417B-9B7A-6D660A38049B}" dt="2025-09-24T21:34:24.755" v="8751" actId="207"/>
          <ac:spMkLst>
            <pc:docMk/>
            <pc:sldMk cId="2843586781" sldId="296"/>
            <ac:spMk id="3" creationId="{A8224065-233A-51F8-8CA1-9A59A9569358}"/>
          </ac:spMkLst>
        </pc:spChg>
      </pc:sldChg>
      <pc:sldChg chg="modSp add mod">
        <pc:chgData name="Ma, Spencer Ray" userId="56d64fb4-59ee-4428-a6e8-2181e6a58b37" providerId="ADAL" clId="{769DD6C1-A96D-417B-9B7A-6D660A38049B}" dt="2025-09-24T22:47:57.435" v="9909" actId="20577"/>
        <pc:sldMkLst>
          <pc:docMk/>
          <pc:sldMk cId="3443415205" sldId="297"/>
        </pc:sldMkLst>
        <pc:spChg chg="mod">
          <ac:chgData name="Ma, Spencer Ray" userId="56d64fb4-59ee-4428-a6e8-2181e6a58b37" providerId="ADAL" clId="{769DD6C1-A96D-417B-9B7A-6D660A38049B}" dt="2025-09-24T22:47:57.435" v="9909" actId="20577"/>
          <ac:spMkLst>
            <pc:docMk/>
            <pc:sldMk cId="3443415205" sldId="297"/>
            <ac:spMk id="3" creationId="{597FEEBD-2CE3-E40B-D3D1-1040F8C8EC47}"/>
          </ac:spMkLst>
        </pc:spChg>
      </pc:sldChg>
      <pc:sldChg chg="addSp delSp modSp add mod">
        <pc:chgData name="Ma, Spencer Ray" userId="56d64fb4-59ee-4428-a6e8-2181e6a58b37" providerId="ADAL" clId="{769DD6C1-A96D-417B-9B7A-6D660A38049B}" dt="2025-09-24T22:11:24.813" v="9222" actId="20577"/>
        <pc:sldMkLst>
          <pc:docMk/>
          <pc:sldMk cId="2040484034" sldId="298"/>
        </pc:sldMkLst>
        <pc:spChg chg="mod">
          <ac:chgData name="Ma, Spencer Ray" userId="56d64fb4-59ee-4428-a6e8-2181e6a58b37" providerId="ADAL" clId="{769DD6C1-A96D-417B-9B7A-6D660A38049B}" dt="2025-09-24T22:11:24.813" v="9222" actId="20577"/>
          <ac:spMkLst>
            <pc:docMk/>
            <pc:sldMk cId="2040484034" sldId="298"/>
            <ac:spMk id="2" creationId="{48AF2278-0774-189D-C7DE-46DE461B4E8A}"/>
          </ac:spMkLst>
        </pc:spChg>
        <pc:picChg chg="add mod">
          <ac:chgData name="Ma, Spencer Ray" userId="56d64fb4-59ee-4428-a6e8-2181e6a58b37" providerId="ADAL" clId="{769DD6C1-A96D-417B-9B7A-6D660A38049B}" dt="2025-09-24T22:11:17.167" v="9214" actId="27614"/>
          <ac:picMkLst>
            <pc:docMk/>
            <pc:sldMk cId="2040484034" sldId="298"/>
            <ac:picMk id="13" creationId="{3628E295-CDD2-A2FB-4D85-B2619B101995}"/>
          </ac:picMkLst>
        </pc:picChg>
      </pc:sldChg>
      <pc:sldChg chg="add del">
        <pc:chgData name="Ma, Spencer Ray" userId="56d64fb4-59ee-4428-a6e8-2181e6a58b37" providerId="ADAL" clId="{769DD6C1-A96D-417B-9B7A-6D660A38049B}" dt="2025-09-24T22:10:30.931" v="9209"/>
        <pc:sldMkLst>
          <pc:docMk/>
          <pc:sldMk cId="2850124701" sldId="29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BA7AF-4C16-45D2-A6CB-05F7C2149662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E58BD-67EF-4784-B833-A2DF813F6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727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069D0-F2AD-5A5D-941A-F4B09675FC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73C4A-CF04-277F-B02A-2F96E2ED4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B33C0-E19C-6A15-F28A-5F149AD2F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74EB6-539A-4F9D-8C55-C9F5196B8F33}" type="datetime1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0FEB5-0BEA-AE63-C804-6F6F8EAF9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Skilled Immigration and Business Diversity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105AD-8DE5-E303-2B0F-D74E9EAC7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BAF6-468E-4715-8F76-CA2A1A84B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26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85A47-22DE-D20B-829C-275E26749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C29F90-B387-6C73-F2A3-F065EA9272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6A446-D696-C8C0-E1C2-8AB8364A7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C4BF-A737-4CCB-A722-DF6728157830}" type="datetime1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B25B0-14E7-3BAC-E147-23E49767F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Skilled Immigration and Business Diversity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73FF3-7B11-6183-6C8A-01F87095C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BAF6-468E-4715-8F76-CA2A1A84B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99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8C519D-9DEE-E3DF-EB7D-539DED171D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E700FB-8A0F-4D78-8726-A9795EA7A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C448B-48C9-7C7F-03F7-D58F9E35A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F00C9-183E-4903-B061-0D5A93403E47}" type="datetime1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603B1-6F2B-DC45-7898-D0791A630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Skilled Immigration and Business Diversity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A1DF7-1EAE-37C0-8A8E-253B1D647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BAF6-468E-4715-8F76-CA2A1A84B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6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FE45E-B197-7558-7F98-82D1B0336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B7655-E8D2-0587-161E-0AE7E763A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580D2-62F9-DD3F-B505-A3FEEFB42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4207-DD38-4132-B25F-F415A7FA7F26}" type="datetime1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80CD0-2B93-BB6A-9C58-78B3A9B80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Skilled Immigration and Business Diversity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328CF-A7F3-A74D-5D3E-887733A5C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BAF6-468E-4715-8F76-CA2A1A84B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45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9264A-8029-2CE2-23FE-610818C67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0FCDD-C0BB-6D91-E7F9-35A59FCED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065DE-648F-25FD-DAE7-34503E536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CD4E-52C4-4966-BBC2-3938A1B9530E}" type="datetime1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2AC8D-347A-39C6-F985-2C726431C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Skilled Immigration and Business Diversity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76EEB-BC1B-A04C-5D9D-BBE965CDE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BAF6-468E-4715-8F76-CA2A1A84B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00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8E5CF-6A43-E4A6-A41E-E5228EDAE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B3F8C-5189-580A-978C-290F64625D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BF7D67-6F4A-63AA-28F9-1FDD32F0D5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9D6045-FC29-7FC3-B121-7861EFBCB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66C6-5DE0-42A1-B82F-1430FB95F58C}" type="datetime1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EB2705-B8EE-759D-2FA1-347993106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Skilled Immigration and Business Diversity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1E8D17-D5E8-BBE1-FF16-F73F01A98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BAF6-468E-4715-8F76-CA2A1A84B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83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33B83-610B-BB9A-8B13-50800FC0B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94C230-E106-A756-F5B0-12CA5FA0F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5F13FA-9552-568F-B4C6-E8FF6F113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63FA83-0AB0-D5A9-5F29-F061A3AF84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E09A31-7734-4C59-8C02-12F54980CE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78722B-A4D9-F8A1-8F51-5C1C61E1F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B7B9-541D-4B2C-B388-43CF628128EB}" type="datetime1">
              <a:rPr lang="en-US" smtClean="0"/>
              <a:t>9/25/2025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D0BE10-2FAB-84D7-5C79-70D6409C1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Skilled Immigration and Business Diversity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FFC3CA-604F-6173-6CF2-D6427832A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BAF6-468E-4715-8F76-CA2A1A84B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7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141DF-1135-3CAB-6AA9-B6A075B2A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949AA4-AA25-1160-F3B0-6066171C3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8B38F-F207-43A3-A2DC-A18F7CC9804B}" type="datetime1">
              <a:rPr lang="en-US" smtClean="0"/>
              <a:t>9/25/2025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3E978B-914A-F49F-C778-4E02BBBE3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Skilled Immigration and Business Diversity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E7B586-F8E4-AF37-484C-DA5DD128A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BAF6-468E-4715-8F76-CA2A1A84B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01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CE7981-2380-60A6-FAC7-88EAC323F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20817-6333-4BE4-ADD9-75F17E6B9627}" type="datetime1">
              <a:rPr lang="en-US" smtClean="0"/>
              <a:t>9/25/2025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7756F5-D01C-AB14-7D04-AAB7058DA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Skilled Immigration and Business Diversity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84521-8D3D-25AF-D09A-C69237D34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BAF6-468E-4715-8F76-CA2A1A84B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5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39366-0F5B-AEDE-7523-44D758347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C5C26-03CC-58DF-F209-58EC88242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54E39B-FA10-E332-040B-5764361A3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93FA16-8916-F97A-8386-CD2B63B58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503F7-6580-4DF6-8985-36D1DAF3238B}" type="datetime1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B8C0E1-CCCE-62FD-B25E-16EFF9E2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Skilled Immigration and Business Diversity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3628D-CE66-E5CD-752A-91739ABBB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BAF6-468E-4715-8F76-CA2A1A84B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19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CD5AA-EB60-FE35-10F9-020ED1957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80B5CA-60D0-C826-21C1-2B8FA99603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126824-6CE7-7449-9901-E4305A8CC0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0521F-B719-C618-009F-876BD879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DBBB-5C22-420C-8FA8-F1B6A9543C29}" type="datetime1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3A49FB-153E-5955-8F8B-1C385BE15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Skilled Immigration and Business Diversity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4B3E6-EED5-2E8B-D4FF-9813504A9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BAF6-468E-4715-8F76-CA2A1A84B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38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3D7946-CEA1-55F1-43B3-FDE7F7F7C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59A7FE-2A9C-9BFC-66BE-D6DB66D00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89C1E-927D-077E-9C6D-33771B0456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E79B4D-B543-420D-A693-E743F90155D6}" type="datetime1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F6D0A-FDA6-9689-339E-73FA3DC909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Skilled Immigration and Business Diversity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52B85-1FBC-199F-29BD-10942F31C1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98BAF6-468E-4715-8F76-CA2A1A84B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39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nytimes.com/2024/12/29/business/tsmc-phoenix-taiwan.html?unlocked_article_code=1.gE8.MqKV.OlnmWBfSXmP8&amp;smid=url-shar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s://www.ft.com/content/0c4d9ad0-3eaf-4f36-bbde-106b73b65edb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363F4D-77B9-300E-7CB4-375C90AD5FDB}"/>
              </a:ext>
            </a:extLst>
          </p:cNvPr>
          <p:cNvSpPr/>
          <p:nvPr/>
        </p:nvSpPr>
        <p:spPr>
          <a:xfrm>
            <a:off x="327804" y="1662532"/>
            <a:ext cx="11536392" cy="165576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985D28-E616-E83C-9768-A9015686E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566" y="1808462"/>
            <a:ext cx="11386868" cy="1363902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Tenorite" panose="00000500000000000000" pitchFamily="2" charset="0"/>
              </a:rPr>
              <a:t>Skilled Immigration and Business Diversity: Evidence from the H-1B Lottery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AECBF5-012D-EBED-60FE-CF6B3BFCE9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35879"/>
            <a:ext cx="9144000" cy="1052423"/>
          </a:xfrm>
        </p:spPr>
        <p:txBody>
          <a:bodyPr>
            <a:normAutofit/>
          </a:bodyPr>
          <a:lstStyle/>
          <a:p>
            <a:r>
              <a:rPr lang="en-US" dirty="0">
                <a:latin typeface="Tenorite" panose="00000500000000000000" pitchFamily="2" charset="0"/>
              </a:rPr>
              <a:t>Spencer Ma</a:t>
            </a:r>
          </a:p>
          <a:p>
            <a:r>
              <a:rPr lang="en-US" dirty="0">
                <a:latin typeface="Tenorite" panose="00000500000000000000" pitchFamily="2" charset="0"/>
              </a:rPr>
              <a:t>George Washington University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07F2F4-B5A6-1A26-F4CE-0D43C1A9E8E3}"/>
              </a:ext>
            </a:extLst>
          </p:cNvPr>
          <p:cNvSpPr/>
          <p:nvPr/>
        </p:nvSpPr>
        <p:spPr>
          <a:xfrm>
            <a:off x="0" y="1"/>
            <a:ext cx="6096000" cy="2587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4EF1F6-2778-19C3-EA87-5A3EB7ECC6DC}"/>
              </a:ext>
            </a:extLst>
          </p:cNvPr>
          <p:cNvSpPr/>
          <p:nvPr/>
        </p:nvSpPr>
        <p:spPr>
          <a:xfrm>
            <a:off x="6096000" y="-1"/>
            <a:ext cx="6096000" cy="2587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6905D62-DA15-E590-AC9E-61247FDF9808}"/>
              </a:ext>
            </a:extLst>
          </p:cNvPr>
          <p:cNvSpPr txBox="1">
            <a:spLocks/>
          </p:cNvSpPr>
          <p:nvPr/>
        </p:nvSpPr>
        <p:spPr>
          <a:xfrm>
            <a:off x="1524000" y="5305245"/>
            <a:ext cx="9144000" cy="1052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enorite" panose="00000500000000000000" pitchFamily="2" charset="0"/>
              </a:rPr>
              <a:t>IAES Best Undergraduate Paper Award Competition</a:t>
            </a:r>
          </a:p>
          <a:p>
            <a:r>
              <a:rPr lang="en-US" dirty="0">
                <a:latin typeface="Tenorite" panose="00000500000000000000" pitchFamily="2" charset="0"/>
              </a:rPr>
              <a:t>October 11, 2025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C74FAC-1A81-B2A8-F46E-22A75D070528}"/>
              </a:ext>
            </a:extLst>
          </p:cNvPr>
          <p:cNvSpPr/>
          <p:nvPr/>
        </p:nvSpPr>
        <p:spPr>
          <a:xfrm>
            <a:off x="0" y="6599207"/>
            <a:ext cx="4094672" cy="25879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53997B-2BA5-C9E0-405A-2553D3AA929A}"/>
              </a:ext>
            </a:extLst>
          </p:cNvPr>
          <p:cNvSpPr/>
          <p:nvPr/>
        </p:nvSpPr>
        <p:spPr>
          <a:xfrm>
            <a:off x="8097326" y="6599207"/>
            <a:ext cx="4094673" cy="2587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CD0A32-9A61-1CE0-B8D6-FB8E25D610E0}"/>
              </a:ext>
            </a:extLst>
          </p:cNvPr>
          <p:cNvSpPr/>
          <p:nvPr/>
        </p:nvSpPr>
        <p:spPr>
          <a:xfrm>
            <a:off x="4094673" y="6599207"/>
            <a:ext cx="4002654" cy="270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53C46F-F74B-F727-F6B8-1ACA7D155958}"/>
              </a:ext>
            </a:extLst>
          </p:cNvPr>
          <p:cNvSpPr txBox="1"/>
          <p:nvPr/>
        </p:nvSpPr>
        <p:spPr>
          <a:xfrm>
            <a:off x="1498120" y="6567020"/>
            <a:ext cx="1098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Spencer Ma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E642B198-ECCA-3218-F654-23CFD38E8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8723" y="6556984"/>
            <a:ext cx="4114800" cy="365125"/>
          </a:xfrm>
        </p:spPr>
        <p:txBody>
          <a:bodyPr/>
          <a:lstStyle/>
          <a:p>
            <a:r>
              <a:rPr lang="en-US" sz="1400" dirty="0">
                <a:solidFill>
                  <a:schemeClr val="tx1"/>
                </a:solidFill>
              </a:rPr>
              <a:t>Skilled Immigration and Business Diversity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20B41930-58B0-D987-B3B1-8994D834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541756"/>
            <a:ext cx="2743200" cy="365125"/>
          </a:xfrm>
        </p:spPr>
        <p:txBody>
          <a:bodyPr/>
          <a:lstStyle/>
          <a:p>
            <a:fld id="{0D98BAF6-468E-4715-8F76-CA2A1A84B61E}" type="slidenum">
              <a:rPr lang="en-US" sz="1400" smtClean="0">
                <a:solidFill>
                  <a:schemeClr val="tx1"/>
                </a:solidFill>
              </a:rPr>
              <a:t>1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49551D-1947-2733-E588-A0E958C0BAAE}"/>
              </a:ext>
            </a:extLst>
          </p:cNvPr>
          <p:cNvSpPr txBox="1"/>
          <p:nvPr/>
        </p:nvSpPr>
        <p:spPr>
          <a:xfrm>
            <a:off x="9018192" y="6574714"/>
            <a:ext cx="2166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IAES BUPA Competition</a:t>
            </a:r>
          </a:p>
        </p:txBody>
      </p:sp>
    </p:spTree>
    <p:extLst>
      <p:ext uri="{BB962C8B-B14F-4D97-AF65-F5344CB8AC3E}">
        <p14:creationId xmlns:p14="http://schemas.microsoft.com/office/powerpoint/2010/main" val="2767830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36056-9650-F220-476F-AAE783BF7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93EE6-9CB7-1655-E559-D60C51ED9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8916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enorite" panose="00000500000000000000" pitchFamily="2" charset="0"/>
              </a:rPr>
              <a:t>Source: County Business patterns, 2012-2022</a:t>
            </a:r>
          </a:p>
          <a:p>
            <a:r>
              <a:rPr lang="en-US" sz="2400" dirty="0">
                <a:latin typeface="Tenorite" panose="00000500000000000000" pitchFamily="2" charset="0"/>
              </a:rPr>
              <a:t>Industry Classification: 4-digit NAICS codes</a:t>
            </a:r>
          </a:p>
          <a:p>
            <a:r>
              <a:rPr lang="en-US" sz="2400" dirty="0">
                <a:latin typeface="Tenorite" panose="00000500000000000000" pitchFamily="2" charset="0"/>
              </a:rPr>
              <a:t>Coverage: Excluded years prior to 2012 (data availability)</a:t>
            </a:r>
          </a:p>
          <a:p>
            <a:r>
              <a:rPr lang="en-US" sz="2400" dirty="0">
                <a:latin typeface="Tenorite" panose="00000500000000000000" pitchFamily="2" charset="0"/>
              </a:rPr>
              <a:t>Data harmonization</a:t>
            </a:r>
          </a:p>
          <a:p>
            <a:pPr lvl="1"/>
            <a:r>
              <a:rPr lang="en-US" sz="2000" dirty="0">
                <a:latin typeface="Tenorite" panose="00000500000000000000" pitchFamily="2" charset="0"/>
              </a:rPr>
              <a:t>Merged in 3 groups (2012-2013, 2014-2016, 2017-2022) due to formatting changes</a:t>
            </a:r>
          </a:p>
          <a:p>
            <a:r>
              <a:rPr lang="en-US" sz="2400" dirty="0">
                <a:latin typeface="Tenorite" panose="00000500000000000000" pitchFamily="2" charset="0"/>
              </a:rPr>
              <a:t>Establishment Counts</a:t>
            </a:r>
          </a:p>
          <a:p>
            <a:pPr lvl="1"/>
            <a:r>
              <a:rPr lang="en-US" sz="2000" dirty="0">
                <a:latin typeface="Tenorite" panose="00000500000000000000" pitchFamily="2" charset="0"/>
              </a:rPr>
              <a:t>Focus on </a:t>
            </a:r>
            <a:r>
              <a:rPr lang="en-US" sz="2000" dirty="0">
                <a:solidFill>
                  <a:srgbClr val="C00000"/>
                </a:solidFill>
                <a:latin typeface="Tenorite" panose="00000500000000000000" pitchFamily="2" charset="0"/>
              </a:rPr>
              <a:t>all establishments </a:t>
            </a:r>
            <a:r>
              <a:rPr lang="en-US" sz="2000" dirty="0">
                <a:latin typeface="Tenorite" panose="00000500000000000000" pitchFamily="2" charset="0"/>
              </a:rPr>
              <a:t>by industry</a:t>
            </a:r>
          </a:p>
          <a:p>
            <a:pPr lvl="1"/>
            <a:r>
              <a:rPr lang="en-US" sz="2000" dirty="0">
                <a:latin typeface="Tenorite" panose="00000500000000000000" pitchFamily="2" charset="0"/>
              </a:rPr>
              <a:t>Exclude “small business” counts (&lt;500) since establishments are double-counted</a:t>
            </a:r>
          </a:p>
          <a:p>
            <a:pPr lvl="1"/>
            <a:r>
              <a:rPr lang="en-US" sz="2000" dirty="0">
                <a:latin typeface="Tenorite" panose="00000500000000000000" pitchFamily="2" charset="0"/>
              </a:rPr>
              <a:t>CBP rarely suppresses “all establishments” column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92C127-D052-C105-7F6B-41D19A1EBA05}"/>
              </a:ext>
            </a:extLst>
          </p:cNvPr>
          <p:cNvSpPr/>
          <p:nvPr/>
        </p:nvSpPr>
        <p:spPr>
          <a:xfrm>
            <a:off x="0" y="1"/>
            <a:ext cx="6096000" cy="2587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27C06F-77E6-3EC9-B789-C3D9C25ECA69}"/>
              </a:ext>
            </a:extLst>
          </p:cNvPr>
          <p:cNvSpPr/>
          <p:nvPr/>
        </p:nvSpPr>
        <p:spPr>
          <a:xfrm>
            <a:off x="6096000" y="-1"/>
            <a:ext cx="6096000" cy="2587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C35B71-B158-7B16-28BC-BE788A8CC9FA}"/>
              </a:ext>
            </a:extLst>
          </p:cNvPr>
          <p:cNvSpPr/>
          <p:nvPr/>
        </p:nvSpPr>
        <p:spPr>
          <a:xfrm>
            <a:off x="0" y="258792"/>
            <a:ext cx="12192000" cy="13255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CDE5F3-B929-DAE9-CCF9-3DEB3A13C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79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enorite" panose="00000500000000000000" pitchFamily="2" charset="0"/>
              </a:rPr>
              <a:t>CBP Data Construction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ECD6D1-06E7-CFFB-9564-D082E5FDC9F0}"/>
              </a:ext>
            </a:extLst>
          </p:cNvPr>
          <p:cNvSpPr/>
          <p:nvPr/>
        </p:nvSpPr>
        <p:spPr>
          <a:xfrm>
            <a:off x="0" y="6599207"/>
            <a:ext cx="4094672" cy="25879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F2F51B-EE91-68DC-4F4F-5FF70A824C70}"/>
              </a:ext>
            </a:extLst>
          </p:cNvPr>
          <p:cNvSpPr/>
          <p:nvPr/>
        </p:nvSpPr>
        <p:spPr>
          <a:xfrm>
            <a:off x="8097326" y="6599207"/>
            <a:ext cx="4094673" cy="2587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844AD7-1ED6-EFEB-5428-0884FDBB1CD8}"/>
              </a:ext>
            </a:extLst>
          </p:cNvPr>
          <p:cNvSpPr/>
          <p:nvPr/>
        </p:nvSpPr>
        <p:spPr>
          <a:xfrm>
            <a:off x="4094673" y="6599207"/>
            <a:ext cx="4002654" cy="270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23692B-D35B-8E90-8E37-D6749AC4B5F1}"/>
              </a:ext>
            </a:extLst>
          </p:cNvPr>
          <p:cNvSpPr txBox="1"/>
          <p:nvPr/>
        </p:nvSpPr>
        <p:spPr>
          <a:xfrm>
            <a:off x="1498120" y="6567020"/>
            <a:ext cx="1098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Spencer Ma</a:t>
            </a:r>
          </a:p>
        </p:txBody>
      </p:sp>
      <p:sp>
        <p:nvSpPr>
          <p:cNvPr id="14" name="Footer Placeholder 15">
            <a:extLst>
              <a:ext uri="{FF2B5EF4-FFF2-40B4-BE49-F238E27FC236}">
                <a16:creationId xmlns:a16="http://schemas.microsoft.com/office/drawing/2014/main" id="{B297C1F2-A0B9-8B2E-809F-63E96C9DCAC7}"/>
              </a:ext>
            </a:extLst>
          </p:cNvPr>
          <p:cNvSpPr txBox="1">
            <a:spLocks/>
          </p:cNvSpPr>
          <p:nvPr/>
        </p:nvSpPr>
        <p:spPr>
          <a:xfrm>
            <a:off x="4058723" y="65569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tx1"/>
                </a:solidFill>
              </a:rPr>
              <a:t>Skilled Immigration and Business Diversity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Slide Number Placeholder 16">
            <a:extLst>
              <a:ext uri="{FF2B5EF4-FFF2-40B4-BE49-F238E27FC236}">
                <a16:creationId xmlns:a16="http://schemas.microsoft.com/office/drawing/2014/main" id="{AE30DE80-AADE-4507-2DD3-68B60A7C7591}"/>
              </a:ext>
            </a:extLst>
          </p:cNvPr>
          <p:cNvSpPr txBox="1">
            <a:spLocks/>
          </p:cNvSpPr>
          <p:nvPr/>
        </p:nvSpPr>
        <p:spPr>
          <a:xfrm>
            <a:off x="9296400" y="65417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98BAF6-468E-4715-8F76-CA2A1A84B61E}" type="slidenum">
              <a:rPr lang="en-US" sz="1400" smtClean="0">
                <a:solidFill>
                  <a:schemeClr val="tx1"/>
                </a:solidFill>
              </a:rPr>
              <a:pPr/>
              <a:t>10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AD0C80-62BE-86C7-11E4-36ABF626F4BD}"/>
              </a:ext>
            </a:extLst>
          </p:cNvPr>
          <p:cNvSpPr txBox="1"/>
          <p:nvPr/>
        </p:nvSpPr>
        <p:spPr>
          <a:xfrm>
            <a:off x="9018192" y="6574714"/>
            <a:ext cx="2166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IAES BUPA Competition</a:t>
            </a:r>
          </a:p>
        </p:txBody>
      </p:sp>
    </p:spTree>
    <p:extLst>
      <p:ext uri="{BB962C8B-B14F-4D97-AF65-F5344CB8AC3E}">
        <p14:creationId xmlns:p14="http://schemas.microsoft.com/office/powerpoint/2010/main" val="637936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631191-552A-995C-A14A-1C356A560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33E3A2-2EC4-6826-112A-4A2E6C4356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206822"/>
                <a:ext cx="10515600" cy="311525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dirty="0">
                    <a:latin typeface="Tenorite" panose="00000500000000000000" pitchFamily="2" charset="0"/>
                  </a:rPr>
                  <a:t>: Herfindahl-Hirschman Index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latin typeface="Tenorite" panose="00000500000000000000" pitchFamily="2" charset="0"/>
                  </a:rPr>
                  <a:t> is the Shannon Diversity Index for county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sz="2400" dirty="0">
                    <a:latin typeface="Tenorite" panose="00000500000000000000" pitchFamily="2" charset="0"/>
                  </a:rPr>
                  <a:t> at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sz="2400" dirty="0">
                    <a:latin typeface="Tenorite" panose="00000500000000000000" pitchFamily="2" charset="0"/>
                  </a:rPr>
                  <a:t>. </a:t>
                </a:r>
              </a:p>
              <a:p>
                <a:r>
                  <a:rPr lang="en-US" sz="2400" dirty="0">
                    <a:latin typeface="Tenorite" panose="00000500000000000000" pitchFamily="2" charset="0"/>
                  </a:rPr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Establishments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m:rPr>
                                <m:sty m:val="p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sub>
                        </m:sSub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Total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Establishments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>
                  <a:latin typeface="Tenorite" panose="00000500000000000000" pitchFamily="2" charset="0"/>
                </a:endParaRPr>
              </a:p>
              <a:p>
                <a:r>
                  <a:rPr lang="en-US" sz="2400" dirty="0">
                    <a:latin typeface="Tenorite" panose="00000500000000000000" pitchFamily="2" charset="0"/>
                  </a:rPr>
                  <a:t>R: number of distinct NAICS categories observed in a specific county-year</a:t>
                </a:r>
              </a:p>
              <a:p>
                <a:r>
                  <a:rPr lang="en-US" sz="2400" dirty="0">
                    <a:latin typeface="Tenorite" panose="00000500000000000000" pitchFamily="2" charset="0"/>
                  </a:rPr>
                  <a:t>Lower HHI/Higher Shannon </a:t>
                </a:r>
                <a:r>
                  <a:rPr lang="en-US" sz="2400" dirty="0">
                    <a:latin typeface="Tenorite" panose="00000500000000000000" pitchFamily="2" charset="0"/>
                    <a:sym typeface="Wingdings" panose="05000000000000000000" pitchFamily="2" charset="2"/>
                  </a:rPr>
                  <a:t> greater business diversity</a:t>
                </a:r>
                <a:endParaRPr lang="en-US" sz="2400" dirty="0">
                  <a:latin typeface="Tenorite" panose="00000500000000000000" pitchFamily="2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33E3A2-2EC4-6826-112A-4A2E6C4356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206822"/>
                <a:ext cx="10515600" cy="3115258"/>
              </a:xfrm>
              <a:blipFill>
                <a:blip r:embed="rId2"/>
                <a:stretch>
                  <a:fillRect l="-812" t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A3B9EF4D-3402-8424-9254-43244988CA49}"/>
              </a:ext>
            </a:extLst>
          </p:cNvPr>
          <p:cNvSpPr/>
          <p:nvPr/>
        </p:nvSpPr>
        <p:spPr>
          <a:xfrm>
            <a:off x="0" y="1"/>
            <a:ext cx="6096000" cy="2587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C0666D-2A3F-17F6-4D44-512864C5419F}"/>
              </a:ext>
            </a:extLst>
          </p:cNvPr>
          <p:cNvSpPr/>
          <p:nvPr/>
        </p:nvSpPr>
        <p:spPr>
          <a:xfrm>
            <a:off x="6096000" y="-1"/>
            <a:ext cx="6096000" cy="2587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818274-24B5-83D0-965D-2F5A57B301BF}"/>
              </a:ext>
            </a:extLst>
          </p:cNvPr>
          <p:cNvSpPr/>
          <p:nvPr/>
        </p:nvSpPr>
        <p:spPr>
          <a:xfrm>
            <a:off x="0" y="258792"/>
            <a:ext cx="12192000" cy="13255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6C6956-634F-7823-B095-303542171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79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enorite" panose="00000500000000000000" pitchFamily="2" charset="0"/>
              </a:rPr>
              <a:t>Diversity Indices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0D6841-32D7-2907-0033-D2156B2FF87D}"/>
              </a:ext>
            </a:extLst>
          </p:cNvPr>
          <p:cNvSpPr/>
          <p:nvPr/>
        </p:nvSpPr>
        <p:spPr>
          <a:xfrm>
            <a:off x="0" y="6599207"/>
            <a:ext cx="4094672" cy="25879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B1035-699E-A482-4ADC-ACCD4CC3EB52}"/>
              </a:ext>
            </a:extLst>
          </p:cNvPr>
          <p:cNvSpPr/>
          <p:nvPr/>
        </p:nvSpPr>
        <p:spPr>
          <a:xfrm>
            <a:off x="8097326" y="6599207"/>
            <a:ext cx="4094673" cy="2587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4014D2-A17B-EBE9-BCA0-84C86AB6B0AF}"/>
              </a:ext>
            </a:extLst>
          </p:cNvPr>
          <p:cNvSpPr/>
          <p:nvPr/>
        </p:nvSpPr>
        <p:spPr>
          <a:xfrm>
            <a:off x="4094673" y="6599207"/>
            <a:ext cx="4002654" cy="270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00A83D-E36E-49C5-BD55-20C1125F82CA}"/>
              </a:ext>
            </a:extLst>
          </p:cNvPr>
          <p:cNvSpPr txBox="1"/>
          <p:nvPr/>
        </p:nvSpPr>
        <p:spPr>
          <a:xfrm>
            <a:off x="1498120" y="6567020"/>
            <a:ext cx="1098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Spencer Ma</a:t>
            </a:r>
          </a:p>
        </p:txBody>
      </p:sp>
      <p:sp>
        <p:nvSpPr>
          <p:cNvPr id="14" name="Footer Placeholder 15">
            <a:extLst>
              <a:ext uri="{FF2B5EF4-FFF2-40B4-BE49-F238E27FC236}">
                <a16:creationId xmlns:a16="http://schemas.microsoft.com/office/drawing/2014/main" id="{49DBAD20-48D2-39CF-A610-AB206619AC98}"/>
              </a:ext>
            </a:extLst>
          </p:cNvPr>
          <p:cNvSpPr txBox="1">
            <a:spLocks/>
          </p:cNvSpPr>
          <p:nvPr/>
        </p:nvSpPr>
        <p:spPr>
          <a:xfrm>
            <a:off x="4058723" y="65569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tx1"/>
                </a:solidFill>
              </a:rPr>
              <a:t>Skilled Immigration and Business Diversity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Slide Number Placeholder 16">
            <a:extLst>
              <a:ext uri="{FF2B5EF4-FFF2-40B4-BE49-F238E27FC236}">
                <a16:creationId xmlns:a16="http://schemas.microsoft.com/office/drawing/2014/main" id="{FD9DF719-7EC9-301C-53F8-E07D9E3069BB}"/>
              </a:ext>
            </a:extLst>
          </p:cNvPr>
          <p:cNvSpPr txBox="1">
            <a:spLocks/>
          </p:cNvSpPr>
          <p:nvPr/>
        </p:nvSpPr>
        <p:spPr>
          <a:xfrm>
            <a:off x="9296400" y="65417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98BAF6-468E-4715-8F76-CA2A1A84B61E}" type="slidenum">
              <a:rPr lang="en-US" sz="1400" smtClean="0">
                <a:solidFill>
                  <a:schemeClr val="tx1"/>
                </a:solidFill>
              </a:rPr>
              <a:pPr/>
              <a:t>11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96A0B5-F363-621A-4985-35B9C4948EA1}"/>
              </a:ext>
            </a:extLst>
          </p:cNvPr>
          <p:cNvSpPr txBox="1"/>
          <p:nvPr/>
        </p:nvSpPr>
        <p:spPr>
          <a:xfrm>
            <a:off x="9018192" y="6574714"/>
            <a:ext cx="2166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IAES BUPA Competition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C79C16-5015-3647-B0E9-43235D1071AF}"/>
                  </a:ext>
                </a:extLst>
              </p:cNvPr>
              <p:cNvSpPr txBox="1"/>
              <p:nvPr/>
            </p:nvSpPr>
            <p:spPr>
              <a:xfrm>
                <a:off x="1322318" y="2170907"/>
                <a:ext cx="2647577" cy="876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=10000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C79C16-5015-3647-B0E9-43235D107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318" y="2170907"/>
                <a:ext cx="2647577" cy="8760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26C54E6-B0CB-595A-2754-048212700632}"/>
                  </a:ext>
                </a:extLst>
              </p:cNvPr>
              <p:cNvSpPr txBox="1"/>
              <p:nvPr/>
            </p:nvSpPr>
            <p:spPr>
              <a:xfrm>
                <a:off x="7167279" y="2142746"/>
                <a:ext cx="2647577" cy="1148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/>
              </a:p>
              <a:p>
                <a:endParaRPr lang="en-US" b="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26C54E6-B0CB-595A-2754-0482127006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7279" y="2142746"/>
                <a:ext cx="2647577" cy="11482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0D27ACB5-90F8-8BC6-B357-6D8F3E480285}"/>
              </a:ext>
            </a:extLst>
          </p:cNvPr>
          <p:cNvSpPr txBox="1"/>
          <p:nvPr/>
        </p:nvSpPr>
        <p:spPr>
          <a:xfrm>
            <a:off x="6699843" y="1600440"/>
            <a:ext cx="448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Shannon Diversity Index (For Robustness)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C515E2-DD98-DD5C-FCF6-FB4C297FE229}"/>
              </a:ext>
            </a:extLst>
          </p:cNvPr>
          <p:cNvSpPr txBox="1"/>
          <p:nvPr/>
        </p:nvSpPr>
        <p:spPr>
          <a:xfrm>
            <a:off x="1416425" y="1607671"/>
            <a:ext cx="3247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Herfindahl-Hirschman Index</a:t>
            </a:r>
          </a:p>
        </p:txBody>
      </p:sp>
    </p:spTree>
    <p:extLst>
      <p:ext uri="{BB962C8B-B14F-4D97-AF65-F5344CB8AC3E}">
        <p14:creationId xmlns:p14="http://schemas.microsoft.com/office/powerpoint/2010/main" val="3141313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8BA3F-F1D1-512E-9DDF-7520B0CBF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AE68A4-927D-1FC6-D52A-F9AB0959DD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88915"/>
                <a:ext cx="10515600" cy="4688731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400" dirty="0">
                    <a:latin typeface="Tenorite" panose="00000500000000000000" pitchFamily="2" charset="0"/>
                  </a:rPr>
                  <a:t>County with 4 industries with following market share:</a:t>
                </a:r>
              </a:p>
              <a:p>
                <a:pPr lvl="1"/>
                <a:r>
                  <a:rPr lang="en-US" sz="2000" dirty="0">
                    <a:latin typeface="Tenorite" panose="00000500000000000000" pitchFamily="2" charset="0"/>
                  </a:rPr>
                  <a:t>A: 40%, B: 30%, C: 20%, D: 10%</a:t>
                </a:r>
              </a:p>
              <a:p>
                <a:pPr marL="0" indent="0">
                  <a:buNone/>
                </a:pPr>
                <a:endParaRPr lang="en-US" sz="2400" dirty="0">
                  <a:latin typeface="Tenorite" panose="00000500000000000000" pitchFamily="2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10,000[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0.4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0.3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 = 3000</m:t>
                      </m:r>
                    </m:oMath>
                  </m:oMathPara>
                </a14:m>
                <a:endParaRPr lang="en-US" sz="2400" dirty="0">
                  <a:latin typeface="Tenorite" panose="00000500000000000000" pitchFamily="2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Tenorite" panose="00000500000000000000" pitchFamily="2" charset="0"/>
                </a:endParaRPr>
              </a:p>
              <a:p>
                <a:r>
                  <a:rPr lang="en-US" sz="2400" dirty="0">
                    <a:latin typeface="Tenorite" panose="00000500000000000000" pitchFamily="2" charset="0"/>
                  </a:rPr>
                  <a:t>Change the market share such that</a:t>
                </a:r>
              </a:p>
              <a:p>
                <a:pPr lvl="1"/>
                <a:r>
                  <a:rPr lang="en-US" sz="2000" dirty="0">
                    <a:latin typeface="Tenorite" panose="00000500000000000000" pitchFamily="2" charset="0"/>
                  </a:rPr>
                  <a:t>A: 70%, B: 10%, C: 15%, D: 5%</a:t>
                </a:r>
              </a:p>
              <a:p>
                <a:pPr marL="0" indent="0">
                  <a:buNone/>
                </a:pPr>
                <a:endParaRPr lang="en-US" sz="2400" dirty="0">
                  <a:latin typeface="Tenorite" panose="00000500000000000000" pitchFamily="2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=10,000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0.7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0.1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0.15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0.05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5250</m:t>
                      </m:r>
                    </m:oMath>
                  </m:oMathPara>
                </a14:m>
                <a:endParaRPr lang="en-US" sz="2400" b="0" dirty="0">
                  <a:latin typeface="Tenorite" panose="00000500000000000000" pitchFamily="2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Tenorite" panose="00000500000000000000" pitchFamily="2" charset="0"/>
                </a:endParaRPr>
              </a:p>
              <a:p>
                <a:r>
                  <a:rPr lang="en-US" sz="2400" dirty="0">
                    <a:latin typeface="Tenorite" panose="00000500000000000000" pitchFamily="2" charset="0"/>
                  </a:rPr>
                  <a:t>Example Counties by HHI (Compared to all US Counties):</a:t>
                </a:r>
              </a:p>
              <a:p>
                <a:pPr lvl="1"/>
                <a:r>
                  <a:rPr lang="en-US" sz="2000" dirty="0">
                    <a:latin typeface="Tenorite" panose="00000500000000000000" pitchFamily="2" charset="0"/>
                  </a:rPr>
                  <a:t>Fairfax County (VA): 316 (50</a:t>
                </a:r>
                <a:r>
                  <a:rPr lang="en-US" sz="2000" baseline="30000" dirty="0">
                    <a:latin typeface="Tenorite" panose="00000500000000000000" pitchFamily="2" charset="0"/>
                  </a:rPr>
                  <a:t>th</a:t>
                </a:r>
                <a:r>
                  <a:rPr lang="en-US" sz="2000" dirty="0">
                    <a:latin typeface="Tenorite" panose="00000500000000000000" pitchFamily="2" charset="0"/>
                  </a:rPr>
                  <a:t> percentile)</a:t>
                </a:r>
              </a:p>
              <a:p>
                <a:pPr lvl="1"/>
                <a:r>
                  <a:rPr lang="en-US" sz="2000" dirty="0">
                    <a:latin typeface="Tenorite" panose="00000500000000000000" pitchFamily="2" charset="0"/>
                  </a:rPr>
                  <a:t>Santa Clara County (CA): 219 (22</a:t>
                </a:r>
                <a:r>
                  <a:rPr lang="en-US" sz="2000" baseline="30000" dirty="0">
                    <a:latin typeface="Tenorite" panose="00000500000000000000" pitchFamily="2" charset="0"/>
                  </a:rPr>
                  <a:t>nd</a:t>
                </a:r>
                <a:r>
                  <a:rPr lang="en-US" sz="2000" dirty="0">
                    <a:latin typeface="Tenorite" panose="00000500000000000000" pitchFamily="2" charset="0"/>
                  </a:rPr>
                  <a:t> percentile)</a:t>
                </a:r>
              </a:p>
              <a:p>
                <a:pPr lvl="1"/>
                <a:r>
                  <a:rPr lang="en-US" sz="2000" dirty="0">
                    <a:latin typeface="Tenorite" panose="00000500000000000000" pitchFamily="2" charset="0"/>
                  </a:rPr>
                  <a:t>Nantucket County (MA): 563 (75</a:t>
                </a:r>
                <a:r>
                  <a:rPr lang="en-US" sz="2000" baseline="30000" dirty="0">
                    <a:latin typeface="Tenorite" panose="00000500000000000000" pitchFamily="2" charset="0"/>
                  </a:rPr>
                  <a:t>th</a:t>
                </a:r>
                <a:r>
                  <a:rPr lang="en-US" sz="2000" dirty="0">
                    <a:latin typeface="Tenorite" panose="00000500000000000000" pitchFamily="2" charset="0"/>
                  </a:rPr>
                  <a:t> percentile)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AE68A4-927D-1FC6-D52A-F9AB0959DD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88915"/>
                <a:ext cx="10515600" cy="4688731"/>
              </a:xfrm>
              <a:blipFill>
                <a:blip r:embed="rId2"/>
                <a:stretch>
                  <a:fillRect l="-696" t="-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FD001A4A-D34A-FE48-8225-43081479BCA4}"/>
              </a:ext>
            </a:extLst>
          </p:cNvPr>
          <p:cNvSpPr/>
          <p:nvPr/>
        </p:nvSpPr>
        <p:spPr>
          <a:xfrm>
            <a:off x="0" y="1"/>
            <a:ext cx="6096000" cy="2587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DCCDAE-7AF1-8A8E-CCD6-9F72CF495866}"/>
              </a:ext>
            </a:extLst>
          </p:cNvPr>
          <p:cNvSpPr/>
          <p:nvPr/>
        </p:nvSpPr>
        <p:spPr>
          <a:xfrm>
            <a:off x="6096000" y="-1"/>
            <a:ext cx="6096000" cy="2587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C43E17-B79D-A620-5747-86181AE2EB4B}"/>
              </a:ext>
            </a:extLst>
          </p:cNvPr>
          <p:cNvSpPr/>
          <p:nvPr/>
        </p:nvSpPr>
        <p:spPr>
          <a:xfrm>
            <a:off x="0" y="258792"/>
            <a:ext cx="12192000" cy="13255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C318B8-6AB7-E533-B31F-4FFD9A717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79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enorite" panose="00000500000000000000" pitchFamily="2" charset="0"/>
              </a:rPr>
              <a:t>HHI Example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EA48F9-0EB2-90AF-CF39-1DBA5103CF93}"/>
              </a:ext>
            </a:extLst>
          </p:cNvPr>
          <p:cNvSpPr/>
          <p:nvPr/>
        </p:nvSpPr>
        <p:spPr>
          <a:xfrm>
            <a:off x="0" y="6599207"/>
            <a:ext cx="4094672" cy="25879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0DBF0E-5B2D-6CDC-BBD4-6F9DC8EFFF0F}"/>
              </a:ext>
            </a:extLst>
          </p:cNvPr>
          <p:cNvSpPr/>
          <p:nvPr/>
        </p:nvSpPr>
        <p:spPr>
          <a:xfrm>
            <a:off x="8097326" y="6599207"/>
            <a:ext cx="4094673" cy="2587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BAD341-46FC-1101-35F9-50E02D764AB6}"/>
              </a:ext>
            </a:extLst>
          </p:cNvPr>
          <p:cNvSpPr/>
          <p:nvPr/>
        </p:nvSpPr>
        <p:spPr>
          <a:xfrm>
            <a:off x="4094673" y="6599207"/>
            <a:ext cx="4002654" cy="270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753EAD-F375-F502-3524-D98C1B131FD2}"/>
              </a:ext>
            </a:extLst>
          </p:cNvPr>
          <p:cNvSpPr txBox="1"/>
          <p:nvPr/>
        </p:nvSpPr>
        <p:spPr>
          <a:xfrm>
            <a:off x="1498120" y="6567020"/>
            <a:ext cx="1098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Spencer Ma</a:t>
            </a:r>
          </a:p>
        </p:txBody>
      </p:sp>
      <p:sp>
        <p:nvSpPr>
          <p:cNvPr id="14" name="Footer Placeholder 15">
            <a:extLst>
              <a:ext uri="{FF2B5EF4-FFF2-40B4-BE49-F238E27FC236}">
                <a16:creationId xmlns:a16="http://schemas.microsoft.com/office/drawing/2014/main" id="{AC2DDC41-E7D8-222F-6D4E-A3C7A3C83B34}"/>
              </a:ext>
            </a:extLst>
          </p:cNvPr>
          <p:cNvSpPr txBox="1">
            <a:spLocks/>
          </p:cNvSpPr>
          <p:nvPr/>
        </p:nvSpPr>
        <p:spPr>
          <a:xfrm>
            <a:off x="4058723" y="65569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tx1"/>
                </a:solidFill>
              </a:rPr>
              <a:t>Skilled Immigration and Business Diversity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Slide Number Placeholder 16">
            <a:extLst>
              <a:ext uri="{FF2B5EF4-FFF2-40B4-BE49-F238E27FC236}">
                <a16:creationId xmlns:a16="http://schemas.microsoft.com/office/drawing/2014/main" id="{425E3800-E185-EA2C-AA09-B900330CB974}"/>
              </a:ext>
            </a:extLst>
          </p:cNvPr>
          <p:cNvSpPr txBox="1">
            <a:spLocks/>
          </p:cNvSpPr>
          <p:nvPr/>
        </p:nvSpPr>
        <p:spPr>
          <a:xfrm>
            <a:off x="9296400" y="65417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98BAF6-468E-4715-8F76-CA2A1A84B61E}" type="slidenum">
              <a:rPr lang="en-US" sz="1400" smtClean="0">
                <a:solidFill>
                  <a:schemeClr val="tx1"/>
                </a:solidFill>
              </a:rPr>
              <a:pPr/>
              <a:t>12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88063B-B3B5-1D93-97D1-F52967FFDE00}"/>
              </a:ext>
            </a:extLst>
          </p:cNvPr>
          <p:cNvSpPr txBox="1"/>
          <p:nvPr/>
        </p:nvSpPr>
        <p:spPr>
          <a:xfrm>
            <a:off x="9018192" y="6574714"/>
            <a:ext cx="2166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IAES BUPA Competition</a:t>
            </a:r>
          </a:p>
        </p:txBody>
      </p:sp>
    </p:spTree>
    <p:extLst>
      <p:ext uri="{BB962C8B-B14F-4D97-AF65-F5344CB8AC3E}">
        <p14:creationId xmlns:p14="http://schemas.microsoft.com/office/powerpoint/2010/main" val="421494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73940-49CC-1691-A9EF-4B938E9D0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035505-1D76-F54D-E7A2-0C1CEED4AA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133680"/>
                <a:ext cx="10515600" cy="91244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Win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Rate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Lottery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Wins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Likely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Lottery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Applications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035505-1D76-F54D-E7A2-0C1CEED4AA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133680"/>
                <a:ext cx="10515600" cy="91244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F7D61870-AEDE-B512-C616-86C5A36B80CF}"/>
              </a:ext>
            </a:extLst>
          </p:cNvPr>
          <p:cNvSpPr/>
          <p:nvPr/>
        </p:nvSpPr>
        <p:spPr>
          <a:xfrm>
            <a:off x="0" y="1"/>
            <a:ext cx="6096000" cy="2587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8E6A06-30F2-6DB7-F01D-164624B50357}"/>
              </a:ext>
            </a:extLst>
          </p:cNvPr>
          <p:cNvSpPr/>
          <p:nvPr/>
        </p:nvSpPr>
        <p:spPr>
          <a:xfrm>
            <a:off x="6096000" y="-1"/>
            <a:ext cx="6096000" cy="2587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1CF733-B07F-1150-ED01-8D8084F13D22}"/>
              </a:ext>
            </a:extLst>
          </p:cNvPr>
          <p:cNvSpPr/>
          <p:nvPr/>
        </p:nvSpPr>
        <p:spPr>
          <a:xfrm>
            <a:off x="0" y="258792"/>
            <a:ext cx="12192000" cy="13255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F15A39-D303-4DA9-AC87-47C71277D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79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enorite" panose="00000500000000000000" pitchFamily="2" charset="0"/>
              </a:rPr>
              <a:t>Constructing the Lottery Win Rate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C8DDE7-AE3B-9D52-D19F-0C9E24FA1B27}"/>
              </a:ext>
            </a:extLst>
          </p:cNvPr>
          <p:cNvSpPr/>
          <p:nvPr/>
        </p:nvSpPr>
        <p:spPr>
          <a:xfrm>
            <a:off x="0" y="6599207"/>
            <a:ext cx="4094672" cy="25879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DCA70D-FA65-88C0-A5B5-3BDC092000F2}"/>
              </a:ext>
            </a:extLst>
          </p:cNvPr>
          <p:cNvSpPr/>
          <p:nvPr/>
        </p:nvSpPr>
        <p:spPr>
          <a:xfrm>
            <a:off x="8097326" y="6599207"/>
            <a:ext cx="4094673" cy="2587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BE2C94-6733-4162-7F6F-5A7E1ADBED2E}"/>
              </a:ext>
            </a:extLst>
          </p:cNvPr>
          <p:cNvSpPr/>
          <p:nvPr/>
        </p:nvSpPr>
        <p:spPr>
          <a:xfrm>
            <a:off x="4094673" y="6599207"/>
            <a:ext cx="4002654" cy="270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87829A-5A7D-2DA9-1CA6-CFA02F142950}"/>
              </a:ext>
            </a:extLst>
          </p:cNvPr>
          <p:cNvSpPr txBox="1"/>
          <p:nvPr/>
        </p:nvSpPr>
        <p:spPr>
          <a:xfrm>
            <a:off x="1498120" y="6567020"/>
            <a:ext cx="1098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Spencer Ma</a:t>
            </a:r>
          </a:p>
        </p:txBody>
      </p:sp>
      <p:sp>
        <p:nvSpPr>
          <p:cNvPr id="14" name="Footer Placeholder 15">
            <a:extLst>
              <a:ext uri="{FF2B5EF4-FFF2-40B4-BE49-F238E27FC236}">
                <a16:creationId xmlns:a16="http://schemas.microsoft.com/office/drawing/2014/main" id="{039B7490-DB2E-86E0-2BA0-0DD2F4E84E68}"/>
              </a:ext>
            </a:extLst>
          </p:cNvPr>
          <p:cNvSpPr txBox="1">
            <a:spLocks/>
          </p:cNvSpPr>
          <p:nvPr/>
        </p:nvSpPr>
        <p:spPr>
          <a:xfrm>
            <a:off x="4058723" y="65569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tx1"/>
                </a:solidFill>
              </a:rPr>
              <a:t>Skilled Immigration and Business Diversity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Slide Number Placeholder 16">
            <a:extLst>
              <a:ext uri="{FF2B5EF4-FFF2-40B4-BE49-F238E27FC236}">
                <a16:creationId xmlns:a16="http://schemas.microsoft.com/office/drawing/2014/main" id="{68E5B4AB-9AB3-E807-E73C-4281961B44EF}"/>
              </a:ext>
            </a:extLst>
          </p:cNvPr>
          <p:cNvSpPr txBox="1">
            <a:spLocks/>
          </p:cNvSpPr>
          <p:nvPr/>
        </p:nvSpPr>
        <p:spPr>
          <a:xfrm>
            <a:off x="9296400" y="65417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98BAF6-468E-4715-8F76-CA2A1A84B61E}" type="slidenum">
              <a:rPr lang="en-US" sz="1400" smtClean="0">
                <a:solidFill>
                  <a:schemeClr val="tx1"/>
                </a:solidFill>
              </a:rPr>
              <a:pPr/>
              <a:t>13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CBC0F9-C597-5AAF-5623-415E01583582}"/>
              </a:ext>
            </a:extLst>
          </p:cNvPr>
          <p:cNvSpPr txBox="1"/>
          <p:nvPr/>
        </p:nvSpPr>
        <p:spPr>
          <a:xfrm>
            <a:off x="9018192" y="6574714"/>
            <a:ext cx="2166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IAES BUPA Competition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F08CC19-7D84-91C9-A2EA-2800471B10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070622"/>
                <a:ext cx="10515600" cy="33186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>
                    <a:latin typeface="Tenorite" panose="00000500000000000000" pitchFamily="2" charset="0"/>
                  </a:rPr>
                  <a:t>Lottery Wins from the USCIS H-1B Employer Datahub</a:t>
                </a:r>
              </a:p>
              <a:p>
                <a:r>
                  <a:rPr lang="en-US" sz="2400" dirty="0">
                    <a:latin typeface="Tenorite" panose="00000500000000000000" pitchFamily="2" charset="0"/>
                  </a:rPr>
                  <a:t>Likely Lottery Applications from Department of Labor LCAs</a:t>
                </a:r>
              </a:p>
              <a:p>
                <a:pPr lvl="1"/>
                <a:r>
                  <a:rPr lang="en-US" sz="2000" dirty="0">
                    <a:latin typeface="Tenorite" panose="00000500000000000000" pitchFamily="2" charset="0"/>
                  </a:rPr>
                  <a:t>Restricted to between March 1</a:t>
                </a:r>
                <a:r>
                  <a:rPr lang="en-US" sz="2000" baseline="30000" dirty="0">
                    <a:latin typeface="Tenorite" panose="00000500000000000000" pitchFamily="2" charset="0"/>
                  </a:rPr>
                  <a:t>st</a:t>
                </a:r>
                <a:r>
                  <a:rPr lang="en-US" sz="2000" dirty="0">
                    <a:latin typeface="Tenorite" panose="00000500000000000000" pitchFamily="2" charset="0"/>
                  </a:rPr>
                  <a:t>, 2016 and April 3</a:t>
                </a:r>
                <a:r>
                  <a:rPr lang="en-US" sz="2000" baseline="30000" dirty="0">
                    <a:latin typeface="Tenorite" panose="00000500000000000000" pitchFamily="2" charset="0"/>
                  </a:rPr>
                  <a:t>rd</a:t>
                </a:r>
                <a:r>
                  <a:rPr lang="en-US" sz="2000" dirty="0">
                    <a:latin typeface="Tenorite" panose="00000500000000000000" pitchFamily="2" charset="0"/>
                  </a:rPr>
                  <a:t>, 2016 (Mahajan </a:t>
                </a:r>
                <a:r>
                  <a:rPr lang="en-US" sz="2000" i="1" dirty="0">
                    <a:latin typeface="Tenorite" panose="00000500000000000000" pitchFamily="2" charset="0"/>
                  </a:rPr>
                  <a:t>et al. </a:t>
                </a:r>
                <a:r>
                  <a:rPr lang="en-US" sz="2000" dirty="0">
                    <a:latin typeface="Tenorite" panose="00000500000000000000" pitchFamily="2" charset="0"/>
                  </a:rPr>
                  <a:t>2024)</a:t>
                </a:r>
              </a:p>
              <a:p>
                <a:pPr lvl="1"/>
                <a:r>
                  <a:rPr lang="en-US" sz="2000" dirty="0">
                    <a:latin typeface="Tenorite" panose="00000500000000000000" pitchFamily="2" charset="0"/>
                  </a:rPr>
                  <a:t>Removed cases with cap-exempt keywords (university, hospital, research, etc.)</a:t>
                </a:r>
              </a:p>
              <a:p>
                <a:r>
                  <a:rPr lang="en-US" sz="2400" dirty="0">
                    <a:latin typeface="Tenorite" panose="00000500000000000000" pitchFamily="2" charset="0"/>
                  </a:rPr>
                  <a:t>LCA + USCIS data in ZIP codes while CBP is at the county level</a:t>
                </a:r>
              </a:p>
              <a:p>
                <a:pPr lvl="1"/>
                <a:r>
                  <a:rPr lang="en-US" sz="2000" dirty="0">
                    <a:latin typeface="Tenorite" panose="00000500000000000000" pitchFamily="2" charset="0"/>
                  </a:rPr>
                  <a:t>99.9% of ZIP codes in LCA + USCIS data matched with counties</a:t>
                </a:r>
              </a:p>
              <a:p>
                <a:r>
                  <a:rPr lang="en-US" sz="2400" dirty="0">
                    <a:latin typeface="Tenorite" panose="00000500000000000000" pitchFamily="2" charset="0"/>
                  </a:rPr>
                  <a:t>Restricted to counties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latin typeface="Tenorite" panose="00000500000000000000" pitchFamily="2" charset="0"/>
                  </a:rPr>
                  <a:t> 20 applications to reduce bunching at Win Rate of 1</a:t>
                </a:r>
              </a:p>
              <a:p>
                <a:pPr lvl="1"/>
                <a:r>
                  <a:rPr lang="en-US" sz="2000" dirty="0">
                    <a:latin typeface="Tenorite" panose="00000500000000000000" pitchFamily="2" charset="0"/>
                  </a:rPr>
                  <a:t>If all counties included, main regression results likely overstated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F08CC19-7D84-91C9-A2EA-2800471B1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070622"/>
                <a:ext cx="10515600" cy="3318676"/>
              </a:xfrm>
              <a:prstGeom prst="rect">
                <a:avLst/>
              </a:prstGeom>
              <a:blipFill>
                <a:blip r:embed="rId3"/>
                <a:stretch>
                  <a:fillRect l="-812" t="-2574" r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1382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E4FB69-E3F4-3A29-8B1C-F6B3A4B58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A graph of a graph of a number of people&#10;&#10;AI-generated content may be incorrect.">
            <a:extLst>
              <a:ext uri="{FF2B5EF4-FFF2-40B4-BE49-F238E27FC236}">
                <a16:creationId xmlns:a16="http://schemas.microsoft.com/office/drawing/2014/main" id="{78F7C13C-089F-B3C1-5C66-275F4F10A0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3"/>
          <a:stretch>
            <a:fillRect/>
          </a:stretch>
        </p:blipFill>
        <p:spPr>
          <a:xfrm>
            <a:off x="228193" y="2235721"/>
            <a:ext cx="5639611" cy="3822336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6158CAA-C4B6-E09A-F311-1CACF5C1157D}"/>
              </a:ext>
            </a:extLst>
          </p:cNvPr>
          <p:cNvSpPr/>
          <p:nvPr/>
        </p:nvSpPr>
        <p:spPr>
          <a:xfrm>
            <a:off x="0" y="1"/>
            <a:ext cx="6096000" cy="2587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962B5F-7120-85B0-88CE-6FD473593D06}"/>
              </a:ext>
            </a:extLst>
          </p:cNvPr>
          <p:cNvSpPr/>
          <p:nvPr/>
        </p:nvSpPr>
        <p:spPr>
          <a:xfrm>
            <a:off x="6096000" y="-1"/>
            <a:ext cx="6096000" cy="2587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1E80FE-D054-D027-6A35-8C8BB8CC53AD}"/>
              </a:ext>
            </a:extLst>
          </p:cNvPr>
          <p:cNvSpPr/>
          <p:nvPr/>
        </p:nvSpPr>
        <p:spPr>
          <a:xfrm>
            <a:off x="0" y="258792"/>
            <a:ext cx="12192000" cy="13255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072B5C-0070-7CC0-95AA-75A3A5B45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79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enorite" panose="00000500000000000000" pitchFamily="2" charset="0"/>
              </a:rPr>
              <a:t>Summary Statistics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9921AD-2869-F2B3-D557-3DE93C8E1CB2}"/>
              </a:ext>
            </a:extLst>
          </p:cNvPr>
          <p:cNvSpPr/>
          <p:nvPr/>
        </p:nvSpPr>
        <p:spPr>
          <a:xfrm>
            <a:off x="0" y="6599207"/>
            <a:ext cx="4094672" cy="25879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ED9052-6BBA-90BC-E32A-79A42266A0B8}"/>
              </a:ext>
            </a:extLst>
          </p:cNvPr>
          <p:cNvSpPr/>
          <p:nvPr/>
        </p:nvSpPr>
        <p:spPr>
          <a:xfrm>
            <a:off x="8097326" y="6599207"/>
            <a:ext cx="4094673" cy="2587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7E6BFE-698C-81FE-50B5-50F3FA0B931D}"/>
              </a:ext>
            </a:extLst>
          </p:cNvPr>
          <p:cNvSpPr/>
          <p:nvPr/>
        </p:nvSpPr>
        <p:spPr>
          <a:xfrm>
            <a:off x="4094673" y="6599207"/>
            <a:ext cx="4002654" cy="270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6B4D8A-FF29-29A5-4808-FC2A230247BD}"/>
              </a:ext>
            </a:extLst>
          </p:cNvPr>
          <p:cNvSpPr txBox="1"/>
          <p:nvPr/>
        </p:nvSpPr>
        <p:spPr>
          <a:xfrm>
            <a:off x="1498120" y="6567020"/>
            <a:ext cx="1098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Spencer Ma</a:t>
            </a:r>
          </a:p>
        </p:txBody>
      </p:sp>
      <p:sp>
        <p:nvSpPr>
          <p:cNvPr id="14" name="Footer Placeholder 15">
            <a:extLst>
              <a:ext uri="{FF2B5EF4-FFF2-40B4-BE49-F238E27FC236}">
                <a16:creationId xmlns:a16="http://schemas.microsoft.com/office/drawing/2014/main" id="{A13BB244-47C5-E72C-5CE0-100F91AF125B}"/>
              </a:ext>
            </a:extLst>
          </p:cNvPr>
          <p:cNvSpPr txBox="1">
            <a:spLocks/>
          </p:cNvSpPr>
          <p:nvPr/>
        </p:nvSpPr>
        <p:spPr>
          <a:xfrm>
            <a:off x="4058723" y="65569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tx1"/>
                </a:solidFill>
              </a:rPr>
              <a:t>Skilled Immigration and Business Diversity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Slide Number Placeholder 16">
            <a:extLst>
              <a:ext uri="{FF2B5EF4-FFF2-40B4-BE49-F238E27FC236}">
                <a16:creationId xmlns:a16="http://schemas.microsoft.com/office/drawing/2014/main" id="{C0B86D06-F5DA-C10D-E371-6CFE6105A153}"/>
              </a:ext>
            </a:extLst>
          </p:cNvPr>
          <p:cNvSpPr txBox="1">
            <a:spLocks/>
          </p:cNvSpPr>
          <p:nvPr/>
        </p:nvSpPr>
        <p:spPr>
          <a:xfrm>
            <a:off x="9296400" y="65417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98BAF6-468E-4715-8F76-CA2A1A84B61E}" type="slidenum">
              <a:rPr lang="en-US" sz="1400" smtClean="0">
                <a:solidFill>
                  <a:schemeClr val="tx1"/>
                </a:solidFill>
              </a:rPr>
              <a:pPr/>
              <a:t>14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AF0B7D-50CD-B6CF-5C33-C6AFFAA316FE}"/>
              </a:ext>
            </a:extLst>
          </p:cNvPr>
          <p:cNvSpPr txBox="1"/>
          <p:nvPr/>
        </p:nvSpPr>
        <p:spPr>
          <a:xfrm>
            <a:off x="9018192" y="6574714"/>
            <a:ext cx="2166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IAES BUPA Competition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AB12F4ED-2D35-2398-95DA-1236528290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596349"/>
              </p:ext>
            </p:extLst>
          </p:nvPr>
        </p:nvGraphicFramePr>
        <p:xfrm>
          <a:off x="6324197" y="2706844"/>
          <a:ext cx="5321463" cy="3147614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815282">
                  <a:extLst>
                    <a:ext uri="{9D8B030D-6E8A-4147-A177-3AD203B41FA5}">
                      <a16:colId xmlns:a16="http://schemas.microsoft.com/office/drawing/2014/main" val="1161895896"/>
                    </a:ext>
                  </a:extLst>
                </a:gridCol>
                <a:gridCol w="997284">
                  <a:extLst>
                    <a:ext uri="{9D8B030D-6E8A-4147-A177-3AD203B41FA5}">
                      <a16:colId xmlns:a16="http://schemas.microsoft.com/office/drawing/2014/main" val="2100979118"/>
                    </a:ext>
                  </a:extLst>
                </a:gridCol>
                <a:gridCol w="2508897">
                  <a:extLst>
                    <a:ext uri="{9D8B030D-6E8A-4147-A177-3AD203B41FA5}">
                      <a16:colId xmlns:a16="http://schemas.microsoft.com/office/drawing/2014/main" val="2884913398"/>
                    </a:ext>
                  </a:extLst>
                </a:gridCol>
              </a:tblGrid>
              <a:tr h="530396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1275" marR="0" indent="0" algn="l">
                        <a:lnSpc>
                          <a:spcPct val="107000"/>
                        </a:lnSpc>
                        <a:spcAft>
                          <a:spcPts val="20"/>
                        </a:spcAft>
                        <a:buNone/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HHI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7000"/>
                        </a:lnSpc>
                        <a:spcAft>
                          <a:spcPts val="20"/>
                        </a:spcAft>
                        <a:buNone/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Lottery Win Rate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294615"/>
                  </a:ext>
                </a:extLst>
              </a:tr>
              <a:tr h="463453">
                <a:tc>
                  <a:txBody>
                    <a:bodyPr/>
                    <a:lstStyle/>
                    <a:p>
                      <a:pPr marL="76200" marR="0" indent="0" algn="l">
                        <a:lnSpc>
                          <a:spcPct val="107000"/>
                        </a:lnSpc>
                        <a:spcAft>
                          <a:spcPts val="20"/>
                        </a:spcAft>
                        <a:buNone/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Minimum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830" marR="0" indent="0" algn="l">
                        <a:lnSpc>
                          <a:spcPct val="107000"/>
                        </a:lnSpc>
                        <a:spcAft>
                          <a:spcPts val="20"/>
                        </a:spcAft>
                        <a:buNone/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142.9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Aft>
                          <a:spcPts val="20"/>
                        </a:spcAft>
                        <a:buNone/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0.00285</a:t>
                      </a:r>
                      <a:endParaRPr lang="en-US" sz="1800" kern="1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060678"/>
                  </a:ext>
                </a:extLst>
              </a:tr>
              <a:tr h="428693">
                <a:tc>
                  <a:txBody>
                    <a:bodyPr/>
                    <a:lstStyle/>
                    <a:p>
                      <a:pPr marL="76200" marR="0" indent="0" algn="l">
                        <a:lnSpc>
                          <a:spcPct val="107000"/>
                        </a:lnSpc>
                        <a:spcAft>
                          <a:spcPts val="20"/>
                        </a:spcAft>
                        <a:buNone/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1st Quartile</a:t>
                      </a:r>
                      <a:endParaRPr lang="en-US" sz="1800" kern="1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7465" marR="0" indent="0" algn="l">
                        <a:lnSpc>
                          <a:spcPct val="107000"/>
                        </a:lnSpc>
                        <a:spcAft>
                          <a:spcPts val="20"/>
                        </a:spcAft>
                        <a:buNone/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174.9</a:t>
                      </a:r>
                      <a:endParaRPr lang="en-US" sz="1800" kern="1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Aft>
                          <a:spcPts val="20"/>
                        </a:spcAft>
                        <a:buNone/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0.20826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273453"/>
                  </a:ext>
                </a:extLst>
              </a:tr>
              <a:tr h="428693">
                <a:tc>
                  <a:txBody>
                    <a:bodyPr/>
                    <a:lstStyle/>
                    <a:p>
                      <a:pPr marL="76200" marR="0" indent="0" algn="l">
                        <a:lnSpc>
                          <a:spcPct val="107000"/>
                        </a:lnSpc>
                        <a:spcAft>
                          <a:spcPts val="20"/>
                        </a:spcAft>
                        <a:buNone/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Median</a:t>
                      </a:r>
                      <a:endParaRPr lang="en-US" sz="1800" kern="1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830" marR="0" indent="0" algn="l">
                        <a:lnSpc>
                          <a:spcPct val="107000"/>
                        </a:lnSpc>
                        <a:spcAft>
                          <a:spcPts val="20"/>
                        </a:spcAft>
                        <a:buNone/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187.3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Aft>
                          <a:spcPts val="20"/>
                        </a:spcAft>
                        <a:buNone/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0.31707</a:t>
                      </a:r>
                      <a:endParaRPr lang="en-US" sz="1800" kern="1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736142"/>
                  </a:ext>
                </a:extLst>
              </a:tr>
              <a:tr h="428693">
                <a:tc>
                  <a:txBody>
                    <a:bodyPr/>
                    <a:lstStyle/>
                    <a:p>
                      <a:pPr marL="76200" marR="0" indent="0" algn="l">
                        <a:lnSpc>
                          <a:spcPct val="107000"/>
                        </a:lnSpc>
                        <a:spcAft>
                          <a:spcPts val="20"/>
                        </a:spcAft>
                        <a:buNone/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Mean</a:t>
                      </a:r>
                      <a:endParaRPr lang="en-US" sz="1800" kern="1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830" marR="0" indent="0" algn="l">
                        <a:lnSpc>
                          <a:spcPct val="107000"/>
                        </a:lnSpc>
                        <a:spcAft>
                          <a:spcPts val="20"/>
                        </a:spcAft>
                        <a:buNone/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209.0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Aft>
                          <a:spcPts val="20"/>
                        </a:spcAft>
                        <a:buNone/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0.36785</a:t>
                      </a:r>
                      <a:endParaRPr lang="en-US" sz="1800" kern="1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625884"/>
                  </a:ext>
                </a:extLst>
              </a:tr>
              <a:tr h="428693">
                <a:tc>
                  <a:txBody>
                    <a:bodyPr/>
                    <a:lstStyle/>
                    <a:p>
                      <a:pPr marL="76200" marR="0" indent="0" algn="l">
                        <a:lnSpc>
                          <a:spcPct val="107000"/>
                        </a:lnSpc>
                        <a:spcAft>
                          <a:spcPts val="20"/>
                        </a:spcAft>
                        <a:buNone/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3rd Quartile</a:t>
                      </a:r>
                      <a:endParaRPr lang="en-US" sz="1800" kern="1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7465" marR="0" indent="0" algn="l">
                        <a:lnSpc>
                          <a:spcPct val="107000"/>
                        </a:lnSpc>
                        <a:spcAft>
                          <a:spcPts val="20"/>
                        </a:spcAft>
                        <a:buNone/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205.9</a:t>
                      </a:r>
                      <a:endParaRPr lang="en-US" sz="1800" kern="1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Aft>
                          <a:spcPts val="20"/>
                        </a:spcAft>
                        <a:buNone/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0.46512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519284"/>
                  </a:ext>
                </a:extLst>
              </a:tr>
              <a:tr h="438993">
                <a:tc>
                  <a:txBody>
                    <a:bodyPr/>
                    <a:lstStyle/>
                    <a:p>
                      <a:pPr marL="76200" marR="0" indent="0" algn="l">
                        <a:lnSpc>
                          <a:spcPct val="107000"/>
                        </a:lnSpc>
                        <a:spcAft>
                          <a:spcPts val="20"/>
                        </a:spcAft>
                        <a:buNone/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Maximum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Aft>
                          <a:spcPts val="20"/>
                        </a:spcAft>
                        <a:buNone/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2551.0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Aft>
                          <a:spcPts val="20"/>
                        </a:spcAft>
                        <a:buNone/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1.00000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889123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A12D89FE-D1F8-F0ED-71B2-9E4E10AAF041}"/>
              </a:ext>
            </a:extLst>
          </p:cNvPr>
          <p:cNvSpPr txBox="1"/>
          <p:nvPr/>
        </p:nvSpPr>
        <p:spPr>
          <a:xfrm>
            <a:off x="7071498" y="2259204"/>
            <a:ext cx="3893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Tenorite" panose="00000500000000000000" pitchFamily="2" charset="0"/>
              </a:rPr>
              <a:t>Table:</a:t>
            </a:r>
            <a:r>
              <a:rPr lang="en-US" sz="1400" dirty="0">
                <a:latin typeface="Tenorite" panose="00000500000000000000" pitchFamily="2" charset="0"/>
              </a:rPr>
              <a:t> Summary Statistics for HHI and Win Rate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AC62E8-E43E-A2B2-2DDA-974B9E260ACC}"/>
              </a:ext>
            </a:extLst>
          </p:cNvPr>
          <p:cNvSpPr txBox="1"/>
          <p:nvPr/>
        </p:nvSpPr>
        <p:spPr>
          <a:xfrm>
            <a:off x="1101303" y="1853815"/>
            <a:ext cx="3893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Tenorite" panose="00000500000000000000" pitchFamily="2" charset="0"/>
              </a:rPr>
              <a:t>Figure: </a:t>
            </a:r>
            <a:r>
              <a:rPr lang="en-US" sz="1400" dirty="0">
                <a:latin typeface="Tenorite" panose="00000500000000000000" pitchFamily="2" charset="0"/>
              </a:rPr>
              <a:t>Distribution of H-1B Visa Win Rate</a:t>
            </a:r>
          </a:p>
        </p:txBody>
      </p:sp>
    </p:spTree>
    <p:extLst>
      <p:ext uri="{BB962C8B-B14F-4D97-AF65-F5344CB8AC3E}">
        <p14:creationId xmlns:p14="http://schemas.microsoft.com/office/powerpoint/2010/main" val="942508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B789E-52CD-FCE8-0D6E-DC0293C7F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2D7E42-88E2-5641-A7CE-E9CAE3B0B3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794958"/>
                <a:ext cx="10515600" cy="3707953"/>
              </a:xfrm>
            </p:spPr>
            <p:txBody>
              <a:bodyPr>
                <a:normAutofit/>
              </a:bodyPr>
              <a:lstStyle/>
              <a:p>
                <a:pPr marL="285750" indent="-285750"/>
                <a:r>
                  <a:rPr lang="en-US" sz="2400" dirty="0">
                    <a:latin typeface="Cambria Math" panose="02040503050406030204" pitchFamily="18" charset="0"/>
                  </a:rPr>
                  <a:t>With</a:t>
                </a:r>
              </a:p>
              <a:p>
                <a:pPr marL="742950" lvl="1" indent="-285750"/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000" dirty="0">
                    <a:latin typeface="Tenorite" panose="00000500000000000000" pitchFamily="2" charset="0"/>
                  </a:rPr>
                  <a:t> are the diversity indices for county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000" dirty="0">
                    <a:latin typeface="Tenorite" panose="00000500000000000000" pitchFamily="2" charset="0"/>
                  </a:rPr>
                  <a:t> and year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000" dirty="0">
                  <a:latin typeface="Tenorite" panose="00000500000000000000" pitchFamily="2" charset="0"/>
                </a:endParaRPr>
              </a:p>
              <a:p>
                <a:pPr marL="742950" lvl="1" indent="-285750"/>
                <a:r>
                  <a:rPr lang="en-US" sz="2000" dirty="0">
                    <a:latin typeface="Tenorite" panose="00000500000000000000" pitchFamily="2" charset="0"/>
                  </a:rPr>
                  <a:t>Win Rate is the 2016 H-1B lottery win rate (FY2017) for county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2000" dirty="0">
                  <a:latin typeface="Tenorite" panose="00000500000000000000" pitchFamily="2" charset="0"/>
                </a:endParaRPr>
              </a:p>
              <a:p>
                <a:pPr marL="742950" lvl="1" indent="-285750"/>
                <a:r>
                  <a:rPr lang="en-US" sz="2000" dirty="0">
                    <a:latin typeface="Tenorite" panose="00000500000000000000" pitchFamily="2" charset="0"/>
                  </a:rPr>
                  <a:t>Post is the post-treatment period (2017)</a:t>
                </a:r>
              </a:p>
              <a:p>
                <a:pPr marL="742950" lvl="1" indent="-285750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>
                        <a:latin typeface="Tenorite" panose="00000500000000000000" pitchFamily="2" charset="0"/>
                      </a:rPr>
                      <m:t>and</m:t>
                    </m:r>
                    <m:r>
                      <m:rPr>
                        <m:nor/>
                      </m:rPr>
                      <a:rPr lang="en-US" sz="2000">
                        <a:latin typeface="Tenorite" panose="00000500000000000000" pitchFamily="2" charset="0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>
                    <a:latin typeface="Tenorite" panose="00000500000000000000" pitchFamily="2" charset="0"/>
                  </a:rPr>
                  <a:t> are fixed effects</a:t>
                </a:r>
              </a:p>
              <a:p>
                <a:r>
                  <a:rPr lang="en-US" sz="2400" dirty="0">
                    <a:latin typeface="Tenorite" panose="00000500000000000000" pitchFamily="2" charset="0"/>
                  </a:rPr>
                  <a:t>Win Rate plausibly exogenous to HHI, conditional on fixed effects</a:t>
                </a:r>
              </a:p>
              <a:p>
                <a:pPr lvl="1"/>
                <a:r>
                  <a:rPr lang="en-US" sz="2000" dirty="0">
                    <a:latin typeface="Tenorite" panose="00000500000000000000" pitchFamily="2" charset="0"/>
                  </a:rPr>
                  <a:t>Time-invariant traits + common year shocks absorbed by FEs</a:t>
                </a:r>
              </a:p>
              <a:p>
                <a:pPr lvl="1"/>
                <a:r>
                  <a:rPr lang="en-US" sz="2000" dirty="0">
                    <a:latin typeface="Tenorite" panose="00000500000000000000" pitchFamily="2" charset="0"/>
                  </a:rPr>
                  <a:t>Assumption: No unobserved county-specific shocks simultaneously driving HHI and H-1B lottery success</a:t>
                </a:r>
                <a:endParaRPr lang="en-US" sz="2400" b="1" dirty="0">
                  <a:latin typeface="Tenorite" panose="00000500000000000000" pitchFamily="2" charset="0"/>
                </a:endParaRPr>
              </a:p>
              <a:p>
                <a:pPr marL="285750" indent="-285750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>
                        <a:latin typeface="Tenorite" panose="00000500000000000000" pitchFamily="2" charset="0"/>
                      </a:rPr>
                      <m:t>Win</m:t>
                    </m:r>
                    <m:r>
                      <m:rPr>
                        <m:nor/>
                      </m:rPr>
                      <a:rPr lang="en-US" sz="2400" b="1">
                        <a:latin typeface="Tenorite" panose="000005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1">
                        <a:latin typeface="Tenorite" panose="00000500000000000000" pitchFamily="2" charset="0"/>
                      </a:rPr>
                      <m:t>Rate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en-US" sz="2400" b="1">
                        <a:latin typeface="Tenorite" panose="00000500000000000000" pitchFamily="2" charset="0"/>
                      </a:rPr>
                      <m:t>Post</m:t>
                    </m:r>
                  </m:oMath>
                </a14:m>
                <a:r>
                  <a:rPr lang="en-US" sz="2400" b="1" dirty="0">
                    <a:latin typeface="Tenorite" panose="00000500000000000000" pitchFamily="2" charset="0"/>
                  </a:rPr>
                  <a:t> captures the causal effect of the H-1B lottery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2D7E42-88E2-5641-A7CE-E9CAE3B0B3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794958"/>
                <a:ext cx="10515600" cy="3707953"/>
              </a:xfrm>
              <a:blipFill>
                <a:blip r:embed="rId2"/>
                <a:stretch>
                  <a:fillRect l="-812" t="-2299" b="-1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A3468652-B707-5FA9-0EB4-172E25353A80}"/>
              </a:ext>
            </a:extLst>
          </p:cNvPr>
          <p:cNvSpPr/>
          <p:nvPr/>
        </p:nvSpPr>
        <p:spPr>
          <a:xfrm>
            <a:off x="0" y="1"/>
            <a:ext cx="6096000" cy="2587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D6D1DA-8AAD-3AA0-E7C5-C1BD4E215A36}"/>
              </a:ext>
            </a:extLst>
          </p:cNvPr>
          <p:cNvSpPr/>
          <p:nvPr/>
        </p:nvSpPr>
        <p:spPr>
          <a:xfrm>
            <a:off x="6096000" y="-1"/>
            <a:ext cx="6096000" cy="2587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801600-751B-9FC7-32A3-09C95A4A00B8}"/>
              </a:ext>
            </a:extLst>
          </p:cNvPr>
          <p:cNvSpPr/>
          <p:nvPr/>
        </p:nvSpPr>
        <p:spPr>
          <a:xfrm>
            <a:off x="0" y="258792"/>
            <a:ext cx="12192000" cy="13255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170A22-E59F-6584-E2D2-6ED224AAB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79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enorite" panose="00000500000000000000" pitchFamily="2" charset="0"/>
              </a:rPr>
              <a:t>Empirical Specification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D273F1-200B-92BE-5837-A37AED4F214B}"/>
              </a:ext>
            </a:extLst>
          </p:cNvPr>
          <p:cNvSpPr/>
          <p:nvPr/>
        </p:nvSpPr>
        <p:spPr>
          <a:xfrm>
            <a:off x="0" y="6599207"/>
            <a:ext cx="4094672" cy="25879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0810F0-036E-FAB3-8497-306E36A07864}"/>
              </a:ext>
            </a:extLst>
          </p:cNvPr>
          <p:cNvSpPr/>
          <p:nvPr/>
        </p:nvSpPr>
        <p:spPr>
          <a:xfrm>
            <a:off x="8097326" y="6599207"/>
            <a:ext cx="4094673" cy="2587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EF62B1-C30D-88B0-725F-5AEB1E0E114B}"/>
              </a:ext>
            </a:extLst>
          </p:cNvPr>
          <p:cNvSpPr/>
          <p:nvPr/>
        </p:nvSpPr>
        <p:spPr>
          <a:xfrm>
            <a:off x="4094673" y="6599207"/>
            <a:ext cx="4002654" cy="270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FC37F1-C817-07F2-E83B-28F9D31209F1}"/>
              </a:ext>
            </a:extLst>
          </p:cNvPr>
          <p:cNvSpPr txBox="1"/>
          <p:nvPr/>
        </p:nvSpPr>
        <p:spPr>
          <a:xfrm>
            <a:off x="1498120" y="6567020"/>
            <a:ext cx="1098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Spencer Ma</a:t>
            </a:r>
          </a:p>
        </p:txBody>
      </p:sp>
      <p:sp>
        <p:nvSpPr>
          <p:cNvPr id="14" name="Footer Placeholder 15">
            <a:extLst>
              <a:ext uri="{FF2B5EF4-FFF2-40B4-BE49-F238E27FC236}">
                <a16:creationId xmlns:a16="http://schemas.microsoft.com/office/drawing/2014/main" id="{72BB160C-3BE0-6E92-2217-69AC87D2EB81}"/>
              </a:ext>
            </a:extLst>
          </p:cNvPr>
          <p:cNvSpPr txBox="1">
            <a:spLocks/>
          </p:cNvSpPr>
          <p:nvPr/>
        </p:nvSpPr>
        <p:spPr>
          <a:xfrm>
            <a:off x="4058723" y="65569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tx1"/>
                </a:solidFill>
              </a:rPr>
              <a:t>Skilled Immigration and Business Diversity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Slide Number Placeholder 16">
            <a:extLst>
              <a:ext uri="{FF2B5EF4-FFF2-40B4-BE49-F238E27FC236}">
                <a16:creationId xmlns:a16="http://schemas.microsoft.com/office/drawing/2014/main" id="{3E96A1B4-923E-8B13-BD50-C518FAEF16B6}"/>
              </a:ext>
            </a:extLst>
          </p:cNvPr>
          <p:cNvSpPr txBox="1">
            <a:spLocks/>
          </p:cNvSpPr>
          <p:nvPr/>
        </p:nvSpPr>
        <p:spPr>
          <a:xfrm>
            <a:off x="9296400" y="65417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98BAF6-468E-4715-8F76-CA2A1A84B61E}" type="slidenum">
              <a:rPr lang="en-US" sz="1400" smtClean="0">
                <a:solidFill>
                  <a:schemeClr val="tx1"/>
                </a:solidFill>
              </a:rPr>
              <a:pPr/>
              <a:t>15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864045-DA99-115D-E09D-DAEFDA50B42D}"/>
              </a:ext>
            </a:extLst>
          </p:cNvPr>
          <p:cNvSpPr txBox="1"/>
          <p:nvPr/>
        </p:nvSpPr>
        <p:spPr>
          <a:xfrm>
            <a:off x="9018192" y="6574714"/>
            <a:ext cx="2166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IAES BUPA Competition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13">
                <a:extLst>
                  <a:ext uri="{FF2B5EF4-FFF2-40B4-BE49-F238E27FC236}">
                    <a16:creationId xmlns:a16="http://schemas.microsoft.com/office/drawing/2014/main" id="{923EAEDF-5273-3FBF-0A0C-A80DDBB207B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1" y="2011121"/>
                <a:ext cx="10515600" cy="41002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unc>
                            <m:func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e>
                          </m:func>
                        </m:e>
                        <m: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𝑐𝑡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α</m:t>
                      </m:r>
                      <m:r>
                        <m:rPr>
                          <m:nor/>
                        </m:rPr>
                        <a:rPr lang="en-US" sz="2400" smtClean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Win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Rate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Post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400" smtClean="0">
                          <a:latin typeface="Cambria Math" panose="02040503050406030204" pitchFamily="18" charset="0"/>
                        </a:rPr>
                        <m:t>) + 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i="1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i="1" smtClean="0">
                              <a:latin typeface="Cambria Math" panose="02040503050406030204" pitchFamily="18" charset="0"/>
                            </a:rPr>
                            <m:t>ϵ</m:t>
                          </m:r>
                        </m:e>
                        <m: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𝑐𝑡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Content Placeholder 13">
                <a:extLst>
                  <a:ext uri="{FF2B5EF4-FFF2-40B4-BE49-F238E27FC236}">
                    <a16:creationId xmlns:a16="http://schemas.microsoft.com/office/drawing/2014/main" id="{923EAEDF-5273-3FBF-0A0C-A80DDBB207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2011121"/>
                <a:ext cx="10515600" cy="410025"/>
              </a:xfrm>
              <a:prstGeom prst="rect">
                <a:avLst/>
              </a:prstGeom>
              <a:blipFill>
                <a:blip r:embed="rId3"/>
                <a:stretch>
                  <a:fillRect b="-23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309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DEB73-2311-1732-3935-BE2536C39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60B6D-F045-20F4-7A7F-FD2B079E6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788916"/>
            <a:ext cx="5476336" cy="4663642"/>
          </a:xfrm>
        </p:spPr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en-US" sz="2400" dirty="0">
                <a:latin typeface="Tenorite" panose="00000500000000000000" pitchFamily="2" charset="0"/>
              </a:rPr>
              <a:t>Event Study (2016 H-1B Lottery for FY2017)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latin typeface="Tenorite" panose="00000500000000000000" pitchFamily="2" charset="0"/>
              </a:rPr>
              <a:t>Parallel Trends Assumption</a:t>
            </a:r>
          </a:p>
          <a:p>
            <a:pPr lvl="1">
              <a:spcBef>
                <a:spcPts val="1800"/>
              </a:spcBef>
            </a:pPr>
            <a:r>
              <a:rPr lang="en-US" sz="2000" dirty="0">
                <a:latin typeface="Tenorite" panose="00000500000000000000" pitchFamily="2" charset="0"/>
              </a:rPr>
              <a:t>No significance for pre-treatment years</a:t>
            </a:r>
          </a:p>
          <a:p>
            <a:pPr lvl="1">
              <a:spcBef>
                <a:spcPts val="1800"/>
              </a:spcBef>
            </a:pPr>
            <a:r>
              <a:rPr lang="en-US" sz="2000" dirty="0">
                <a:latin typeface="Tenorite" panose="00000500000000000000" pitchFamily="2" charset="0"/>
              </a:rPr>
              <a:t>Clear Post-Treatment Divergence</a:t>
            </a:r>
          </a:p>
          <a:p>
            <a:pPr lvl="1">
              <a:spcBef>
                <a:spcPts val="1800"/>
              </a:spcBef>
            </a:pPr>
            <a:r>
              <a:rPr lang="en-US" sz="2000" dirty="0">
                <a:latin typeface="Tenorite" panose="00000500000000000000" pitchFamily="2" charset="0"/>
              </a:rPr>
              <a:t>Wald Test cannot reject joint significance (p = 0.36)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latin typeface="Tenorite" panose="00000500000000000000" pitchFamily="2" charset="0"/>
              </a:rPr>
              <a:t>SUTVA</a:t>
            </a:r>
          </a:p>
          <a:p>
            <a:pPr lvl="1">
              <a:spcBef>
                <a:spcPts val="1800"/>
              </a:spcBef>
            </a:pPr>
            <a:r>
              <a:rPr lang="en-US" sz="2000" dirty="0">
                <a:latin typeface="Tenorite" panose="00000500000000000000" pitchFamily="2" charset="0"/>
              </a:rPr>
              <a:t>Counties are arbitrary geographic units</a:t>
            </a:r>
          </a:p>
          <a:p>
            <a:pPr lvl="1">
              <a:spcBef>
                <a:spcPts val="1800"/>
              </a:spcBef>
            </a:pPr>
            <a:r>
              <a:rPr lang="en-US" sz="2000" dirty="0">
                <a:latin typeface="Tenorite" panose="00000500000000000000" pitchFamily="2" charset="0"/>
              </a:rPr>
              <a:t>Results remain significant (p = 0.04) when restricting to local industries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AA9A68-E952-E629-ACF6-A668A9B45AFB}"/>
              </a:ext>
            </a:extLst>
          </p:cNvPr>
          <p:cNvSpPr/>
          <p:nvPr/>
        </p:nvSpPr>
        <p:spPr>
          <a:xfrm>
            <a:off x="0" y="1"/>
            <a:ext cx="6096000" cy="2587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64597A-D05D-852E-674B-16FD5FEC0C6A}"/>
              </a:ext>
            </a:extLst>
          </p:cNvPr>
          <p:cNvSpPr/>
          <p:nvPr/>
        </p:nvSpPr>
        <p:spPr>
          <a:xfrm>
            <a:off x="6096000" y="-1"/>
            <a:ext cx="6096000" cy="2587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AC4E7B-2697-FCCE-78FD-38D24D27F11D}"/>
              </a:ext>
            </a:extLst>
          </p:cNvPr>
          <p:cNvSpPr/>
          <p:nvPr/>
        </p:nvSpPr>
        <p:spPr>
          <a:xfrm>
            <a:off x="0" y="258792"/>
            <a:ext cx="12192000" cy="13255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06C45A-47BB-AF19-3DB3-3C0D118BC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79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enorite" panose="00000500000000000000" pitchFamily="2" charset="0"/>
              </a:rPr>
              <a:t>Empirical Specification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C90680-F455-EA44-BC34-55506CCA5809}"/>
              </a:ext>
            </a:extLst>
          </p:cNvPr>
          <p:cNvSpPr/>
          <p:nvPr/>
        </p:nvSpPr>
        <p:spPr>
          <a:xfrm>
            <a:off x="0" y="6599207"/>
            <a:ext cx="4094672" cy="25879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745673-CBA0-DEDE-841B-9A5EF34A86FB}"/>
              </a:ext>
            </a:extLst>
          </p:cNvPr>
          <p:cNvSpPr/>
          <p:nvPr/>
        </p:nvSpPr>
        <p:spPr>
          <a:xfrm>
            <a:off x="8097326" y="6599207"/>
            <a:ext cx="4094673" cy="2587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9D97A0-76C5-DA6A-F74B-F59811941AFA}"/>
              </a:ext>
            </a:extLst>
          </p:cNvPr>
          <p:cNvSpPr/>
          <p:nvPr/>
        </p:nvSpPr>
        <p:spPr>
          <a:xfrm>
            <a:off x="4094673" y="6599207"/>
            <a:ext cx="4002654" cy="270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F67208-699A-DDE7-7B7E-1C20ECD112A8}"/>
              </a:ext>
            </a:extLst>
          </p:cNvPr>
          <p:cNvSpPr txBox="1"/>
          <p:nvPr/>
        </p:nvSpPr>
        <p:spPr>
          <a:xfrm>
            <a:off x="1498120" y="6567020"/>
            <a:ext cx="1098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Spencer Ma</a:t>
            </a:r>
          </a:p>
        </p:txBody>
      </p:sp>
      <p:sp>
        <p:nvSpPr>
          <p:cNvPr id="14" name="Footer Placeholder 15">
            <a:extLst>
              <a:ext uri="{FF2B5EF4-FFF2-40B4-BE49-F238E27FC236}">
                <a16:creationId xmlns:a16="http://schemas.microsoft.com/office/drawing/2014/main" id="{2ED69215-DBE7-EA0E-7E2C-69589B629720}"/>
              </a:ext>
            </a:extLst>
          </p:cNvPr>
          <p:cNvSpPr txBox="1">
            <a:spLocks/>
          </p:cNvSpPr>
          <p:nvPr/>
        </p:nvSpPr>
        <p:spPr>
          <a:xfrm>
            <a:off x="4058723" y="65569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tx1"/>
                </a:solidFill>
              </a:rPr>
              <a:t>Skilled Immigration and Business Diversity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Slide Number Placeholder 16">
            <a:extLst>
              <a:ext uri="{FF2B5EF4-FFF2-40B4-BE49-F238E27FC236}">
                <a16:creationId xmlns:a16="http://schemas.microsoft.com/office/drawing/2014/main" id="{AE82B5A6-9404-B021-F8BA-F09A46D4160F}"/>
              </a:ext>
            </a:extLst>
          </p:cNvPr>
          <p:cNvSpPr txBox="1">
            <a:spLocks/>
          </p:cNvSpPr>
          <p:nvPr/>
        </p:nvSpPr>
        <p:spPr>
          <a:xfrm>
            <a:off x="9296400" y="65417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98BAF6-468E-4715-8F76-CA2A1A84B61E}" type="slidenum">
              <a:rPr lang="en-US" sz="1400" smtClean="0">
                <a:solidFill>
                  <a:schemeClr val="tx1"/>
                </a:solidFill>
              </a:rPr>
              <a:pPr/>
              <a:t>16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3FB1A3-65A0-6817-0A15-E76BE49D699A}"/>
              </a:ext>
            </a:extLst>
          </p:cNvPr>
          <p:cNvSpPr txBox="1"/>
          <p:nvPr/>
        </p:nvSpPr>
        <p:spPr>
          <a:xfrm>
            <a:off x="9018192" y="6574714"/>
            <a:ext cx="2166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IAES BUPA Competition</a:t>
            </a:r>
          </a:p>
        </p:txBody>
      </p:sp>
      <p:pic>
        <p:nvPicPr>
          <p:cNvPr id="17" name="Picture 16" descr="A graph of numbers and points&#10;&#10;AI-generated content may be incorrect.">
            <a:extLst>
              <a:ext uri="{FF2B5EF4-FFF2-40B4-BE49-F238E27FC236}">
                <a16:creationId xmlns:a16="http://schemas.microsoft.com/office/drawing/2014/main" id="{DD15937A-9E03-40B3-78A4-4FA7D153D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91" y="2193456"/>
            <a:ext cx="5315309" cy="379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710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8AF236-970B-D7EE-5FB8-44AEF1856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24065-233A-51F8-8CA1-9A59A9569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8916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Tenorite" panose="00000500000000000000" pitchFamily="2" charset="0"/>
              </a:rPr>
              <a:t>Constructing the HHI and H-1B Lottery Win Rate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rgbClr val="C00000"/>
                </a:solidFill>
                <a:latin typeface="Tenorite" panose="00000500000000000000" pitchFamily="2" charset="0"/>
              </a:rPr>
              <a:t>Average Effects of the H-1B Lottery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Tenorite" panose="00000500000000000000" pitchFamily="2" charset="0"/>
              </a:rPr>
              <a:t>Mechanisms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Tenorite" panose="00000500000000000000" pitchFamily="2" charset="0"/>
              </a:rPr>
              <a:t>Skilled Heterogeneity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Tenorite" panose="00000500000000000000" pitchFamily="2" charset="0"/>
              </a:rPr>
              <a:t>Robustness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D219EF-0CE4-B483-42D1-B8D6AB1577F2}"/>
              </a:ext>
            </a:extLst>
          </p:cNvPr>
          <p:cNvSpPr/>
          <p:nvPr/>
        </p:nvSpPr>
        <p:spPr>
          <a:xfrm>
            <a:off x="0" y="1"/>
            <a:ext cx="6096000" cy="2587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E797A7-D78D-D7DF-639E-33D9EF0F12BD}"/>
              </a:ext>
            </a:extLst>
          </p:cNvPr>
          <p:cNvSpPr/>
          <p:nvPr/>
        </p:nvSpPr>
        <p:spPr>
          <a:xfrm>
            <a:off x="6096000" y="-1"/>
            <a:ext cx="6096000" cy="2587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F9B0B5-21F4-DA40-03C0-19ED80476A85}"/>
              </a:ext>
            </a:extLst>
          </p:cNvPr>
          <p:cNvSpPr/>
          <p:nvPr/>
        </p:nvSpPr>
        <p:spPr>
          <a:xfrm>
            <a:off x="0" y="258792"/>
            <a:ext cx="12192000" cy="13255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F90101-B2A2-FFC2-B4A8-C2F06E37C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79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enorite" panose="00000500000000000000" pitchFamily="2" charset="0"/>
              </a:rPr>
              <a:t>Outline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113D89-2214-A614-192A-1E51F0A5BD30}"/>
              </a:ext>
            </a:extLst>
          </p:cNvPr>
          <p:cNvSpPr/>
          <p:nvPr/>
        </p:nvSpPr>
        <p:spPr>
          <a:xfrm>
            <a:off x="0" y="6599207"/>
            <a:ext cx="4094672" cy="25879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BCA969-479B-1D9C-EC41-30DFB8446603}"/>
              </a:ext>
            </a:extLst>
          </p:cNvPr>
          <p:cNvSpPr/>
          <p:nvPr/>
        </p:nvSpPr>
        <p:spPr>
          <a:xfrm>
            <a:off x="8097326" y="6599207"/>
            <a:ext cx="4094673" cy="2587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95E030-98BF-B34F-D1CF-371691D9ED68}"/>
              </a:ext>
            </a:extLst>
          </p:cNvPr>
          <p:cNvSpPr/>
          <p:nvPr/>
        </p:nvSpPr>
        <p:spPr>
          <a:xfrm>
            <a:off x="4094673" y="6599207"/>
            <a:ext cx="4002654" cy="270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4B5300-B048-7E7D-3205-5D517E73C0BE}"/>
              </a:ext>
            </a:extLst>
          </p:cNvPr>
          <p:cNvSpPr txBox="1"/>
          <p:nvPr/>
        </p:nvSpPr>
        <p:spPr>
          <a:xfrm>
            <a:off x="1498120" y="6567020"/>
            <a:ext cx="1098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Spencer Ma</a:t>
            </a:r>
          </a:p>
        </p:txBody>
      </p:sp>
      <p:sp>
        <p:nvSpPr>
          <p:cNvPr id="14" name="Footer Placeholder 15">
            <a:extLst>
              <a:ext uri="{FF2B5EF4-FFF2-40B4-BE49-F238E27FC236}">
                <a16:creationId xmlns:a16="http://schemas.microsoft.com/office/drawing/2014/main" id="{92EC78B2-1140-3265-EB9D-AF27F710AAD8}"/>
              </a:ext>
            </a:extLst>
          </p:cNvPr>
          <p:cNvSpPr txBox="1">
            <a:spLocks/>
          </p:cNvSpPr>
          <p:nvPr/>
        </p:nvSpPr>
        <p:spPr>
          <a:xfrm>
            <a:off x="4058723" y="65569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tx1"/>
                </a:solidFill>
              </a:rPr>
              <a:t>Skilled Immigration and Business Diversity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Slide Number Placeholder 16">
            <a:extLst>
              <a:ext uri="{FF2B5EF4-FFF2-40B4-BE49-F238E27FC236}">
                <a16:creationId xmlns:a16="http://schemas.microsoft.com/office/drawing/2014/main" id="{4F3ADA27-EF0B-B040-5626-547CE9E2D347}"/>
              </a:ext>
            </a:extLst>
          </p:cNvPr>
          <p:cNvSpPr txBox="1">
            <a:spLocks/>
          </p:cNvSpPr>
          <p:nvPr/>
        </p:nvSpPr>
        <p:spPr>
          <a:xfrm>
            <a:off x="9296400" y="65417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98BAF6-468E-4715-8F76-CA2A1A84B61E}" type="slidenum">
              <a:rPr lang="en-US" sz="1400" smtClean="0">
                <a:solidFill>
                  <a:schemeClr val="tx1"/>
                </a:solidFill>
              </a:rPr>
              <a:pPr/>
              <a:t>17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03B9D5-F6FC-4F52-ADE7-6F504B1ADE48}"/>
              </a:ext>
            </a:extLst>
          </p:cNvPr>
          <p:cNvSpPr txBox="1"/>
          <p:nvPr/>
        </p:nvSpPr>
        <p:spPr>
          <a:xfrm>
            <a:off x="9018192" y="6574714"/>
            <a:ext cx="2166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IAES BUPA Competition</a:t>
            </a:r>
          </a:p>
        </p:txBody>
      </p:sp>
    </p:spTree>
    <p:extLst>
      <p:ext uri="{BB962C8B-B14F-4D97-AF65-F5344CB8AC3E}">
        <p14:creationId xmlns:p14="http://schemas.microsoft.com/office/powerpoint/2010/main" val="2843586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4497B3-8DE1-7932-9449-A9C0E8046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8D44E91-38CF-2A20-7F13-1716F8DD044A}"/>
              </a:ext>
            </a:extLst>
          </p:cNvPr>
          <p:cNvSpPr/>
          <p:nvPr/>
        </p:nvSpPr>
        <p:spPr>
          <a:xfrm>
            <a:off x="0" y="1"/>
            <a:ext cx="6096000" cy="2587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BF2B8D-3E60-E3FC-0045-5A94DE08625E}"/>
              </a:ext>
            </a:extLst>
          </p:cNvPr>
          <p:cNvSpPr/>
          <p:nvPr/>
        </p:nvSpPr>
        <p:spPr>
          <a:xfrm>
            <a:off x="6096000" y="-1"/>
            <a:ext cx="6096000" cy="2587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07E828-1808-8786-76F7-A693AF8817FD}"/>
              </a:ext>
            </a:extLst>
          </p:cNvPr>
          <p:cNvSpPr/>
          <p:nvPr/>
        </p:nvSpPr>
        <p:spPr>
          <a:xfrm>
            <a:off x="0" y="258792"/>
            <a:ext cx="12192000" cy="13255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28B3BE-A8B4-EE4C-3435-09BEAABDB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79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enorite" panose="00000500000000000000" pitchFamily="2" charset="0"/>
              </a:rPr>
              <a:t>Results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6244BC-3D94-5F27-0186-99471CEA7019}"/>
              </a:ext>
            </a:extLst>
          </p:cNvPr>
          <p:cNvSpPr/>
          <p:nvPr/>
        </p:nvSpPr>
        <p:spPr>
          <a:xfrm>
            <a:off x="0" y="6599207"/>
            <a:ext cx="4094672" cy="25879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0609A6-F815-C329-FDD9-E3D6230DA47B}"/>
              </a:ext>
            </a:extLst>
          </p:cNvPr>
          <p:cNvSpPr/>
          <p:nvPr/>
        </p:nvSpPr>
        <p:spPr>
          <a:xfrm>
            <a:off x="8097326" y="6599207"/>
            <a:ext cx="4094673" cy="2587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F45A43-5EBD-C51B-D163-CA28E291DDB1}"/>
              </a:ext>
            </a:extLst>
          </p:cNvPr>
          <p:cNvSpPr/>
          <p:nvPr/>
        </p:nvSpPr>
        <p:spPr>
          <a:xfrm>
            <a:off x="4094673" y="6599207"/>
            <a:ext cx="4002654" cy="270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9065B9-6986-F01A-7256-5D6C9C4B300B}"/>
              </a:ext>
            </a:extLst>
          </p:cNvPr>
          <p:cNvSpPr txBox="1"/>
          <p:nvPr/>
        </p:nvSpPr>
        <p:spPr>
          <a:xfrm>
            <a:off x="1498120" y="6567020"/>
            <a:ext cx="1098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Spencer Ma</a:t>
            </a:r>
          </a:p>
        </p:txBody>
      </p:sp>
      <p:sp>
        <p:nvSpPr>
          <p:cNvPr id="14" name="Footer Placeholder 15">
            <a:extLst>
              <a:ext uri="{FF2B5EF4-FFF2-40B4-BE49-F238E27FC236}">
                <a16:creationId xmlns:a16="http://schemas.microsoft.com/office/drawing/2014/main" id="{7708154E-F893-F287-B5BA-768E83E87025}"/>
              </a:ext>
            </a:extLst>
          </p:cNvPr>
          <p:cNvSpPr txBox="1">
            <a:spLocks/>
          </p:cNvSpPr>
          <p:nvPr/>
        </p:nvSpPr>
        <p:spPr>
          <a:xfrm>
            <a:off x="4058723" y="65569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tx1"/>
                </a:solidFill>
              </a:rPr>
              <a:t>Skilled Immigration and Business Diversity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Slide Number Placeholder 16">
            <a:extLst>
              <a:ext uri="{FF2B5EF4-FFF2-40B4-BE49-F238E27FC236}">
                <a16:creationId xmlns:a16="http://schemas.microsoft.com/office/drawing/2014/main" id="{F6F99D57-4489-6957-78A0-4C0CFEC61272}"/>
              </a:ext>
            </a:extLst>
          </p:cNvPr>
          <p:cNvSpPr txBox="1">
            <a:spLocks/>
          </p:cNvSpPr>
          <p:nvPr/>
        </p:nvSpPr>
        <p:spPr>
          <a:xfrm>
            <a:off x="9296400" y="65417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98BAF6-468E-4715-8F76-CA2A1A84B61E}" type="slidenum">
              <a:rPr lang="en-US" sz="1400" smtClean="0">
                <a:solidFill>
                  <a:schemeClr val="tx1"/>
                </a:solidFill>
              </a:rPr>
              <a:pPr/>
              <a:t>18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E21A1A-2493-ECDB-BF03-34385E15124F}"/>
              </a:ext>
            </a:extLst>
          </p:cNvPr>
          <p:cNvSpPr txBox="1"/>
          <p:nvPr/>
        </p:nvSpPr>
        <p:spPr>
          <a:xfrm>
            <a:off x="9018192" y="6574714"/>
            <a:ext cx="2166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IAES BUPA Competition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4">
                <a:extLst>
                  <a:ext uri="{FF2B5EF4-FFF2-40B4-BE49-F238E27FC236}">
                    <a16:creationId xmlns:a16="http://schemas.microsoft.com/office/drawing/2014/main" id="{02209987-C21C-669E-3CFE-8D86C04C09B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804911816"/>
                  </p:ext>
                </p:extLst>
              </p:nvPr>
            </p:nvGraphicFramePr>
            <p:xfrm>
              <a:off x="1676039" y="2325915"/>
              <a:ext cx="8839921" cy="319257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41291">
                      <a:extLst>
                        <a:ext uri="{9D8B030D-6E8A-4147-A177-3AD203B41FA5}">
                          <a16:colId xmlns:a16="http://schemas.microsoft.com/office/drawing/2014/main" val="3057563650"/>
                        </a:ext>
                      </a:extLst>
                    </a:gridCol>
                    <a:gridCol w="2999315">
                      <a:extLst>
                        <a:ext uri="{9D8B030D-6E8A-4147-A177-3AD203B41FA5}">
                          <a16:colId xmlns:a16="http://schemas.microsoft.com/office/drawing/2014/main" val="852816090"/>
                        </a:ext>
                      </a:extLst>
                    </a:gridCol>
                    <a:gridCol w="2999315">
                      <a:extLst>
                        <a:ext uri="{9D8B030D-6E8A-4147-A177-3AD203B41FA5}">
                          <a16:colId xmlns:a16="http://schemas.microsoft.com/office/drawing/2014/main" val="3647484032"/>
                        </a:ext>
                      </a:extLst>
                    </a:gridCol>
                  </a:tblGrid>
                  <a:tr h="456082"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Georgia" panose="02040502050405020303" pitchFamily="18" charset="0"/>
                          </a:endParaRPr>
                        </a:p>
                      </a:txBody>
                      <a:tcPr marL="4763" marR="4763" marT="4763" marB="0" anchor="b"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eorgia" panose="02040502050405020303" pitchFamily="18" charset="0"/>
                            </a:rPr>
                            <a:t>Shannon Index</a:t>
                          </a:r>
                        </a:p>
                      </a:txBody>
                      <a:tcPr marL="4763" marR="4763" marT="4763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eorgia" panose="02040502050405020303" pitchFamily="18" charset="0"/>
                            </a:rPr>
                            <a:t>HHI</a:t>
                          </a:r>
                        </a:p>
                      </a:txBody>
                      <a:tcPr marL="4763" marR="4763" marT="4763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76003120"/>
                      </a:ext>
                    </a:extLst>
                  </a:tr>
                  <a:tr h="456082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eorgia" panose="02040502050405020303" pitchFamily="18" charset="0"/>
                            </a:rPr>
                            <a:t>win rate x post</a:t>
                          </a:r>
                        </a:p>
                      </a:txBody>
                      <a:tcPr marL="4763" marR="4763" marT="4763" marB="0" anchor="b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eorgia" panose="02040502050405020303" pitchFamily="18" charset="0"/>
                            </a:rPr>
                            <a:t>0.027*</a:t>
                          </a:r>
                        </a:p>
                      </a:txBody>
                      <a:tcPr marL="4763" marR="4763" marT="4763" marB="0" anchor="b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eorgia" panose="02040502050405020303" pitchFamily="18" charset="0"/>
                            </a:rPr>
                            <a:t>-0.064*</a:t>
                          </a:r>
                        </a:p>
                      </a:txBody>
                      <a:tcPr marL="4763" marR="4763" marT="4763" marB="0" anchor="b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08031436"/>
                      </a:ext>
                    </a:extLst>
                  </a:tr>
                  <a:tr h="456082"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Georgia" panose="02040502050405020303" pitchFamily="18" charset="0"/>
                          </a:endParaRPr>
                        </a:p>
                      </a:txBody>
                      <a:tcPr marL="4763" marR="4763" marT="4763" marB="0" anchor="b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eorgia" panose="02040502050405020303" pitchFamily="18" charset="0"/>
                            </a:rPr>
                            <a:t>(0.014)</a:t>
                          </a:r>
                        </a:p>
                      </a:txBody>
                      <a:tcPr marL="4763" marR="4763" marT="4763" marB="0" anchor="b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eorgia" panose="02040502050405020303" pitchFamily="18" charset="0"/>
                            </a:rPr>
                            <a:t>(0.037)</a:t>
                          </a:r>
                        </a:p>
                      </a:txBody>
                      <a:tcPr marL="4763" marR="4763" marT="4763" marB="0" anchor="b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52168558"/>
                      </a:ext>
                    </a:extLst>
                  </a:tr>
                  <a:tr h="456082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eorgia" panose="02040502050405020303" pitchFamily="18" charset="0"/>
                            </a:rPr>
                            <a:t>Observations</a:t>
                          </a:r>
                        </a:p>
                      </a:txBody>
                      <a:tcPr marL="4763" marR="4763" marT="4763" marB="0" anchor="b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eorgia" panose="02040502050405020303" pitchFamily="18" charset="0"/>
                            </a:rPr>
                            <a:t>3,856</a:t>
                          </a:r>
                        </a:p>
                      </a:txBody>
                      <a:tcPr marL="4763" marR="4763" marT="4763" marB="0" anchor="b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eorgia" panose="02040502050405020303" pitchFamily="18" charset="0"/>
                            </a:rPr>
                            <a:t>3,856</a:t>
                          </a:r>
                        </a:p>
                      </a:txBody>
                      <a:tcPr marL="4763" marR="4763" marT="4763" marB="0" anchor="b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1577866"/>
                      </a:ext>
                    </a:extLst>
                  </a:tr>
                  <a:tr h="456082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eorgia" panose="02040502050405020303" pitchFamily="18" charset="0"/>
                            </a:rPr>
                            <a:t>County FEs</a:t>
                          </a:r>
                        </a:p>
                      </a:txBody>
                      <a:tcPr marL="4763" marR="4763" marT="4763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eorgia" panose="02040502050405020303" pitchFamily="18" charset="0"/>
                            </a:rPr>
                            <a:t>Yes</a:t>
                          </a:r>
                        </a:p>
                      </a:txBody>
                      <a:tcPr marL="4763" marR="4763" marT="4763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eorgia" panose="02040502050405020303" pitchFamily="18" charset="0"/>
                            </a:rPr>
                            <a:t>Yes</a:t>
                          </a:r>
                        </a:p>
                      </a:txBody>
                      <a:tcPr marL="4763" marR="4763" marT="4763" marB="0" anchor="b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33474557"/>
                      </a:ext>
                    </a:extLst>
                  </a:tr>
                  <a:tr h="456082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eorgia" panose="02040502050405020303" pitchFamily="18" charset="0"/>
                            </a:rPr>
                            <a:t>Year FEs</a:t>
                          </a:r>
                        </a:p>
                      </a:txBody>
                      <a:tcPr marL="4763" marR="4763" marT="4763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eorgia" panose="02040502050405020303" pitchFamily="18" charset="0"/>
                            </a:rPr>
                            <a:t>Yes</a:t>
                          </a:r>
                        </a:p>
                      </a:txBody>
                      <a:tcPr marL="4763" marR="4763" marT="4763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eorgia" panose="02040502050405020303" pitchFamily="18" charset="0"/>
                            </a:rPr>
                            <a:t>Yes</a:t>
                          </a:r>
                        </a:p>
                      </a:txBody>
                      <a:tcPr marL="4763" marR="4763" marT="4763" marB="0" anchor="b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26535266"/>
                      </a:ext>
                    </a:extLst>
                  </a:tr>
                  <a:tr h="456082"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en-US" sz="2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Georgia" panose="02040502050405020303" pitchFamily="18" charset="0"/>
                          </a:endParaRPr>
                        </a:p>
                      </a:txBody>
                      <a:tcPr marL="4763" marR="4763" marT="4763" marB="0" anchor="b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eorgia" panose="02040502050405020303" pitchFamily="18" charset="0"/>
                            </a:rPr>
                            <a:t>0.79</a:t>
                          </a:r>
                        </a:p>
                      </a:txBody>
                      <a:tcPr marL="4763" marR="4763" marT="4763" marB="0" anchor="b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eorgia" panose="02040502050405020303" pitchFamily="18" charset="0"/>
                            </a:rPr>
                            <a:t>0.85</a:t>
                          </a:r>
                        </a:p>
                      </a:txBody>
                      <a:tcPr marL="4763" marR="4763" marT="4763" marB="0" anchor="b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872834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4">
                <a:extLst>
                  <a:ext uri="{FF2B5EF4-FFF2-40B4-BE49-F238E27FC236}">
                    <a16:creationId xmlns:a16="http://schemas.microsoft.com/office/drawing/2014/main" id="{02209987-C21C-669E-3CFE-8D86C04C09B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804911816"/>
                  </p:ext>
                </p:extLst>
              </p:nvPr>
            </p:nvGraphicFramePr>
            <p:xfrm>
              <a:off x="1676039" y="2325915"/>
              <a:ext cx="8839921" cy="319257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41291">
                      <a:extLst>
                        <a:ext uri="{9D8B030D-6E8A-4147-A177-3AD203B41FA5}">
                          <a16:colId xmlns:a16="http://schemas.microsoft.com/office/drawing/2014/main" val="3057563650"/>
                        </a:ext>
                      </a:extLst>
                    </a:gridCol>
                    <a:gridCol w="2999315">
                      <a:extLst>
                        <a:ext uri="{9D8B030D-6E8A-4147-A177-3AD203B41FA5}">
                          <a16:colId xmlns:a16="http://schemas.microsoft.com/office/drawing/2014/main" val="852816090"/>
                        </a:ext>
                      </a:extLst>
                    </a:gridCol>
                    <a:gridCol w="2999315">
                      <a:extLst>
                        <a:ext uri="{9D8B030D-6E8A-4147-A177-3AD203B41FA5}">
                          <a16:colId xmlns:a16="http://schemas.microsoft.com/office/drawing/2014/main" val="3647484032"/>
                        </a:ext>
                      </a:extLst>
                    </a:gridCol>
                  </a:tblGrid>
                  <a:tr h="456082"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Georgia" panose="02040502050405020303" pitchFamily="18" charset="0"/>
                          </a:endParaRPr>
                        </a:p>
                      </a:txBody>
                      <a:tcPr marL="4763" marR="4763" marT="4763" marB="0" anchor="b"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eorgia" panose="02040502050405020303" pitchFamily="18" charset="0"/>
                            </a:rPr>
                            <a:t>Shannon Index</a:t>
                          </a:r>
                        </a:p>
                      </a:txBody>
                      <a:tcPr marL="4763" marR="4763" marT="4763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eorgia" panose="02040502050405020303" pitchFamily="18" charset="0"/>
                            </a:rPr>
                            <a:t>HHI</a:t>
                          </a:r>
                        </a:p>
                      </a:txBody>
                      <a:tcPr marL="4763" marR="4763" marT="4763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76003120"/>
                      </a:ext>
                    </a:extLst>
                  </a:tr>
                  <a:tr h="456082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eorgia" panose="02040502050405020303" pitchFamily="18" charset="0"/>
                            </a:rPr>
                            <a:t>win rate x post</a:t>
                          </a:r>
                        </a:p>
                      </a:txBody>
                      <a:tcPr marL="4763" marR="4763" marT="4763" marB="0" anchor="b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eorgia" panose="02040502050405020303" pitchFamily="18" charset="0"/>
                            </a:rPr>
                            <a:t>0.027*</a:t>
                          </a:r>
                        </a:p>
                      </a:txBody>
                      <a:tcPr marL="4763" marR="4763" marT="4763" marB="0" anchor="b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eorgia" panose="02040502050405020303" pitchFamily="18" charset="0"/>
                            </a:rPr>
                            <a:t>-0.064*</a:t>
                          </a:r>
                        </a:p>
                      </a:txBody>
                      <a:tcPr marL="4763" marR="4763" marT="4763" marB="0" anchor="b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08031436"/>
                      </a:ext>
                    </a:extLst>
                  </a:tr>
                  <a:tr h="456082"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Georgia" panose="02040502050405020303" pitchFamily="18" charset="0"/>
                          </a:endParaRPr>
                        </a:p>
                      </a:txBody>
                      <a:tcPr marL="4763" marR="4763" marT="4763" marB="0" anchor="b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eorgia" panose="02040502050405020303" pitchFamily="18" charset="0"/>
                            </a:rPr>
                            <a:t>(0.014)</a:t>
                          </a:r>
                        </a:p>
                      </a:txBody>
                      <a:tcPr marL="4763" marR="4763" marT="4763" marB="0" anchor="b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eorgia" panose="02040502050405020303" pitchFamily="18" charset="0"/>
                            </a:rPr>
                            <a:t>(0.037)</a:t>
                          </a:r>
                        </a:p>
                      </a:txBody>
                      <a:tcPr marL="4763" marR="4763" marT="4763" marB="0" anchor="b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52168558"/>
                      </a:ext>
                    </a:extLst>
                  </a:tr>
                  <a:tr h="456082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eorgia" panose="02040502050405020303" pitchFamily="18" charset="0"/>
                            </a:rPr>
                            <a:t>Observations</a:t>
                          </a:r>
                        </a:p>
                      </a:txBody>
                      <a:tcPr marL="4763" marR="4763" marT="4763" marB="0" anchor="b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eorgia" panose="02040502050405020303" pitchFamily="18" charset="0"/>
                            </a:rPr>
                            <a:t>3,856</a:t>
                          </a:r>
                        </a:p>
                      </a:txBody>
                      <a:tcPr marL="4763" marR="4763" marT="4763" marB="0" anchor="b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eorgia" panose="02040502050405020303" pitchFamily="18" charset="0"/>
                            </a:rPr>
                            <a:t>3,856</a:t>
                          </a:r>
                        </a:p>
                      </a:txBody>
                      <a:tcPr marL="4763" marR="4763" marT="4763" marB="0" anchor="b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1577866"/>
                      </a:ext>
                    </a:extLst>
                  </a:tr>
                  <a:tr h="456082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eorgia" panose="02040502050405020303" pitchFamily="18" charset="0"/>
                            </a:rPr>
                            <a:t>County FEs</a:t>
                          </a:r>
                        </a:p>
                      </a:txBody>
                      <a:tcPr marL="4763" marR="4763" marT="4763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eorgia" panose="02040502050405020303" pitchFamily="18" charset="0"/>
                            </a:rPr>
                            <a:t>Yes</a:t>
                          </a:r>
                        </a:p>
                      </a:txBody>
                      <a:tcPr marL="4763" marR="4763" marT="4763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eorgia" panose="02040502050405020303" pitchFamily="18" charset="0"/>
                            </a:rPr>
                            <a:t>Yes</a:t>
                          </a:r>
                        </a:p>
                      </a:txBody>
                      <a:tcPr marL="4763" marR="4763" marT="4763" marB="0" anchor="b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33474557"/>
                      </a:ext>
                    </a:extLst>
                  </a:tr>
                  <a:tr h="456082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eorgia" panose="02040502050405020303" pitchFamily="18" charset="0"/>
                            </a:rPr>
                            <a:t>Year FEs</a:t>
                          </a:r>
                        </a:p>
                      </a:txBody>
                      <a:tcPr marL="4763" marR="4763" marT="4763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eorgia" panose="02040502050405020303" pitchFamily="18" charset="0"/>
                            </a:rPr>
                            <a:t>Yes</a:t>
                          </a:r>
                        </a:p>
                      </a:txBody>
                      <a:tcPr marL="4763" marR="4763" marT="4763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eorgia" panose="02040502050405020303" pitchFamily="18" charset="0"/>
                            </a:rPr>
                            <a:t>Yes</a:t>
                          </a:r>
                        </a:p>
                      </a:txBody>
                      <a:tcPr marL="4763" marR="4763" marT="4763" marB="0" anchor="b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26535266"/>
                      </a:ext>
                    </a:extLst>
                  </a:tr>
                  <a:tr h="4560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763" marR="4763" marT="4763" marB="0" anchor="b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4" t="-602667" r="-211349" b="-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eorgia" panose="02040502050405020303" pitchFamily="18" charset="0"/>
                            </a:rPr>
                            <a:t>0.79</a:t>
                          </a:r>
                        </a:p>
                      </a:txBody>
                      <a:tcPr marL="4763" marR="4763" marT="4763" marB="0" anchor="b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eorgia" panose="02040502050405020303" pitchFamily="18" charset="0"/>
                            </a:rPr>
                            <a:t>0.85</a:t>
                          </a:r>
                        </a:p>
                      </a:txBody>
                      <a:tcPr marL="4763" marR="4763" marT="4763" marB="0" anchor="b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8728344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46E38BA1-F601-9E3C-E53B-AA0C27A51ACF}"/>
              </a:ext>
            </a:extLst>
          </p:cNvPr>
          <p:cNvSpPr txBox="1"/>
          <p:nvPr/>
        </p:nvSpPr>
        <p:spPr>
          <a:xfrm>
            <a:off x="1339969" y="1784388"/>
            <a:ext cx="9512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Tenorite" panose="00000500000000000000" pitchFamily="2" charset="0"/>
              </a:rPr>
              <a:t>Table: </a:t>
            </a:r>
            <a:r>
              <a:rPr lang="en-US" sz="2000" dirty="0">
                <a:latin typeface="Tenorite" panose="00000500000000000000" pitchFamily="2" charset="0"/>
              </a:rPr>
              <a:t>Effect of H-1B Lottery Success on Business Diversity (HHI and Shannon Index)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C80430-AF99-A044-A1FD-7FE61714F122}"/>
              </a:ext>
            </a:extLst>
          </p:cNvPr>
          <p:cNvSpPr txBox="1"/>
          <p:nvPr/>
        </p:nvSpPr>
        <p:spPr>
          <a:xfrm>
            <a:off x="1676039" y="5628323"/>
            <a:ext cx="8839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eorgia" panose="02040502050405020303" pitchFamily="18" charset="0"/>
                <a:ea typeface="Tahoma" panose="020B0604030504040204" pitchFamily="34" charset="0"/>
                <a:cs typeface="Gautami" panose="020B0502040204020203" pitchFamily="34" charset="0"/>
              </a:rPr>
              <a:t>Note: * p&lt; 0.1; ** p&lt;0.05; *** p&lt;0.01. Standard errors are clustered by County. Results are interpreted with a 100-percentage-point increase</a:t>
            </a:r>
          </a:p>
        </p:txBody>
      </p:sp>
    </p:spTree>
    <p:extLst>
      <p:ext uri="{BB962C8B-B14F-4D97-AF65-F5344CB8AC3E}">
        <p14:creationId xmlns:p14="http://schemas.microsoft.com/office/powerpoint/2010/main" val="3384402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39392-59BC-7649-E13B-0CD803A57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85852-A75B-4E68-8120-8904A950F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8916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Tenorite" panose="00000500000000000000" pitchFamily="2" charset="0"/>
              </a:rPr>
              <a:t>Constructing the HHI and H-1B Lottery Win Rate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Tenorite" panose="00000500000000000000" pitchFamily="2" charset="0"/>
              </a:rPr>
              <a:t>Average Effects of the H-1B Lottery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rgbClr val="C00000"/>
                </a:solidFill>
                <a:latin typeface="Tenorite" panose="00000500000000000000" pitchFamily="2" charset="0"/>
              </a:rPr>
              <a:t>Mechanisms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Tenorite" panose="00000500000000000000" pitchFamily="2" charset="0"/>
              </a:rPr>
              <a:t>Skilled Heterogeneity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Tenorite" panose="00000500000000000000" pitchFamily="2" charset="0"/>
              </a:rPr>
              <a:t>Robustness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8EF624-51A8-DEBB-B099-5F02B00A0FDD}"/>
              </a:ext>
            </a:extLst>
          </p:cNvPr>
          <p:cNvSpPr/>
          <p:nvPr/>
        </p:nvSpPr>
        <p:spPr>
          <a:xfrm>
            <a:off x="0" y="1"/>
            <a:ext cx="6096000" cy="2587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4BCBA0-3F95-158D-5277-2E63FC55F764}"/>
              </a:ext>
            </a:extLst>
          </p:cNvPr>
          <p:cNvSpPr/>
          <p:nvPr/>
        </p:nvSpPr>
        <p:spPr>
          <a:xfrm>
            <a:off x="6096000" y="-1"/>
            <a:ext cx="6096000" cy="2587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BBB556-A5D1-DD98-EBA5-42ACAAD6EE95}"/>
              </a:ext>
            </a:extLst>
          </p:cNvPr>
          <p:cNvSpPr/>
          <p:nvPr/>
        </p:nvSpPr>
        <p:spPr>
          <a:xfrm>
            <a:off x="0" y="258792"/>
            <a:ext cx="12192000" cy="13255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0FA367-44EB-79D0-05AC-FD79D76C3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79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enorite" panose="00000500000000000000" pitchFamily="2" charset="0"/>
              </a:rPr>
              <a:t>Outline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292FD8-3EB6-EB64-FF3E-06A7896F86C6}"/>
              </a:ext>
            </a:extLst>
          </p:cNvPr>
          <p:cNvSpPr/>
          <p:nvPr/>
        </p:nvSpPr>
        <p:spPr>
          <a:xfrm>
            <a:off x="0" y="6599207"/>
            <a:ext cx="4094672" cy="25879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5C94EF-4057-AA2F-E8B5-2BB0C8CEE8B3}"/>
              </a:ext>
            </a:extLst>
          </p:cNvPr>
          <p:cNvSpPr/>
          <p:nvPr/>
        </p:nvSpPr>
        <p:spPr>
          <a:xfrm>
            <a:off x="8097326" y="6599207"/>
            <a:ext cx="4094673" cy="2587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996A28-E0F6-6E17-F2BB-EA69C77CFFBC}"/>
              </a:ext>
            </a:extLst>
          </p:cNvPr>
          <p:cNvSpPr/>
          <p:nvPr/>
        </p:nvSpPr>
        <p:spPr>
          <a:xfrm>
            <a:off x="4094673" y="6599207"/>
            <a:ext cx="4002654" cy="270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43AD09-1790-F06C-2118-723ED8289136}"/>
              </a:ext>
            </a:extLst>
          </p:cNvPr>
          <p:cNvSpPr txBox="1"/>
          <p:nvPr/>
        </p:nvSpPr>
        <p:spPr>
          <a:xfrm>
            <a:off x="1498120" y="6567020"/>
            <a:ext cx="1098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Spencer Ma</a:t>
            </a:r>
          </a:p>
        </p:txBody>
      </p:sp>
      <p:sp>
        <p:nvSpPr>
          <p:cNvPr id="14" name="Footer Placeholder 15">
            <a:extLst>
              <a:ext uri="{FF2B5EF4-FFF2-40B4-BE49-F238E27FC236}">
                <a16:creationId xmlns:a16="http://schemas.microsoft.com/office/drawing/2014/main" id="{6FB8EFD9-4313-7AE9-4CA2-19D14611C113}"/>
              </a:ext>
            </a:extLst>
          </p:cNvPr>
          <p:cNvSpPr txBox="1">
            <a:spLocks/>
          </p:cNvSpPr>
          <p:nvPr/>
        </p:nvSpPr>
        <p:spPr>
          <a:xfrm>
            <a:off x="4058723" y="65569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tx1"/>
                </a:solidFill>
              </a:rPr>
              <a:t>Skilled Immigration and Business Diversity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Slide Number Placeholder 16">
            <a:extLst>
              <a:ext uri="{FF2B5EF4-FFF2-40B4-BE49-F238E27FC236}">
                <a16:creationId xmlns:a16="http://schemas.microsoft.com/office/drawing/2014/main" id="{7571447D-DD0E-B2C7-6DA1-A985057C2A28}"/>
              </a:ext>
            </a:extLst>
          </p:cNvPr>
          <p:cNvSpPr txBox="1">
            <a:spLocks/>
          </p:cNvSpPr>
          <p:nvPr/>
        </p:nvSpPr>
        <p:spPr>
          <a:xfrm>
            <a:off x="9296400" y="65417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98BAF6-468E-4715-8F76-CA2A1A84B61E}" type="slidenum">
              <a:rPr lang="en-US" sz="1400" smtClean="0">
                <a:solidFill>
                  <a:schemeClr val="tx1"/>
                </a:solidFill>
              </a:rPr>
              <a:pPr/>
              <a:t>19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0E9094-4DC1-C6A9-8FC7-97E929E8A7B8}"/>
              </a:ext>
            </a:extLst>
          </p:cNvPr>
          <p:cNvSpPr txBox="1"/>
          <p:nvPr/>
        </p:nvSpPr>
        <p:spPr>
          <a:xfrm>
            <a:off x="9018192" y="6574714"/>
            <a:ext cx="2166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IAES BUPA Competition</a:t>
            </a:r>
          </a:p>
        </p:txBody>
      </p:sp>
    </p:spTree>
    <p:extLst>
      <p:ext uri="{BB962C8B-B14F-4D97-AF65-F5344CB8AC3E}">
        <p14:creationId xmlns:p14="http://schemas.microsoft.com/office/powerpoint/2010/main" val="2011863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B5674-E7A9-EE10-A313-B3F980710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9950"/>
            <a:ext cx="10404894" cy="201458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latin typeface="Tenorite" panose="00000500000000000000" pitchFamily="2" charset="0"/>
              </a:rPr>
              <a:t>H-1B Visa </a:t>
            </a:r>
            <a:r>
              <a:rPr lang="en-US" sz="2400" dirty="0">
                <a:latin typeface="Tenorite" panose="00000500000000000000" pitchFamily="2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latin typeface="Tenorite" panose="00000500000000000000" pitchFamily="2" charset="0"/>
              </a:rPr>
              <a:t> primary channel for skilled immigration to the US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latin typeface="Tenorite" panose="00000500000000000000" pitchFamily="2" charset="0"/>
              </a:rPr>
              <a:t>Prior literature on H-1B visa focuses on wages and productivity growth – positive effects found for both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latin typeface="Tenorite" panose="00000500000000000000" pitchFamily="2" charset="0"/>
              </a:rPr>
              <a:t>I measure the effect of the H-1B visa on “business diversity”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CDAFB8-EE1F-4049-2EBA-F1CE412F9850}"/>
              </a:ext>
            </a:extLst>
          </p:cNvPr>
          <p:cNvSpPr/>
          <p:nvPr/>
        </p:nvSpPr>
        <p:spPr>
          <a:xfrm>
            <a:off x="0" y="1"/>
            <a:ext cx="6096000" cy="2587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85CDD8-2EE0-DE11-EDC2-139913149399}"/>
              </a:ext>
            </a:extLst>
          </p:cNvPr>
          <p:cNvSpPr/>
          <p:nvPr/>
        </p:nvSpPr>
        <p:spPr>
          <a:xfrm>
            <a:off x="6096000" y="-1"/>
            <a:ext cx="6096000" cy="2587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CEF9C7-6009-02E9-7103-86B9FD2F6E35}"/>
              </a:ext>
            </a:extLst>
          </p:cNvPr>
          <p:cNvSpPr/>
          <p:nvPr/>
        </p:nvSpPr>
        <p:spPr>
          <a:xfrm>
            <a:off x="0" y="258792"/>
            <a:ext cx="12192000" cy="13255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721AA4-D063-4517-10BB-C2DB546AC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79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enorite" panose="00000500000000000000" pitchFamily="2" charset="0"/>
              </a:rPr>
              <a:t>Motivation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1FFADF-97ED-6D0B-045C-514931F8FA16}"/>
              </a:ext>
            </a:extLst>
          </p:cNvPr>
          <p:cNvSpPr/>
          <p:nvPr/>
        </p:nvSpPr>
        <p:spPr>
          <a:xfrm>
            <a:off x="0" y="6599207"/>
            <a:ext cx="4094672" cy="25879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4207CB-80E6-08D4-7E39-8CFCEBBB6052}"/>
              </a:ext>
            </a:extLst>
          </p:cNvPr>
          <p:cNvSpPr/>
          <p:nvPr/>
        </p:nvSpPr>
        <p:spPr>
          <a:xfrm>
            <a:off x="8097326" y="6599207"/>
            <a:ext cx="4094673" cy="2587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1C56CB-DAF6-ECD6-954B-044F657E8985}"/>
              </a:ext>
            </a:extLst>
          </p:cNvPr>
          <p:cNvSpPr/>
          <p:nvPr/>
        </p:nvSpPr>
        <p:spPr>
          <a:xfrm>
            <a:off x="4094673" y="6599207"/>
            <a:ext cx="4002654" cy="270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1E0570-EC58-E9FB-BFA3-EC8EACC572AC}"/>
              </a:ext>
            </a:extLst>
          </p:cNvPr>
          <p:cNvSpPr txBox="1"/>
          <p:nvPr/>
        </p:nvSpPr>
        <p:spPr>
          <a:xfrm>
            <a:off x="1498120" y="6567020"/>
            <a:ext cx="1098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Spencer Ma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C6E5BF-7F67-3710-A692-E697C4340B07}"/>
              </a:ext>
            </a:extLst>
          </p:cNvPr>
          <p:cNvSpPr txBox="1"/>
          <p:nvPr/>
        </p:nvSpPr>
        <p:spPr>
          <a:xfrm>
            <a:off x="9018192" y="6574714"/>
            <a:ext cx="2166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IAES BUPA Competition</a:t>
            </a:r>
          </a:p>
        </p:txBody>
      </p:sp>
      <p:sp>
        <p:nvSpPr>
          <p:cNvPr id="14" name="Footer Placeholder 15">
            <a:extLst>
              <a:ext uri="{FF2B5EF4-FFF2-40B4-BE49-F238E27FC236}">
                <a16:creationId xmlns:a16="http://schemas.microsoft.com/office/drawing/2014/main" id="{82DE224C-9BBD-F4F4-3DF8-8A09333D3723}"/>
              </a:ext>
            </a:extLst>
          </p:cNvPr>
          <p:cNvSpPr txBox="1">
            <a:spLocks/>
          </p:cNvSpPr>
          <p:nvPr/>
        </p:nvSpPr>
        <p:spPr>
          <a:xfrm>
            <a:off x="4058723" y="65569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Skilled Immigration and Business Diversity</a:t>
            </a:r>
          </a:p>
        </p:txBody>
      </p:sp>
      <p:sp>
        <p:nvSpPr>
          <p:cNvPr id="15" name="Slide Number Placeholder 16">
            <a:extLst>
              <a:ext uri="{FF2B5EF4-FFF2-40B4-BE49-F238E27FC236}">
                <a16:creationId xmlns:a16="http://schemas.microsoft.com/office/drawing/2014/main" id="{E59E2D4B-EDEA-2EDD-E25E-6EA41A70B7A8}"/>
              </a:ext>
            </a:extLst>
          </p:cNvPr>
          <p:cNvSpPr txBox="1">
            <a:spLocks/>
          </p:cNvSpPr>
          <p:nvPr/>
        </p:nvSpPr>
        <p:spPr>
          <a:xfrm>
            <a:off x="9296400" y="65417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98BAF6-468E-4715-8F76-CA2A1A84B61E}" type="slidenum">
              <a:rPr lang="en-US" sz="1400" smtClean="0">
                <a:solidFill>
                  <a:schemeClr val="tx1"/>
                </a:solidFill>
              </a:rPr>
              <a:pPr/>
              <a:t>2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26C38A-8B90-D7DE-65AC-93F1231C9C11}"/>
              </a:ext>
            </a:extLst>
          </p:cNvPr>
          <p:cNvSpPr txBox="1"/>
          <p:nvPr/>
        </p:nvSpPr>
        <p:spPr>
          <a:xfrm>
            <a:off x="2430788" y="6291430"/>
            <a:ext cx="2455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2"/>
              </a:rPr>
              <a:t>Source: The New York Times</a:t>
            </a:r>
            <a:endParaRPr lang="en-US" sz="14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43D117A-3222-9379-08FB-6A25B51B2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346" y="3764532"/>
            <a:ext cx="4664016" cy="2498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47BF95-5D74-5E6F-2715-102010970A94}"/>
              </a:ext>
            </a:extLst>
          </p:cNvPr>
          <p:cNvSpPr txBox="1"/>
          <p:nvPr/>
        </p:nvSpPr>
        <p:spPr>
          <a:xfrm>
            <a:off x="7545052" y="6259243"/>
            <a:ext cx="2455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4"/>
              </a:rPr>
              <a:t>Source: The Financial Times</a:t>
            </a:r>
            <a:endParaRPr lang="en-US" sz="1400" dirty="0"/>
          </a:p>
        </p:txBody>
      </p:sp>
      <p:pic>
        <p:nvPicPr>
          <p:cNvPr id="1028" name="Picture 4" descr="Donald Trump, accompanied by US commerce secretary Howard Lutnick, speaks after signing an executive order in the Oval Office">
            <a:extLst>
              <a:ext uri="{FF2B5EF4-FFF2-40B4-BE49-F238E27FC236}">
                <a16:creationId xmlns:a16="http://schemas.microsoft.com/office/drawing/2014/main" id="{E97501D3-D6B3-75AF-8E95-4DB42CC1E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083" y="3759261"/>
            <a:ext cx="4441592" cy="249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293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AD5A1-2DF0-3A38-C88B-80242E59AD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FDAD2E-382B-2D6C-C60F-647E85BC4B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635259"/>
                <a:ext cx="10515600" cy="172346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latin typeface="Tenorite" panose="00000500000000000000" pitchFamily="2" charset="0"/>
                  </a:rPr>
                  <a:t>Effect Size:</a:t>
                </a:r>
              </a:p>
              <a:p>
                <a:pPr lvl="1"/>
                <a:r>
                  <a:rPr lang="en-US" sz="2000" dirty="0">
                    <a:latin typeface="Tenorite" panose="00000500000000000000" pitchFamily="2" charset="0"/>
                  </a:rPr>
                  <a:t>HHI: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en-US" sz="2000" dirty="0">
                    <a:latin typeface="Tenorite" panose="00000500000000000000" pitchFamily="2" charset="0"/>
                  </a:rPr>
                  <a:t> 0.066* (0.035), 2.5% of an SD reduction in concentration</a:t>
                </a:r>
              </a:p>
              <a:p>
                <a:pPr lvl="1"/>
                <a:r>
                  <a:rPr lang="en-US" sz="2000" b="1" dirty="0">
                    <a:latin typeface="Tenorite" panose="00000500000000000000" pitchFamily="2" charset="0"/>
                  </a:rPr>
                  <a:t>Establishment Counts: 0.05** (0.026),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sz="2000" b="1" dirty="0">
                    <a:latin typeface="Tenorite" panose="00000500000000000000" pitchFamily="2" charset="0"/>
                  </a:rPr>
                  <a:t> 42 additional establishments (3.6% SD).</a:t>
                </a:r>
              </a:p>
              <a:p>
                <a:pPr lvl="1"/>
                <a:r>
                  <a:rPr lang="en-US" sz="2000" dirty="0">
                    <a:latin typeface="Tenorite" panose="00000500000000000000" pitchFamily="2" charset="0"/>
                  </a:rPr>
                  <a:t>HHI with mediator: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en-US" sz="2000" dirty="0">
                    <a:latin typeface="Tenorite" panose="00000500000000000000" pitchFamily="2" charset="0"/>
                  </a:rPr>
                  <a:t> 0.022 (0.023), HHI mediated by 2/3 by business counts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FDAD2E-382B-2D6C-C60F-647E85BC4B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635259"/>
                <a:ext cx="10515600" cy="1723463"/>
              </a:xfrm>
              <a:blipFill>
                <a:blip r:embed="rId2"/>
                <a:stretch>
                  <a:fillRect l="-812" t="-4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39BB4A87-9882-712C-E777-5ECD8CDF190B}"/>
              </a:ext>
            </a:extLst>
          </p:cNvPr>
          <p:cNvSpPr/>
          <p:nvPr/>
        </p:nvSpPr>
        <p:spPr>
          <a:xfrm>
            <a:off x="0" y="1"/>
            <a:ext cx="6096000" cy="2587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B15503-C772-3968-2D0B-7D2AC9C466A9}"/>
              </a:ext>
            </a:extLst>
          </p:cNvPr>
          <p:cNvSpPr/>
          <p:nvPr/>
        </p:nvSpPr>
        <p:spPr>
          <a:xfrm>
            <a:off x="6096000" y="-1"/>
            <a:ext cx="6096000" cy="2587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C21FF1-B471-46C8-9A60-F6378D41B283}"/>
              </a:ext>
            </a:extLst>
          </p:cNvPr>
          <p:cNvSpPr/>
          <p:nvPr/>
        </p:nvSpPr>
        <p:spPr>
          <a:xfrm>
            <a:off x="0" y="258792"/>
            <a:ext cx="12192000" cy="13255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2E9F53-F607-E869-63D3-19DB72AF4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79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enorite" panose="00000500000000000000" pitchFamily="2" charset="0"/>
              </a:rPr>
              <a:t>Mechanisms: New Business Formation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D3949F-F457-F6EC-8EEE-136E7F7CF4CA}"/>
              </a:ext>
            </a:extLst>
          </p:cNvPr>
          <p:cNvSpPr/>
          <p:nvPr/>
        </p:nvSpPr>
        <p:spPr>
          <a:xfrm>
            <a:off x="0" y="6599207"/>
            <a:ext cx="4094672" cy="25879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A4C7A8-A38E-190C-41D7-BB7FBF9AB1B0}"/>
              </a:ext>
            </a:extLst>
          </p:cNvPr>
          <p:cNvSpPr/>
          <p:nvPr/>
        </p:nvSpPr>
        <p:spPr>
          <a:xfrm>
            <a:off x="8097326" y="6599207"/>
            <a:ext cx="4094673" cy="2587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7BF1C2-6853-C1C3-3DC5-BD28ADAC6212}"/>
              </a:ext>
            </a:extLst>
          </p:cNvPr>
          <p:cNvSpPr/>
          <p:nvPr/>
        </p:nvSpPr>
        <p:spPr>
          <a:xfrm>
            <a:off x="4094673" y="6599207"/>
            <a:ext cx="4002654" cy="270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3B2DB7-087D-2504-B026-B64D44A5E387}"/>
              </a:ext>
            </a:extLst>
          </p:cNvPr>
          <p:cNvSpPr txBox="1"/>
          <p:nvPr/>
        </p:nvSpPr>
        <p:spPr>
          <a:xfrm>
            <a:off x="1498120" y="6567020"/>
            <a:ext cx="1098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Spencer Ma</a:t>
            </a:r>
          </a:p>
        </p:txBody>
      </p:sp>
      <p:sp>
        <p:nvSpPr>
          <p:cNvPr id="14" name="Footer Placeholder 15">
            <a:extLst>
              <a:ext uri="{FF2B5EF4-FFF2-40B4-BE49-F238E27FC236}">
                <a16:creationId xmlns:a16="http://schemas.microsoft.com/office/drawing/2014/main" id="{1DFBC236-006A-2527-6490-7F7D000FD402}"/>
              </a:ext>
            </a:extLst>
          </p:cNvPr>
          <p:cNvSpPr txBox="1">
            <a:spLocks/>
          </p:cNvSpPr>
          <p:nvPr/>
        </p:nvSpPr>
        <p:spPr>
          <a:xfrm>
            <a:off x="4058723" y="65569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tx1"/>
                </a:solidFill>
              </a:rPr>
              <a:t>Skilled Immigration and Business Diversity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Slide Number Placeholder 16">
            <a:extLst>
              <a:ext uri="{FF2B5EF4-FFF2-40B4-BE49-F238E27FC236}">
                <a16:creationId xmlns:a16="http://schemas.microsoft.com/office/drawing/2014/main" id="{EAECCDC0-1ED2-A177-C271-88FE3689C8F9}"/>
              </a:ext>
            </a:extLst>
          </p:cNvPr>
          <p:cNvSpPr txBox="1">
            <a:spLocks/>
          </p:cNvSpPr>
          <p:nvPr/>
        </p:nvSpPr>
        <p:spPr>
          <a:xfrm>
            <a:off x="9296400" y="65417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98BAF6-468E-4715-8F76-CA2A1A84B61E}" type="slidenum">
              <a:rPr lang="en-US" sz="1400" smtClean="0">
                <a:solidFill>
                  <a:schemeClr val="tx1"/>
                </a:solidFill>
              </a:rPr>
              <a:pPr/>
              <a:t>20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478DF9-251F-9296-4A32-93276EE76392}"/>
              </a:ext>
            </a:extLst>
          </p:cNvPr>
          <p:cNvSpPr txBox="1"/>
          <p:nvPr/>
        </p:nvSpPr>
        <p:spPr>
          <a:xfrm>
            <a:off x="9018192" y="6574714"/>
            <a:ext cx="2166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IAES BUPA Competition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702C269-6AAE-3232-FFE2-002DF05FC766}"/>
              </a:ext>
            </a:extLst>
          </p:cNvPr>
          <p:cNvSpPr/>
          <p:nvPr/>
        </p:nvSpPr>
        <p:spPr>
          <a:xfrm>
            <a:off x="1498120" y="3525191"/>
            <a:ext cx="2159480" cy="85029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2D64A84-7715-5CD6-AEB8-9FA5E948E823}"/>
              </a:ext>
            </a:extLst>
          </p:cNvPr>
          <p:cNvSpPr/>
          <p:nvPr/>
        </p:nvSpPr>
        <p:spPr>
          <a:xfrm>
            <a:off x="8173523" y="3525190"/>
            <a:ext cx="2953110" cy="85029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30EB0BD-364F-A620-9F67-535FFEE7A428}"/>
              </a:ext>
            </a:extLst>
          </p:cNvPr>
          <p:cNvSpPr/>
          <p:nvPr/>
        </p:nvSpPr>
        <p:spPr>
          <a:xfrm>
            <a:off x="4748836" y="1756774"/>
            <a:ext cx="2953110" cy="850291"/>
          </a:xfrm>
          <a:prstGeom prst="roundRect">
            <a:avLst/>
          </a:prstGeom>
          <a:solidFill>
            <a:srgbClr val="FFB3B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966A6A-93AC-5D2F-170B-821178AAAB5E}"/>
              </a:ext>
            </a:extLst>
          </p:cNvPr>
          <p:cNvSpPr txBox="1"/>
          <p:nvPr/>
        </p:nvSpPr>
        <p:spPr>
          <a:xfrm>
            <a:off x="1894217" y="3765669"/>
            <a:ext cx="1404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H-1B Lottery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C896F9-E44C-5D1C-E85E-F5C65238D020}"/>
              </a:ext>
            </a:extLst>
          </p:cNvPr>
          <p:cNvSpPr txBox="1"/>
          <p:nvPr/>
        </p:nvSpPr>
        <p:spPr>
          <a:xfrm>
            <a:off x="8357551" y="3765669"/>
            <a:ext cx="2585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Business Diversity (HHI)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DE985E-E766-4E33-617A-DE963AD8E648}"/>
              </a:ext>
            </a:extLst>
          </p:cNvPr>
          <p:cNvSpPr txBox="1"/>
          <p:nvPr/>
        </p:nvSpPr>
        <p:spPr>
          <a:xfrm>
            <a:off x="4844800" y="1997253"/>
            <a:ext cx="2761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New Business Formation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4326EE4-627C-E6D4-56CE-6BC0227EF243}"/>
              </a:ext>
            </a:extLst>
          </p:cNvPr>
          <p:cNvCxnSpPr>
            <a:stCxn id="16" idx="3"/>
            <a:endCxn id="17" idx="1"/>
          </p:cNvCxnSpPr>
          <p:nvPr/>
        </p:nvCxnSpPr>
        <p:spPr>
          <a:xfrm flipV="1">
            <a:off x="3657600" y="3950336"/>
            <a:ext cx="4515923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A6FF548-1B32-045A-7397-831AEAF8767A}"/>
              </a:ext>
            </a:extLst>
          </p:cNvPr>
          <p:cNvCxnSpPr>
            <a:stCxn id="16" idx="0"/>
            <a:endCxn id="18" idx="1"/>
          </p:cNvCxnSpPr>
          <p:nvPr/>
        </p:nvCxnSpPr>
        <p:spPr>
          <a:xfrm flipV="1">
            <a:off x="2577860" y="2181920"/>
            <a:ext cx="2170976" cy="13432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2AEA3A5-A0A8-71B7-1EC4-9AB85854C933}"/>
              </a:ext>
            </a:extLst>
          </p:cNvPr>
          <p:cNvCxnSpPr>
            <a:stCxn id="18" idx="3"/>
            <a:endCxn id="17" idx="0"/>
          </p:cNvCxnSpPr>
          <p:nvPr/>
        </p:nvCxnSpPr>
        <p:spPr>
          <a:xfrm>
            <a:off x="7701946" y="2181920"/>
            <a:ext cx="1948132" cy="13432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221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8A0F0-9D01-EB5B-8475-D467B7192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A5100-BA35-36ED-401B-1FF695D12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8916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Tenorite" panose="00000500000000000000" pitchFamily="2" charset="0"/>
              </a:rPr>
              <a:t>Constructing the HHI and H-1B Lottery Win Rate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Tenorite" panose="00000500000000000000" pitchFamily="2" charset="0"/>
              </a:rPr>
              <a:t>Average Effects of the H-1B Lottery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Tenorite" panose="00000500000000000000" pitchFamily="2" charset="0"/>
              </a:rPr>
              <a:t>Mechanisms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rgbClr val="C00000"/>
                </a:solidFill>
                <a:latin typeface="Tenorite" panose="00000500000000000000" pitchFamily="2" charset="0"/>
              </a:rPr>
              <a:t>Skilled Heterogeneity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Tenorite" panose="00000500000000000000" pitchFamily="2" charset="0"/>
              </a:rPr>
              <a:t>Robustness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C31E90-15FB-9353-234F-EC7151CB0196}"/>
              </a:ext>
            </a:extLst>
          </p:cNvPr>
          <p:cNvSpPr/>
          <p:nvPr/>
        </p:nvSpPr>
        <p:spPr>
          <a:xfrm>
            <a:off x="0" y="1"/>
            <a:ext cx="6096000" cy="2587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2F4E4A-96ED-CD59-BFAE-02EF1BE058FE}"/>
              </a:ext>
            </a:extLst>
          </p:cNvPr>
          <p:cNvSpPr/>
          <p:nvPr/>
        </p:nvSpPr>
        <p:spPr>
          <a:xfrm>
            <a:off x="6096000" y="-1"/>
            <a:ext cx="6096000" cy="2587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53D1D3-AA93-EFCF-1BD7-7CFB8FFF5568}"/>
              </a:ext>
            </a:extLst>
          </p:cNvPr>
          <p:cNvSpPr/>
          <p:nvPr/>
        </p:nvSpPr>
        <p:spPr>
          <a:xfrm>
            <a:off x="0" y="258792"/>
            <a:ext cx="12192000" cy="13255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8DA8EA-377E-4187-388F-DF577E20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79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enorite" panose="00000500000000000000" pitchFamily="2" charset="0"/>
              </a:rPr>
              <a:t>Outline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2B0899-018E-A59E-E9DC-58800653B2E0}"/>
              </a:ext>
            </a:extLst>
          </p:cNvPr>
          <p:cNvSpPr/>
          <p:nvPr/>
        </p:nvSpPr>
        <p:spPr>
          <a:xfrm>
            <a:off x="0" y="6599207"/>
            <a:ext cx="4094672" cy="25879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43B913-4FE8-E12C-C953-C62AD1BE11EE}"/>
              </a:ext>
            </a:extLst>
          </p:cNvPr>
          <p:cNvSpPr/>
          <p:nvPr/>
        </p:nvSpPr>
        <p:spPr>
          <a:xfrm>
            <a:off x="8097326" y="6599207"/>
            <a:ext cx="4094673" cy="2587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145166-C211-8A49-C2BD-6780B468A122}"/>
              </a:ext>
            </a:extLst>
          </p:cNvPr>
          <p:cNvSpPr/>
          <p:nvPr/>
        </p:nvSpPr>
        <p:spPr>
          <a:xfrm>
            <a:off x="4094673" y="6599207"/>
            <a:ext cx="4002654" cy="270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32AA52-8549-E3EE-0D0E-3FCDD2356F71}"/>
              </a:ext>
            </a:extLst>
          </p:cNvPr>
          <p:cNvSpPr txBox="1"/>
          <p:nvPr/>
        </p:nvSpPr>
        <p:spPr>
          <a:xfrm>
            <a:off x="1498120" y="6567020"/>
            <a:ext cx="1098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Spencer Ma</a:t>
            </a:r>
          </a:p>
        </p:txBody>
      </p:sp>
      <p:sp>
        <p:nvSpPr>
          <p:cNvPr id="14" name="Footer Placeholder 15">
            <a:extLst>
              <a:ext uri="{FF2B5EF4-FFF2-40B4-BE49-F238E27FC236}">
                <a16:creationId xmlns:a16="http://schemas.microsoft.com/office/drawing/2014/main" id="{88AECC55-CE57-E672-C14F-74218D220E0B}"/>
              </a:ext>
            </a:extLst>
          </p:cNvPr>
          <p:cNvSpPr txBox="1">
            <a:spLocks/>
          </p:cNvSpPr>
          <p:nvPr/>
        </p:nvSpPr>
        <p:spPr>
          <a:xfrm>
            <a:off x="4058723" y="65569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tx1"/>
                </a:solidFill>
              </a:rPr>
              <a:t>Skilled Immigration and Business Diversity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Slide Number Placeholder 16">
            <a:extLst>
              <a:ext uri="{FF2B5EF4-FFF2-40B4-BE49-F238E27FC236}">
                <a16:creationId xmlns:a16="http://schemas.microsoft.com/office/drawing/2014/main" id="{49043B9D-771E-6766-DC96-BB54024530C5}"/>
              </a:ext>
            </a:extLst>
          </p:cNvPr>
          <p:cNvSpPr txBox="1">
            <a:spLocks/>
          </p:cNvSpPr>
          <p:nvPr/>
        </p:nvSpPr>
        <p:spPr>
          <a:xfrm>
            <a:off x="9296400" y="65417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98BAF6-468E-4715-8F76-CA2A1A84B61E}" type="slidenum">
              <a:rPr lang="en-US" sz="1400" smtClean="0">
                <a:solidFill>
                  <a:schemeClr val="tx1"/>
                </a:solidFill>
              </a:rPr>
              <a:pPr/>
              <a:t>21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892DBC-88F2-3EFE-67FD-B3D23A3DDC6F}"/>
              </a:ext>
            </a:extLst>
          </p:cNvPr>
          <p:cNvSpPr txBox="1"/>
          <p:nvPr/>
        </p:nvSpPr>
        <p:spPr>
          <a:xfrm>
            <a:off x="9018192" y="6574714"/>
            <a:ext cx="2166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IAES BUPA Competition</a:t>
            </a:r>
          </a:p>
        </p:txBody>
      </p:sp>
    </p:spTree>
    <p:extLst>
      <p:ext uri="{BB962C8B-B14F-4D97-AF65-F5344CB8AC3E}">
        <p14:creationId xmlns:p14="http://schemas.microsoft.com/office/powerpoint/2010/main" val="3149424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2BF8B4-0929-2D19-1961-F010FB4AB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F1BC7A-8FC3-744D-4ED6-6C19FCA6D6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314852"/>
                <a:ext cx="5913408" cy="4186585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enorite" panose="00000500000000000000" pitchFamily="2" charset="0"/>
                  </a:rPr>
                  <a:t>Where </a:t>
                </a:r>
                <a:r>
                  <a:rPr lang="en-US" sz="2400" i="1" dirty="0">
                    <a:latin typeface="Tenorite" panose="00000500000000000000" pitchFamily="2" charset="0"/>
                  </a:rPr>
                  <a:t>c, t, n </a:t>
                </a:r>
                <a:r>
                  <a:rPr lang="en-US" sz="2400" dirty="0">
                    <a:latin typeface="Tenorite" panose="00000500000000000000" pitchFamily="2" charset="0"/>
                  </a:rPr>
                  <a:t>index counties, years, and 4-digit NAICS codes.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enorite" panose="00000500000000000000" pitchFamily="2" charset="0"/>
                  </a:rPr>
                  <a:t>Data aggregated at firm level</a:t>
                </a:r>
              </a:p>
              <a:p>
                <a:r>
                  <a:rPr lang="en-US" sz="2400" dirty="0">
                    <a:latin typeface="Tenorite" panose="00000500000000000000" pitchFamily="2" charset="0"/>
                  </a:rPr>
                  <a:t>Immigrant-intensive industries defined from: </a:t>
                </a:r>
              </a:p>
              <a:p>
                <a:pPr lvl="1"/>
                <a:r>
                  <a:rPr lang="en-US" sz="2000" dirty="0">
                    <a:latin typeface="Tenorite" panose="00000500000000000000" pitchFamily="2" charset="0"/>
                  </a:rPr>
                  <a:t>Fairlie and Lofstrom (2015), 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en-US" sz="2000" dirty="0">
                    <a:latin typeface="Tenorite" panose="00000500000000000000" pitchFamily="2" charset="0"/>
                  </a:rPr>
                  <a:t>Kerr and Lincoln (2010)</a:t>
                </a:r>
              </a:p>
              <a:p>
                <a:r>
                  <a:rPr lang="en-US" sz="2400" dirty="0">
                    <a:latin typeface="Tenorite" panose="00000500000000000000" pitchFamily="2" charset="0"/>
                  </a:rPr>
                  <a:t>Effect sizes:</a:t>
                </a:r>
              </a:p>
              <a:p>
                <a:pPr lvl="1"/>
                <a:r>
                  <a:rPr lang="en-US" sz="2000" dirty="0">
                    <a:latin typeface="Tenorite" panose="00000500000000000000" pitchFamily="2" charset="0"/>
                  </a:rPr>
                  <a:t>All sectors: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en-US" sz="2000" dirty="0">
                    <a:latin typeface="Tenorite" panose="00000500000000000000" pitchFamily="2" charset="0"/>
                  </a:rPr>
                  <a:t> 0.02%</a:t>
                </a:r>
              </a:p>
              <a:p>
                <a:pPr lvl="1"/>
                <a:r>
                  <a:rPr lang="en-US" sz="2000" dirty="0">
                    <a:latin typeface="Tenorite" panose="00000500000000000000" pitchFamily="2" charset="0"/>
                  </a:rPr>
                  <a:t>Immigrant-intensive, total: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Tenorite" panose="00000500000000000000" pitchFamily="2" charset="0"/>
                  </a:rPr>
                  <a:t>0.058%</a:t>
                </a:r>
              </a:p>
              <a:p>
                <a:pPr lvl="1"/>
                <a:r>
                  <a:rPr lang="en-US" sz="2000" dirty="0">
                    <a:latin typeface="Tenorite" panose="00000500000000000000" pitchFamily="2" charset="0"/>
                  </a:rPr>
                  <a:t>High-skilled immigrant-intensive: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en-US" sz="2000" dirty="0">
                    <a:latin typeface="Tenorite" panose="00000500000000000000" pitchFamily="2" charset="0"/>
                  </a:rPr>
                  <a:t> 0.082%</a:t>
                </a:r>
              </a:p>
              <a:p>
                <a:pPr lvl="1"/>
                <a:r>
                  <a:rPr lang="en-US" sz="2000" dirty="0">
                    <a:latin typeface="Tenorite" panose="00000500000000000000" pitchFamily="2" charset="0"/>
                  </a:rPr>
                  <a:t>Low-skilled immigrant-intensive: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en-US" sz="2000" dirty="0">
                    <a:latin typeface="Tenorite" panose="00000500000000000000" pitchFamily="2" charset="0"/>
                  </a:rPr>
                  <a:t> 0.047%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F1BC7A-8FC3-744D-4ED6-6C19FCA6D6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314852"/>
                <a:ext cx="5913408" cy="4186585"/>
              </a:xfrm>
              <a:blipFill>
                <a:blip r:embed="rId2"/>
                <a:stretch>
                  <a:fillRect l="-1237" t="-2620" r="-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811A20BC-46EB-5F75-314A-E3B5A6F212DA}"/>
              </a:ext>
            </a:extLst>
          </p:cNvPr>
          <p:cNvSpPr/>
          <p:nvPr/>
        </p:nvSpPr>
        <p:spPr>
          <a:xfrm>
            <a:off x="0" y="1"/>
            <a:ext cx="6096000" cy="2587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F85104-1A98-FB2F-0676-1F2B703E6819}"/>
              </a:ext>
            </a:extLst>
          </p:cNvPr>
          <p:cNvSpPr/>
          <p:nvPr/>
        </p:nvSpPr>
        <p:spPr>
          <a:xfrm>
            <a:off x="6096000" y="-1"/>
            <a:ext cx="6096000" cy="2587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C357DD-4C7C-98C7-481F-6F18447E6010}"/>
              </a:ext>
            </a:extLst>
          </p:cNvPr>
          <p:cNvSpPr/>
          <p:nvPr/>
        </p:nvSpPr>
        <p:spPr>
          <a:xfrm>
            <a:off x="0" y="258792"/>
            <a:ext cx="12192000" cy="13255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65EFE0-8B94-DDBB-9DE5-4E2952AA9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79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enorite" panose="00000500000000000000" pitchFamily="2" charset="0"/>
              </a:rPr>
              <a:t>Immigrant Heterogeneity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93F91E-3165-ACBC-EA64-D86DD7606140}"/>
              </a:ext>
            </a:extLst>
          </p:cNvPr>
          <p:cNvSpPr/>
          <p:nvPr/>
        </p:nvSpPr>
        <p:spPr>
          <a:xfrm>
            <a:off x="0" y="6599207"/>
            <a:ext cx="4094672" cy="25879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FE697E-755F-2E3D-842B-FE6E2B0F953F}"/>
              </a:ext>
            </a:extLst>
          </p:cNvPr>
          <p:cNvSpPr/>
          <p:nvPr/>
        </p:nvSpPr>
        <p:spPr>
          <a:xfrm>
            <a:off x="8097326" y="6599207"/>
            <a:ext cx="4094673" cy="2587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7D5897-4AAC-19A2-C8E0-6D1848D0119A}"/>
              </a:ext>
            </a:extLst>
          </p:cNvPr>
          <p:cNvSpPr/>
          <p:nvPr/>
        </p:nvSpPr>
        <p:spPr>
          <a:xfrm>
            <a:off x="4094673" y="6599207"/>
            <a:ext cx="4002654" cy="270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97A58A-083A-7713-7926-4FA4ED9E525A}"/>
              </a:ext>
            </a:extLst>
          </p:cNvPr>
          <p:cNvSpPr txBox="1"/>
          <p:nvPr/>
        </p:nvSpPr>
        <p:spPr>
          <a:xfrm>
            <a:off x="1498120" y="6567020"/>
            <a:ext cx="1098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Spencer Ma</a:t>
            </a:r>
          </a:p>
        </p:txBody>
      </p:sp>
      <p:sp>
        <p:nvSpPr>
          <p:cNvPr id="14" name="Footer Placeholder 15">
            <a:extLst>
              <a:ext uri="{FF2B5EF4-FFF2-40B4-BE49-F238E27FC236}">
                <a16:creationId xmlns:a16="http://schemas.microsoft.com/office/drawing/2014/main" id="{A212E684-4E6E-8D16-3940-9850447D74E6}"/>
              </a:ext>
            </a:extLst>
          </p:cNvPr>
          <p:cNvSpPr txBox="1">
            <a:spLocks/>
          </p:cNvSpPr>
          <p:nvPr/>
        </p:nvSpPr>
        <p:spPr>
          <a:xfrm>
            <a:off x="4058723" y="65569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tx1"/>
                </a:solidFill>
              </a:rPr>
              <a:t>Skilled Immigration and Business Diversity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Slide Number Placeholder 16">
            <a:extLst>
              <a:ext uri="{FF2B5EF4-FFF2-40B4-BE49-F238E27FC236}">
                <a16:creationId xmlns:a16="http://schemas.microsoft.com/office/drawing/2014/main" id="{FBB7103F-F318-9E88-B303-FDEF26DB3F9A}"/>
              </a:ext>
            </a:extLst>
          </p:cNvPr>
          <p:cNvSpPr txBox="1">
            <a:spLocks/>
          </p:cNvSpPr>
          <p:nvPr/>
        </p:nvSpPr>
        <p:spPr>
          <a:xfrm>
            <a:off x="9296400" y="65417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98BAF6-468E-4715-8F76-CA2A1A84B61E}" type="slidenum">
              <a:rPr lang="en-US" sz="1400" smtClean="0">
                <a:solidFill>
                  <a:schemeClr val="tx1"/>
                </a:solidFill>
              </a:rPr>
              <a:pPr/>
              <a:t>22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721C2D-B0CC-C1CF-EA47-5A88C2A73B6D}"/>
              </a:ext>
            </a:extLst>
          </p:cNvPr>
          <p:cNvSpPr txBox="1"/>
          <p:nvPr/>
        </p:nvSpPr>
        <p:spPr>
          <a:xfrm>
            <a:off x="9018192" y="6574714"/>
            <a:ext cx="2166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IAES BUPA Competition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13">
                <a:extLst>
                  <a:ext uri="{FF2B5EF4-FFF2-40B4-BE49-F238E27FC236}">
                    <a16:creationId xmlns:a16="http://schemas.microsoft.com/office/drawing/2014/main" id="{3756D743-0378-FE19-744B-C9068A40014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711485"/>
                <a:ext cx="10515600" cy="41002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Estab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.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Counts</m:t>
                                  </m:r>
                                </m:e>
                              </m:d>
                            </m:e>
                          </m:func>
                        </m:e>
                        <m: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𝑐𝑡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 =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α</m:t>
                      </m:r>
                      <m:r>
                        <m:rPr>
                          <m:nor/>
                        </m:rPr>
                        <a:rPr lang="en-US" sz="2400" smtClean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Win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Rate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Post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400" smtClean="0">
                          <a:latin typeface="Cambria Math" panose="02040503050406030204" pitchFamily="18" charset="0"/>
                        </a:rPr>
                        <m:t>) + 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i="1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i="1" smtClean="0">
                              <a:latin typeface="Cambria Math" panose="02040503050406030204" pitchFamily="18" charset="0"/>
                            </a:rPr>
                            <m:t>ϵ</m:t>
                          </m:r>
                        </m:e>
                        <m: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𝑐𝑡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Content Placeholder 13">
                <a:extLst>
                  <a:ext uri="{FF2B5EF4-FFF2-40B4-BE49-F238E27FC236}">
                    <a16:creationId xmlns:a16="http://schemas.microsoft.com/office/drawing/2014/main" id="{3756D743-0378-FE19-744B-C9068A4001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11485"/>
                <a:ext cx="10515600" cy="410025"/>
              </a:xfrm>
              <a:prstGeom prst="rect">
                <a:avLst/>
              </a:prstGeom>
              <a:blipFill>
                <a:blip r:embed="rId3"/>
                <a:stretch>
                  <a:fillRect b="-23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A graph of a number of blue squares&#10;&#10;AI-generated content may be incorrect.">
            <a:extLst>
              <a:ext uri="{FF2B5EF4-FFF2-40B4-BE49-F238E27FC236}">
                <a16:creationId xmlns:a16="http://schemas.microsoft.com/office/drawing/2014/main" id="{7B19AE96-A46C-EAE3-B1C0-B3933141A2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339" y="2467969"/>
            <a:ext cx="5438605" cy="388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5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066E9-B023-8046-CF0F-A3A6456AE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4D70C-3D81-14EF-E661-DC0C317FF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8916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Tenorite" panose="00000500000000000000" pitchFamily="2" charset="0"/>
              </a:rPr>
              <a:t>Constructing the HHI and H-1B Lottery Win Rate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Tenorite" panose="00000500000000000000" pitchFamily="2" charset="0"/>
              </a:rPr>
              <a:t>Average Effects of the H-1B Lottery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Tenorite" panose="00000500000000000000" pitchFamily="2" charset="0"/>
              </a:rPr>
              <a:t>Mechanisms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Tenorite" panose="00000500000000000000" pitchFamily="2" charset="0"/>
              </a:rPr>
              <a:t>Skilled Heterogeneity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rgbClr val="C00000"/>
                </a:solidFill>
                <a:latin typeface="Tenorite" panose="00000500000000000000" pitchFamily="2" charset="0"/>
              </a:rPr>
              <a:t>Robustness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269B03-B25E-B763-2C71-CEA7DF374015}"/>
              </a:ext>
            </a:extLst>
          </p:cNvPr>
          <p:cNvSpPr/>
          <p:nvPr/>
        </p:nvSpPr>
        <p:spPr>
          <a:xfrm>
            <a:off x="0" y="1"/>
            <a:ext cx="6096000" cy="2587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7125B8-8CF1-E366-45FA-0EE7C7C278AA}"/>
              </a:ext>
            </a:extLst>
          </p:cNvPr>
          <p:cNvSpPr/>
          <p:nvPr/>
        </p:nvSpPr>
        <p:spPr>
          <a:xfrm>
            <a:off x="6096000" y="-1"/>
            <a:ext cx="6096000" cy="2587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BB41F0-84E2-38CA-A57C-860907235DFB}"/>
              </a:ext>
            </a:extLst>
          </p:cNvPr>
          <p:cNvSpPr/>
          <p:nvPr/>
        </p:nvSpPr>
        <p:spPr>
          <a:xfrm>
            <a:off x="0" y="258792"/>
            <a:ext cx="12192000" cy="13255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2610E4-CBEA-F724-3194-E7EFC976E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79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enorite" panose="00000500000000000000" pitchFamily="2" charset="0"/>
              </a:rPr>
              <a:t>Outline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A795BA-2832-2E60-73CE-492F018637E9}"/>
              </a:ext>
            </a:extLst>
          </p:cNvPr>
          <p:cNvSpPr/>
          <p:nvPr/>
        </p:nvSpPr>
        <p:spPr>
          <a:xfrm>
            <a:off x="0" y="6599207"/>
            <a:ext cx="4094672" cy="25879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ABA501-97D9-0C80-D703-8CC79B416C97}"/>
              </a:ext>
            </a:extLst>
          </p:cNvPr>
          <p:cNvSpPr/>
          <p:nvPr/>
        </p:nvSpPr>
        <p:spPr>
          <a:xfrm>
            <a:off x="8097326" y="6599207"/>
            <a:ext cx="4094673" cy="2587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FB9888-74FB-B232-7A28-EF75E83E47F8}"/>
              </a:ext>
            </a:extLst>
          </p:cNvPr>
          <p:cNvSpPr/>
          <p:nvPr/>
        </p:nvSpPr>
        <p:spPr>
          <a:xfrm>
            <a:off x="4094673" y="6599207"/>
            <a:ext cx="4002654" cy="270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69FA51-5AE7-9561-D031-23E6A3F39942}"/>
              </a:ext>
            </a:extLst>
          </p:cNvPr>
          <p:cNvSpPr txBox="1"/>
          <p:nvPr/>
        </p:nvSpPr>
        <p:spPr>
          <a:xfrm>
            <a:off x="1498120" y="6567020"/>
            <a:ext cx="1098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Spencer Ma</a:t>
            </a:r>
          </a:p>
        </p:txBody>
      </p:sp>
      <p:sp>
        <p:nvSpPr>
          <p:cNvPr id="14" name="Footer Placeholder 15">
            <a:extLst>
              <a:ext uri="{FF2B5EF4-FFF2-40B4-BE49-F238E27FC236}">
                <a16:creationId xmlns:a16="http://schemas.microsoft.com/office/drawing/2014/main" id="{337611B8-76FB-D024-CB5F-8E315F5057CF}"/>
              </a:ext>
            </a:extLst>
          </p:cNvPr>
          <p:cNvSpPr txBox="1">
            <a:spLocks/>
          </p:cNvSpPr>
          <p:nvPr/>
        </p:nvSpPr>
        <p:spPr>
          <a:xfrm>
            <a:off x="4058723" y="65569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tx1"/>
                </a:solidFill>
              </a:rPr>
              <a:t>Skilled Immigration and Business Diversity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Slide Number Placeholder 16">
            <a:extLst>
              <a:ext uri="{FF2B5EF4-FFF2-40B4-BE49-F238E27FC236}">
                <a16:creationId xmlns:a16="http://schemas.microsoft.com/office/drawing/2014/main" id="{9F96A1FA-F229-1F8C-63E5-A2B70356E6B4}"/>
              </a:ext>
            </a:extLst>
          </p:cNvPr>
          <p:cNvSpPr txBox="1">
            <a:spLocks/>
          </p:cNvSpPr>
          <p:nvPr/>
        </p:nvSpPr>
        <p:spPr>
          <a:xfrm>
            <a:off x="9296400" y="65417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98BAF6-468E-4715-8F76-CA2A1A84B61E}" type="slidenum">
              <a:rPr lang="en-US" sz="1400" smtClean="0">
                <a:solidFill>
                  <a:schemeClr val="tx1"/>
                </a:solidFill>
              </a:rPr>
              <a:pPr/>
              <a:t>23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60594B-394D-D87E-F066-46EA714A9F3E}"/>
              </a:ext>
            </a:extLst>
          </p:cNvPr>
          <p:cNvSpPr txBox="1"/>
          <p:nvPr/>
        </p:nvSpPr>
        <p:spPr>
          <a:xfrm>
            <a:off x="9018192" y="6574714"/>
            <a:ext cx="2166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IAES BUPA Competition</a:t>
            </a:r>
          </a:p>
        </p:txBody>
      </p:sp>
    </p:spTree>
    <p:extLst>
      <p:ext uri="{BB962C8B-B14F-4D97-AF65-F5344CB8AC3E}">
        <p14:creationId xmlns:p14="http://schemas.microsoft.com/office/powerpoint/2010/main" val="1768974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AD84C5-51EE-54A5-8818-3216D7757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4F1B4D-411F-D682-27AF-AB86C940BA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88916"/>
                <a:ext cx="10515600" cy="157597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400" dirty="0">
                    <a:latin typeface="Tenorite" panose="00000500000000000000" pitchFamily="2" charset="0"/>
                  </a:rPr>
                  <a:t>Placebo Tests</a:t>
                </a:r>
              </a:p>
              <a:p>
                <a:r>
                  <a:rPr lang="en-US" sz="2400" dirty="0">
                    <a:latin typeface="Tenorite" panose="00000500000000000000" pitchFamily="2" charset="0"/>
                  </a:rPr>
                  <a:t>Restriction to Local Industries</a:t>
                </a:r>
              </a:p>
              <a:p>
                <a:r>
                  <a:rPr lang="en-US" sz="2400" dirty="0">
                    <a:latin typeface="Tenorite" panose="00000500000000000000" pitchFamily="2" charset="0"/>
                  </a:rPr>
                  <a:t>COVID-19 Exclusion</a:t>
                </a:r>
              </a:p>
              <a:p>
                <a:r>
                  <a:rPr lang="en-US" sz="2400" dirty="0">
                    <a:latin typeface="Tenorite" panose="00000500000000000000" pitchFamily="2" charset="0"/>
                  </a:rPr>
                  <a:t>Lagged effects on HHI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>
                    <a:latin typeface="Tenorite" panose="00000500000000000000" pitchFamily="2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sz="2400" dirty="0">
                    <a:latin typeface="Tenorite" panose="00000500000000000000" pitchFamily="2" charset="0"/>
                  </a:rPr>
                  <a:t> years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4F1B4D-411F-D682-27AF-AB86C940BA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88916"/>
                <a:ext cx="10515600" cy="1575975"/>
              </a:xfrm>
              <a:blipFill>
                <a:blip r:embed="rId2"/>
                <a:stretch>
                  <a:fillRect l="-696" t="-6564" b="-6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ACDCDCBC-A04F-D157-95DC-08ABB0FE1C54}"/>
              </a:ext>
            </a:extLst>
          </p:cNvPr>
          <p:cNvSpPr/>
          <p:nvPr/>
        </p:nvSpPr>
        <p:spPr>
          <a:xfrm>
            <a:off x="0" y="1"/>
            <a:ext cx="6096000" cy="2587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5B1761-21E8-A9AB-F453-0EA667C1C8E5}"/>
              </a:ext>
            </a:extLst>
          </p:cNvPr>
          <p:cNvSpPr/>
          <p:nvPr/>
        </p:nvSpPr>
        <p:spPr>
          <a:xfrm>
            <a:off x="6096000" y="-1"/>
            <a:ext cx="6096000" cy="2587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DF26AB-56D2-F3A7-54C6-36224043F7F7}"/>
              </a:ext>
            </a:extLst>
          </p:cNvPr>
          <p:cNvSpPr/>
          <p:nvPr/>
        </p:nvSpPr>
        <p:spPr>
          <a:xfrm>
            <a:off x="0" y="258792"/>
            <a:ext cx="12192000" cy="13255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8A4A40-1597-8AF2-66E2-C78B156D6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79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enorite" panose="00000500000000000000" pitchFamily="2" charset="0"/>
              </a:rPr>
              <a:t>Robustness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F44573-9ABD-64CD-FF20-1879972EA3F6}"/>
              </a:ext>
            </a:extLst>
          </p:cNvPr>
          <p:cNvSpPr/>
          <p:nvPr/>
        </p:nvSpPr>
        <p:spPr>
          <a:xfrm>
            <a:off x="0" y="6599207"/>
            <a:ext cx="4094672" cy="25879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C4BA13-989B-7F2C-196A-234F63DB80FC}"/>
              </a:ext>
            </a:extLst>
          </p:cNvPr>
          <p:cNvSpPr/>
          <p:nvPr/>
        </p:nvSpPr>
        <p:spPr>
          <a:xfrm>
            <a:off x="8097326" y="6599207"/>
            <a:ext cx="4094673" cy="2587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B29883-E681-8539-BAAC-DB3DA0668DEE}"/>
              </a:ext>
            </a:extLst>
          </p:cNvPr>
          <p:cNvSpPr/>
          <p:nvPr/>
        </p:nvSpPr>
        <p:spPr>
          <a:xfrm>
            <a:off x="4094673" y="6599207"/>
            <a:ext cx="4002654" cy="270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424941-B66F-39E3-7B8E-1B9C64E651A8}"/>
              </a:ext>
            </a:extLst>
          </p:cNvPr>
          <p:cNvSpPr txBox="1"/>
          <p:nvPr/>
        </p:nvSpPr>
        <p:spPr>
          <a:xfrm>
            <a:off x="1498120" y="6567020"/>
            <a:ext cx="1098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Spencer Ma</a:t>
            </a:r>
          </a:p>
        </p:txBody>
      </p:sp>
      <p:sp>
        <p:nvSpPr>
          <p:cNvPr id="14" name="Footer Placeholder 15">
            <a:extLst>
              <a:ext uri="{FF2B5EF4-FFF2-40B4-BE49-F238E27FC236}">
                <a16:creationId xmlns:a16="http://schemas.microsoft.com/office/drawing/2014/main" id="{1AA5D8F0-76F0-88A8-E62F-B8384AF00974}"/>
              </a:ext>
            </a:extLst>
          </p:cNvPr>
          <p:cNvSpPr txBox="1">
            <a:spLocks/>
          </p:cNvSpPr>
          <p:nvPr/>
        </p:nvSpPr>
        <p:spPr>
          <a:xfrm>
            <a:off x="4058723" y="65569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tx1"/>
                </a:solidFill>
              </a:rPr>
              <a:t>Skilled Immigration and Business Diversity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Slide Number Placeholder 16">
            <a:extLst>
              <a:ext uri="{FF2B5EF4-FFF2-40B4-BE49-F238E27FC236}">
                <a16:creationId xmlns:a16="http://schemas.microsoft.com/office/drawing/2014/main" id="{AD7D6870-D050-96F0-7812-500E88D868C4}"/>
              </a:ext>
            </a:extLst>
          </p:cNvPr>
          <p:cNvSpPr txBox="1">
            <a:spLocks/>
          </p:cNvSpPr>
          <p:nvPr/>
        </p:nvSpPr>
        <p:spPr>
          <a:xfrm>
            <a:off x="9296400" y="65417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98BAF6-468E-4715-8F76-CA2A1A84B61E}" type="slidenum">
              <a:rPr lang="en-US" sz="1400" smtClean="0">
                <a:solidFill>
                  <a:schemeClr val="tx1"/>
                </a:solidFill>
              </a:rPr>
              <a:pPr/>
              <a:t>24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B1387C-ADD9-6537-EA40-5C9AB4332C3B}"/>
              </a:ext>
            </a:extLst>
          </p:cNvPr>
          <p:cNvSpPr txBox="1"/>
          <p:nvPr/>
        </p:nvSpPr>
        <p:spPr>
          <a:xfrm>
            <a:off x="9018192" y="6574714"/>
            <a:ext cx="2166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IAES BUPA Competition</a:t>
            </a:r>
          </a:p>
        </p:txBody>
      </p:sp>
      <p:graphicFrame>
        <p:nvGraphicFramePr>
          <p:cNvPr id="4" name="Table Placeholder 4">
            <a:extLst>
              <a:ext uri="{FF2B5EF4-FFF2-40B4-BE49-F238E27FC236}">
                <a16:creationId xmlns:a16="http://schemas.microsoft.com/office/drawing/2014/main" id="{79DC8430-8668-05CE-E37A-A23BCAE7D8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8406991"/>
              </p:ext>
            </p:extLst>
          </p:nvPr>
        </p:nvGraphicFramePr>
        <p:xfrm>
          <a:off x="1599192" y="3429000"/>
          <a:ext cx="8993616" cy="28625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8404">
                  <a:extLst>
                    <a:ext uri="{9D8B030D-6E8A-4147-A177-3AD203B41FA5}">
                      <a16:colId xmlns:a16="http://schemas.microsoft.com/office/drawing/2014/main" val="3102364839"/>
                    </a:ext>
                  </a:extLst>
                </a:gridCol>
                <a:gridCol w="2248404">
                  <a:extLst>
                    <a:ext uri="{9D8B030D-6E8A-4147-A177-3AD203B41FA5}">
                      <a16:colId xmlns:a16="http://schemas.microsoft.com/office/drawing/2014/main" val="2968764699"/>
                    </a:ext>
                  </a:extLst>
                </a:gridCol>
                <a:gridCol w="2248404">
                  <a:extLst>
                    <a:ext uri="{9D8B030D-6E8A-4147-A177-3AD203B41FA5}">
                      <a16:colId xmlns:a16="http://schemas.microsoft.com/office/drawing/2014/main" val="2620409958"/>
                    </a:ext>
                  </a:extLst>
                </a:gridCol>
                <a:gridCol w="2248404">
                  <a:extLst>
                    <a:ext uri="{9D8B030D-6E8A-4147-A177-3AD203B41FA5}">
                      <a16:colId xmlns:a16="http://schemas.microsoft.com/office/drawing/2014/main" val="1652465070"/>
                    </a:ext>
                  </a:extLst>
                </a:gridCol>
              </a:tblGrid>
              <a:tr h="358896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Specification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763" marR="4763" marT="4763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Coefficient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763" marR="4763" marT="4763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Std. Error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763" marR="4763" marT="4763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Significance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763" marR="4763" marT="4763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3697578"/>
                  </a:ext>
                </a:extLst>
              </a:tr>
              <a:tr h="3588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Placebo (FY2014)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763" marR="4763" marT="476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-0.04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763" marR="4763" marT="476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0.026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763" marR="4763" marT="476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763" marR="4763" marT="476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44577299"/>
                  </a:ext>
                </a:extLst>
              </a:tr>
              <a:tr h="3588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Placebo (FY2015)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-0.049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0.028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*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227686648"/>
                  </a:ext>
                </a:extLst>
              </a:tr>
              <a:tr h="3588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Placebo (FY2016)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-0.057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0.031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775039481"/>
                  </a:ext>
                </a:extLst>
              </a:tr>
              <a:tr h="35673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Excl. COVID Years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-0.07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0.039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774137888"/>
                  </a:ext>
                </a:extLst>
              </a:tr>
              <a:tr h="35673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Restrict to Local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-0.004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0.001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333015883"/>
                  </a:ext>
                </a:extLst>
              </a:tr>
              <a:tr h="35673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Restrict to Tradable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-0.004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0.004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811145669"/>
                  </a:ext>
                </a:extLst>
              </a:tr>
              <a:tr h="35673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Lags (1 and 2 year)</a:t>
                      </a:r>
                    </a:p>
                  </a:txBody>
                  <a:tcPr marL="4763" marR="4763" marT="476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-0.032</a:t>
                      </a:r>
                    </a:p>
                  </a:txBody>
                  <a:tcPr marL="4763" marR="4763" marT="476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0.018</a:t>
                      </a:r>
                    </a:p>
                  </a:txBody>
                  <a:tcPr marL="4763" marR="4763" marT="476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*</a:t>
                      </a:r>
                    </a:p>
                  </a:txBody>
                  <a:tcPr marL="4763" marR="4763" marT="476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0410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24250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0630AF-30C8-5755-CFF4-3E235CE5B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CBEF9C-0D27-BA53-2C00-D35D4BFA0E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421980"/>
                <a:ext cx="6022675" cy="317193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400" dirty="0">
                    <a:latin typeface="Tenorite" panose="00000500000000000000" pitchFamily="2" charset="0"/>
                  </a:rPr>
                  <a:t>Effect on HHI with lag,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en-US" sz="2400" dirty="0">
                    <a:latin typeface="Tenorite" panose="00000500000000000000" pitchFamily="2" charset="0"/>
                  </a:rPr>
                  <a:t> 0.032*</a:t>
                </a:r>
              </a:p>
              <a:p>
                <a:r>
                  <a:rPr lang="en-US" sz="2400" dirty="0">
                    <a:latin typeface="Tenorite" panose="00000500000000000000" pitchFamily="2" charset="0"/>
                  </a:rPr>
                  <a:t>Coefficient on 1 year lag: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sz="2400" dirty="0">
                    <a:latin typeface="Tenorite" panose="00000500000000000000" pitchFamily="2" charset="0"/>
                  </a:rPr>
                  <a:t> 0.61***</a:t>
                </a:r>
              </a:p>
              <a:p>
                <a:r>
                  <a:rPr lang="en-US" sz="2400" dirty="0">
                    <a:latin typeface="Tenorite" panose="00000500000000000000" pitchFamily="2" charset="0"/>
                  </a:rPr>
                  <a:t>Coefficient on 2 year lag: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en-US" sz="2400" dirty="0">
                    <a:latin typeface="Tenorite" panose="00000500000000000000" pitchFamily="2" charset="0"/>
                  </a:rPr>
                  <a:t> 0.016</a:t>
                </a:r>
              </a:p>
              <a:p>
                <a:r>
                  <a:rPr lang="en-US" sz="2400" dirty="0">
                    <a:latin typeface="Tenorite" panose="00000500000000000000" pitchFamily="2" charset="0"/>
                  </a:rPr>
                  <a:t>Large persistence of HHI over time, immediate effect size reduced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>
                  <a:latin typeface="Tenorite" panose="00000500000000000000" pitchFamily="2" charset="0"/>
                </a:endParaRPr>
              </a:p>
              <a:p>
                <a:r>
                  <a:rPr lang="en-US" sz="2400" dirty="0">
                    <a:latin typeface="Tenorite" panose="00000500000000000000" pitchFamily="2" charset="0"/>
                  </a:rPr>
                  <a:t>Results align with delayed adjustment channels:</a:t>
                </a:r>
              </a:p>
              <a:p>
                <a:pPr lvl="1"/>
                <a:r>
                  <a:rPr lang="en-US" sz="2000" dirty="0">
                    <a:latin typeface="Tenorite" panose="00000500000000000000" pitchFamily="2" charset="0"/>
                  </a:rPr>
                  <a:t>Green cards, spousal work permits, startup creation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CBEF9C-0D27-BA53-2C00-D35D4BFA0E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421980"/>
                <a:ext cx="6022675" cy="3171934"/>
              </a:xfrm>
              <a:blipFill>
                <a:blip r:embed="rId2"/>
                <a:stretch>
                  <a:fillRect l="-1216" t="-3263" r="-2432" b="-1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0932B905-F7CD-6C99-D428-A7FEBE2F097E}"/>
              </a:ext>
            </a:extLst>
          </p:cNvPr>
          <p:cNvSpPr/>
          <p:nvPr/>
        </p:nvSpPr>
        <p:spPr>
          <a:xfrm>
            <a:off x="0" y="1"/>
            <a:ext cx="6096000" cy="2587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EC21FA-B165-A357-FE2B-EB382461C645}"/>
              </a:ext>
            </a:extLst>
          </p:cNvPr>
          <p:cNvSpPr/>
          <p:nvPr/>
        </p:nvSpPr>
        <p:spPr>
          <a:xfrm>
            <a:off x="6096000" y="-1"/>
            <a:ext cx="6096000" cy="2587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568D64-7917-29E5-A9CC-1304DB55F270}"/>
              </a:ext>
            </a:extLst>
          </p:cNvPr>
          <p:cNvSpPr/>
          <p:nvPr/>
        </p:nvSpPr>
        <p:spPr>
          <a:xfrm>
            <a:off x="0" y="258792"/>
            <a:ext cx="12192000" cy="13255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C6EF3F-3329-63BC-BC17-567189756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79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enorite" panose="00000500000000000000" pitchFamily="2" charset="0"/>
              </a:rPr>
              <a:t>Robustness: 1 Year and 2 Year Lagged HHI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14C93B-6595-7ADE-9894-3D82CD0E985C}"/>
              </a:ext>
            </a:extLst>
          </p:cNvPr>
          <p:cNvSpPr/>
          <p:nvPr/>
        </p:nvSpPr>
        <p:spPr>
          <a:xfrm>
            <a:off x="0" y="6599207"/>
            <a:ext cx="4094672" cy="25879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20E4D8-2616-8B7C-EE08-81C9491274C1}"/>
              </a:ext>
            </a:extLst>
          </p:cNvPr>
          <p:cNvSpPr/>
          <p:nvPr/>
        </p:nvSpPr>
        <p:spPr>
          <a:xfrm>
            <a:off x="8097326" y="6599207"/>
            <a:ext cx="4094673" cy="2587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E720DB-70D4-73BE-611F-C574DC9E0B33}"/>
              </a:ext>
            </a:extLst>
          </p:cNvPr>
          <p:cNvSpPr/>
          <p:nvPr/>
        </p:nvSpPr>
        <p:spPr>
          <a:xfrm>
            <a:off x="4094673" y="6599207"/>
            <a:ext cx="4002654" cy="270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E67527-7A61-079F-AC93-AA892CC51D0A}"/>
              </a:ext>
            </a:extLst>
          </p:cNvPr>
          <p:cNvSpPr txBox="1"/>
          <p:nvPr/>
        </p:nvSpPr>
        <p:spPr>
          <a:xfrm>
            <a:off x="1498120" y="6567020"/>
            <a:ext cx="1098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Spencer Ma</a:t>
            </a:r>
          </a:p>
        </p:txBody>
      </p:sp>
      <p:sp>
        <p:nvSpPr>
          <p:cNvPr id="14" name="Footer Placeholder 15">
            <a:extLst>
              <a:ext uri="{FF2B5EF4-FFF2-40B4-BE49-F238E27FC236}">
                <a16:creationId xmlns:a16="http://schemas.microsoft.com/office/drawing/2014/main" id="{E48A7E73-1E9C-FD76-675B-B67E98770759}"/>
              </a:ext>
            </a:extLst>
          </p:cNvPr>
          <p:cNvSpPr txBox="1">
            <a:spLocks/>
          </p:cNvSpPr>
          <p:nvPr/>
        </p:nvSpPr>
        <p:spPr>
          <a:xfrm>
            <a:off x="4058723" y="65569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tx1"/>
                </a:solidFill>
              </a:rPr>
              <a:t>Skilled Immigration and Business Diversity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Slide Number Placeholder 16">
            <a:extLst>
              <a:ext uri="{FF2B5EF4-FFF2-40B4-BE49-F238E27FC236}">
                <a16:creationId xmlns:a16="http://schemas.microsoft.com/office/drawing/2014/main" id="{E6A477ED-B095-460E-534B-DD1CA183DBAD}"/>
              </a:ext>
            </a:extLst>
          </p:cNvPr>
          <p:cNvSpPr txBox="1">
            <a:spLocks/>
          </p:cNvSpPr>
          <p:nvPr/>
        </p:nvSpPr>
        <p:spPr>
          <a:xfrm>
            <a:off x="9296400" y="65417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98BAF6-468E-4715-8F76-CA2A1A84B61E}" type="slidenum">
              <a:rPr lang="en-US" sz="1400" smtClean="0">
                <a:solidFill>
                  <a:schemeClr val="tx1"/>
                </a:solidFill>
              </a:rPr>
              <a:pPr/>
              <a:t>25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E144F7-EAEC-ABB2-F0A7-F38705CA0C3F}"/>
              </a:ext>
            </a:extLst>
          </p:cNvPr>
          <p:cNvSpPr txBox="1"/>
          <p:nvPr/>
        </p:nvSpPr>
        <p:spPr>
          <a:xfrm>
            <a:off x="9018192" y="6574714"/>
            <a:ext cx="2166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IAES BUPA Competition</a:t>
            </a:r>
          </a:p>
        </p:txBody>
      </p:sp>
      <p:pic>
        <p:nvPicPr>
          <p:cNvPr id="19" name="Picture 18" descr="A graph with blue and red dots&#10;&#10;AI-generated content may be incorrect.">
            <a:extLst>
              <a:ext uri="{FF2B5EF4-FFF2-40B4-BE49-F238E27FC236}">
                <a16:creationId xmlns:a16="http://schemas.microsoft.com/office/drawing/2014/main" id="{E8DA07EE-E970-19F1-41E9-AB958DC68D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37" y="2096091"/>
            <a:ext cx="4896953" cy="34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744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23565C-C2EB-8F60-992B-A2BFDD02A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445AC-6915-3A30-0DF8-CBBE83B0E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3148"/>
            <a:ext cx="10515600" cy="3406003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en-US" sz="2400" dirty="0">
                <a:latin typeface="Tenorite" panose="00000500000000000000" pitchFamily="2" charset="0"/>
              </a:rPr>
              <a:t>The H-1B lottery increases business diversity at the county-level</a:t>
            </a:r>
          </a:p>
          <a:p>
            <a:pPr>
              <a:lnSpc>
                <a:spcPct val="250000"/>
              </a:lnSpc>
            </a:pPr>
            <a:r>
              <a:rPr lang="en-US" sz="2400" dirty="0">
                <a:latin typeface="Tenorite" panose="00000500000000000000" pitchFamily="2" charset="0"/>
              </a:rPr>
              <a:t>The increase in business diversity is largely driven by new business formation</a:t>
            </a:r>
          </a:p>
          <a:p>
            <a:pPr>
              <a:lnSpc>
                <a:spcPct val="250000"/>
              </a:lnSpc>
            </a:pPr>
            <a:r>
              <a:rPr lang="en-US" sz="2400" dirty="0">
                <a:latin typeface="Tenorite" panose="00000500000000000000" pitchFamily="2" charset="0"/>
              </a:rPr>
              <a:t>Effect of new business formation is greater in immigrant-intensive industries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B2F813-5A63-1067-FFA1-E39CCC1D4D4F}"/>
              </a:ext>
            </a:extLst>
          </p:cNvPr>
          <p:cNvSpPr/>
          <p:nvPr/>
        </p:nvSpPr>
        <p:spPr>
          <a:xfrm>
            <a:off x="0" y="1"/>
            <a:ext cx="6096000" cy="2587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5443E7-4D59-74EE-C11B-F407A3A0FFEE}"/>
              </a:ext>
            </a:extLst>
          </p:cNvPr>
          <p:cNvSpPr/>
          <p:nvPr/>
        </p:nvSpPr>
        <p:spPr>
          <a:xfrm>
            <a:off x="6096000" y="-1"/>
            <a:ext cx="6096000" cy="2587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99E8E8-A6B7-9A2D-3197-436B21E4480B}"/>
              </a:ext>
            </a:extLst>
          </p:cNvPr>
          <p:cNvSpPr/>
          <p:nvPr/>
        </p:nvSpPr>
        <p:spPr>
          <a:xfrm>
            <a:off x="0" y="258792"/>
            <a:ext cx="12192000" cy="13255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1D72CD-FEC8-A6F6-E3FF-CA7BF4B30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79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enorite" panose="00000500000000000000" pitchFamily="2" charset="0"/>
              </a:rPr>
              <a:t>Summary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442D30-D9F8-E261-66C2-B299D3D0EACF}"/>
              </a:ext>
            </a:extLst>
          </p:cNvPr>
          <p:cNvSpPr/>
          <p:nvPr/>
        </p:nvSpPr>
        <p:spPr>
          <a:xfrm>
            <a:off x="0" y="6599207"/>
            <a:ext cx="4094672" cy="25879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B02B93-6582-7B00-C262-5515B6F92B3C}"/>
              </a:ext>
            </a:extLst>
          </p:cNvPr>
          <p:cNvSpPr/>
          <p:nvPr/>
        </p:nvSpPr>
        <p:spPr>
          <a:xfrm>
            <a:off x="8097326" y="6599207"/>
            <a:ext cx="4094673" cy="2587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586D84-CE85-D427-98F0-3749776A2B72}"/>
              </a:ext>
            </a:extLst>
          </p:cNvPr>
          <p:cNvSpPr/>
          <p:nvPr/>
        </p:nvSpPr>
        <p:spPr>
          <a:xfrm>
            <a:off x="4094673" y="6599207"/>
            <a:ext cx="4002654" cy="270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3C7957-FCE8-3108-2D04-D7C1B2D12595}"/>
              </a:ext>
            </a:extLst>
          </p:cNvPr>
          <p:cNvSpPr txBox="1"/>
          <p:nvPr/>
        </p:nvSpPr>
        <p:spPr>
          <a:xfrm>
            <a:off x="1498120" y="6567020"/>
            <a:ext cx="1098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Spencer Ma</a:t>
            </a:r>
          </a:p>
        </p:txBody>
      </p:sp>
      <p:sp>
        <p:nvSpPr>
          <p:cNvPr id="14" name="Footer Placeholder 15">
            <a:extLst>
              <a:ext uri="{FF2B5EF4-FFF2-40B4-BE49-F238E27FC236}">
                <a16:creationId xmlns:a16="http://schemas.microsoft.com/office/drawing/2014/main" id="{D25F31D3-A153-A23E-5109-350FA1F2C0D6}"/>
              </a:ext>
            </a:extLst>
          </p:cNvPr>
          <p:cNvSpPr txBox="1">
            <a:spLocks/>
          </p:cNvSpPr>
          <p:nvPr/>
        </p:nvSpPr>
        <p:spPr>
          <a:xfrm>
            <a:off x="4058723" y="65569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tx1"/>
                </a:solidFill>
              </a:rPr>
              <a:t>Skilled Immigration and Business Diversity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Slide Number Placeholder 16">
            <a:extLst>
              <a:ext uri="{FF2B5EF4-FFF2-40B4-BE49-F238E27FC236}">
                <a16:creationId xmlns:a16="http://schemas.microsoft.com/office/drawing/2014/main" id="{5B039E3E-F276-A3AC-B7F7-FC760E752352}"/>
              </a:ext>
            </a:extLst>
          </p:cNvPr>
          <p:cNvSpPr txBox="1">
            <a:spLocks/>
          </p:cNvSpPr>
          <p:nvPr/>
        </p:nvSpPr>
        <p:spPr>
          <a:xfrm>
            <a:off x="9296400" y="65417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98BAF6-468E-4715-8F76-CA2A1A84B61E}" type="slidenum">
              <a:rPr lang="en-US" sz="1400" smtClean="0">
                <a:solidFill>
                  <a:schemeClr val="tx1"/>
                </a:solidFill>
              </a:rPr>
              <a:pPr/>
              <a:t>26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704380-7C32-926B-94C5-1E1F8E15EB66}"/>
              </a:ext>
            </a:extLst>
          </p:cNvPr>
          <p:cNvSpPr txBox="1"/>
          <p:nvPr/>
        </p:nvSpPr>
        <p:spPr>
          <a:xfrm>
            <a:off x="9018192" y="6574714"/>
            <a:ext cx="2166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IAES BUPA Competition</a:t>
            </a:r>
          </a:p>
        </p:txBody>
      </p:sp>
    </p:spTree>
    <p:extLst>
      <p:ext uri="{BB962C8B-B14F-4D97-AF65-F5344CB8AC3E}">
        <p14:creationId xmlns:p14="http://schemas.microsoft.com/office/powerpoint/2010/main" val="31796065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723C57-0D51-6AAA-9565-27EC07448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40FA2-CDBC-3609-EC0F-A7306CD4A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8916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en-US" sz="2400" dirty="0">
                <a:latin typeface="Tenorite" panose="00000500000000000000" pitchFamily="2" charset="0"/>
              </a:rPr>
              <a:t>Greater business diversity </a:t>
            </a:r>
            <a:r>
              <a:rPr lang="en-US" sz="2400" dirty="0">
                <a:latin typeface="Tenorite" panose="00000500000000000000" pitchFamily="2" charset="0"/>
                <a:sym typeface="Wingdings" panose="05000000000000000000" pitchFamily="2" charset="2"/>
              </a:rPr>
              <a:t> more resilient local economies</a:t>
            </a:r>
          </a:p>
          <a:p>
            <a:pPr>
              <a:lnSpc>
                <a:spcPct val="250000"/>
              </a:lnSpc>
            </a:pPr>
            <a:r>
              <a:rPr lang="en-US" sz="2400" dirty="0">
                <a:latin typeface="Tenorite" panose="00000500000000000000" pitchFamily="2" charset="0"/>
              </a:rPr>
              <a:t>Hiring through H-1B visa has positive spillovers</a:t>
            </a:r>
          </a:p>
          <a:p>
            <a:pPr>
              <a:lnSpc>
                <a:spcPct val="250000"/>
              </a:lnSpc>
            </a:pPr>
            <a:r>
              <a:rPr lang="en-US" sz="2400" dirty="0">
                <a:latin typeface="Tenorite" panose="00000500000000000000" pitchFamily="2" charset="0"/>
              </a:rPr>
              <a:t>$100,000 H-1B visa fee likely to decrease business diversity at county-level</a:t>
            </a:r>
          </a:p>
          <a:p>
            <a:pPr>
              <a:lnSpc>
                <a:spcPct val="250000"/>
              </a:lnSpc>
            </a:pPr>
            <a:r>
              <a:rPr lang="en-US" sz="2400" dirty="0">
                <a:solidFill>
                  <a:srgbClr val="C00000"/>
                </a:solidFill>
                <a:latin typeface="Tenorite" panose="00000500000000000000" pitchFamily="2" charset="0"/>
              </a:rPr>
              <a:t>Policy takeaway: expanding skilled immigration strengthens local economies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49290C-3B73-3F06-56E8-94D43513C870}"/>
              </a:ext>
            </a:extLst>
          </p:cNvPr>
          <p:cNvSpPr/>
          <p:nvPr/>
        </p:nvSpPr>
        <p:spPr>
          <a:xfrm>
            <a:off x="0" y="1"/>
            <a:ext cx="6096000" cy="2587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0ACCC1-020F-7869-44E6-6EDBF0780710}"/>
              </a:ext>
            </a:extLst>
          </p:cNvPr>
          <p:cNvSpPr/>
          <p:nvPr/>
        </p:nvSpPr>
        <p:spPr>
          <a:xfrm>
            <a:off x="6096000" y="-1"/>
            <a:ext cx="6096000" cy="2587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61F494-AD91-213A-1978-6B7DAC3E7687}"/>
              </a:ext>
            </a:extLst>
          </p:cNvPr>
          <p:cNvSpPr/>
          <p:nvPr/>
        </p:nvSpPr>
        <p:spPr>
          <a:xfrm>
            <a:off x="0" y="258792"/>
            <a:ext cx="12192000" cy="13255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9A5B6F-70E2-C3DE-DFBE-CCBCD16AC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79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enorite" panose="00000500000000000000" pitchFamily="2" charset="0"/>
              </a:rPr>
              <a:t>Policy Implications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7FCB64-332C-8B5D-0EE3-141EE70BC470}"/>
              </a:ext>
            </a:extLst>
          </p:cNvPr>
          <p:cNvSpPr/>
          <p:nvPr/>
        </p:nvSpPr>
        <p:spPr>
          <a:xfrm>
            <a:off x="0" y="6599207"/>
            <a:ext cx="4094672" cy="25879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D89825-AFC1-8D72-7F34-7CD5F068FCC0}"/>
              </a:ext>
            </a:extLst>
          </p:cNvPr>
          <p:cNvSpPr/>
          <p:nvPr/>
        </p:nvSpPr>
        <p:spPr>
          <a:xfrm>
            <a:off x="8097326" y="6599207"/>
            <a:ext cx="4094673" cy="2587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B36571-9598-CB01-2975-B76C23CB862A}"/>
              </a:ext>
            </a:extLst>
          </p:cNvPr>
          <p:cNvSpPr/>
          <p:nvPr/>
        </p:nvSpPr>
        <p:spPr>
          <a:xfrm>
            <a:off x="4094673" y="6599207"/>
            <a:ext cx="4002654" cy="270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4B4122-8BB7-64A2-9762-5027ADE2B433}"/>
              </a:ext>
            </a:extLst>
          </p:cNvPr>
          <p:cNvSpPr txBox="1"/>
          <p:nvPr/>
        </p:nvSpPr>
        <p:spPr>
          <a:xfrm>
            <a:off x="1498120" y="6567020"/>
            <a:ext cx="1098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Spencer Ma</a:t>
            </a:r>
          </a:p>
        </p:txBody>
      </p:sp>
      <p:sp>
        <p:nvSpPr>
          <p:cNvPr id="14" name="Footer Placeholder 15">
            <a:extLst>
              <a:ext uri="{FF2B5EF4-FFF2-40B4-BE49-F238E27FC236}">
                <a16:creationId xmlns:a16="http://schemas.microsoft.com/office/drawing/2014/main" id="{F4E0EC42-03D9-2E0C-4ACD-6423A373AAC5}"/>
              </a:ext>
            </a:extLst>
          </p:cNvPr>
          <p:cNvSpPr txBox="1">
            <a:spLocks/>
          </p:cNvSpPr>
          <p:nvPr/>
        </p:nvSpPr>
        <p:spPr>
          <a:xfrm>
            <a:off x="4058723" y="65569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tx1"/>
                </a:solidFill>
              </a:rPr>
              <a:t>Skilled Immigration and Business Diversity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Slide Number Placeholder 16">
            <a:extLst>
              <a:ext uri="{FF2B5EF4-FFF2-40B4-BE49-F238E27FC236}">
                <a16:creationId xmlns:a16="http://schemas.microsoft.com/office/drawing/2014/main" id="{41ACB374-9395-460C-F4C6-3C40ECB7C73B}"/>
              </a:ext>
            </a:extLst>
          </p:cNvPr>
          <p:cNvSpPr txBox="1">
            <a:spLocks/>
          </p:cNvSpPr>
          <p:nvPr/>
        </p:nvSpPr>
        <p:spPr>
          <a:xfrm>
            <a:off x="9296400" y="65417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98BAF6-468E-4715-8F76-CA2A1A84B61E}" type="slidenum">
              <a:rPr lang="en-US" sz="1400" smtClean="0">
                <a:solidFill>
                  <a:schemeClr val="tx1"/>
                </a:solidFill>
              </a:rPr>
              <a:pPr/>
              <a:t>27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62A47D-FC3C-ABD6-F228-3AE5E01CCA5F}"/>
              </a:ext>
            </a:extLst>
          </p:cNvPr>
          <p:cNvSpPr txBox="1"/>
          <p:nvPr/>
        </p:nvSpPr>
        <p:spPr>
          <a:xfrm>
            <a:off x="9018192" y="6574714"/>
            <a:ext cx="2166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IAES BUPA Competition</a:t>
            </a:r>
          </a:p>
        </p:txBody>
      </p:sp>
    </p:spTree>
    <p:extLst>
      <p:ext uri="{BB962C8B-B14F-4D97-AF65-F5344CB8AC3E}">
        <p14:creationId xmlns:p14="http://schemas.microsoft.com/office/powerpoint/2010/main" val="36226384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A41541-85BD-AA75-6E75-ACA3294C9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C0DFE0-E8C9-6760-57A6-CDBD99A80CEC}"/>
              </a:ext>
            </a:extLst>
          </p:cNvPr>
          <p:cNvSpPr/>
          <p:nvPr/>
        </p:nvSpPr>
        <p:spPr>
          <a:xfrm>
            <a:off x="0" y="1"/>
            <a:ext cx="6096000" cy="2587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BEAE36-3638-ABF2-9DB7-78882D5AAA69}"/>
              </a:ext>
            </a:extLst>
          </p:cNvPr>
          <p:cNvSpPr/>
          <p:nvPr/>
        </p:nvSpPr>
        <p:spPr>
          <a:xfrm>
            <a:off x="6096000" y="-1"/>
            <a:ext cx="6096000" cy="2587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F5BEEA-58A6-945E-F07A-805DA0A38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1666" y="2766218"/>
            <a:ext cx="2928668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enorite" panose="00000500000000000000" pitchFamily="2" charset="0"/>
              </a:rPr>
              <a:t>Thank you!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4E2F82-10A5-C6DA-83F4-CF1E60EF4D93}"/>
              </a:ext>
            </a:extLst>
          </p:cNvPr>
          <p:cNvSpPr/>
          <p:nvPr/>
        </p:nvSpPr>
        <p:spPr>
          <a:xfrm>
            <a:off x="0" y="6599207"/>
            <a:ext cx="4094672" cy="25879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53FAC4-4282-AA0F-19C6-6C08E843AC43}"/>
              </a:ext>
            </a:extLst>
          </p:cNvPr>
          <p:cNvSpPr/>
          <p:nvPr/>
        </p:nvSpPr>
        <p:spPr>
          <a:xfrm>
            <a:off x="8097326" y="6599207"/>
            <a:ext cx="4094673" cy="2587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3383D3-A9A1-7113-3972-AFCD016E45EF}"/>
              </a:ext>
            </a:extLst>
          </p:cNvPr>
          <p:cNvSpPr/>
          <p:nvPr/>
        </p:nvSpPr>
        <p:spPr>
          <a:xfrm>
            <a:off x="4094673" y="6599207"/>
            <a:ext cx="4002654" cy="270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6E1A4B-195D-2CC3-FC47-EC3CC8017309}"/>
              </a:ext>
            </a:extLst>
          </p:cNvPr>
          <p:cNvSpPr txBox="1"/>
          <p:nvPr/>
        </p:nvSpPr>
        <p:spPr>
          <a:xfrm>
            <a:off x="1498120" y="6567020"/>
            <a:ext cx="1098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Spencer Ma</a:t>
            </a:r>
          </a:p>
        </p:txBody>
      </p:sp>
      <p:sp>
        <p:nvSpPr>
          <p:cNvPr id="14" name="Footer Placeholder 15">
            <a:extLst>
              <a:ext uri="{FF2B5EF4-FFF2-40B4-BE49-F238E27FC236}">
                <a16:creationId xmlns:a16="http://schemas.microsoft.com/office/drawing/2014/main" id="{0CF390C6-8B28-2D4A-5E96-FD3885308D76}"/>
              </a:ext>
            </a:extLst>
          </p:cNvPr>
          <p:cNvSpPr txBox="1">
            <a:spLocks/>
          </p:cNvSpPr>
          <p:nvPr/>
        </p:nvSpPr>
        <p:spPr>
          <a:xfrm>
            <a:off x="4058723" y="65569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tx1"/>
                </a:solidFill>
              </a:rPr>
              <a:t>Skilled Immigration and Business Diversity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Slide Number Placeholder 16">
            <a:extLst>
              <a:ext uri="{FF2B5EF4-FFF2-40B4-BE49-F238E27FC236}">
                <a16:creationId xmlns:a16="http://schemas.microsoft.com/office/drawing/2014/main" id="{8A0E12F1-8067-51D5-BA26-6E2A3BE99879}"/>
              </a:ext>
            </a:extLst>
          </p:cNvPr>
          <p:cNvSpPr txBox="1">
            <a:spLocks/>
          </p:cNvSpPr>
          <p:nvPr/>
        </p:nvSpPr>
        <p:spPr>
          <a:xfrm>
            <a:off x="9296400" y="65417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98BAF6-468E-4715-8F76-CA2A1A84B61E}" type="slidenum">
              <a:rPr lang="en-US" sz="1400" smtClean="0">
                <a:solidFill>
                  <a:schemeClr val="tx1"/>
                </a:solidFill>
              </a:rPr>
              <a:pPr/>
              <a:t>28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C92371-BEB1-2996-3D5F-5561EB9A8ED5}"/>
              </a:ext>
            </a:extLst>
          </p:cNvPr>
          <p:cNvSpPr txBox="1"/>
          <p:nvPr/>
        </p:nvSpPr>
        <p:spPr>
          <a:xfrm>
            <a:off x="9018192" y="6574714"/>
            <a:ext cx="2166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IAES BUPA Competition</a:t>
            </a:r>
          </a:p>
        </p:txBody>
      </p:sp>
    </p:spTree>
    <p:extLst>
      <p:ext uri="{BB962C8B-B14F-4D97-AF65-F5344CB8AC3E}">
        <p14:creationId xmlns:p14="http://schemas.microsoft.com/office/powerpoint/2010/main" val="40417246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AE365-5B4C-A71F-578B-7C5843362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98B0C-C73C-603E-9AFD-5479479C2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8916"/>
            <a:ext cx="10515600" cy="482707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enorite" panose="00000500000000000000" pitchFamily="2" charset="0"/>
              </a:rPr>
              <a:t>Three regressions estimated: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B30B25-0AD5-6D54-39C2-559F9F62EEF1}"/>
              </a:ext>
            </a:extLst>
          </p:cNvPr>
          <p:cNvSpPr/>
          <p:nvPr/>
        </p:nvSpPr>
        <p:spPr>
          <a:xfrm>
            <a:off x="0" y="1"/>
            <a:ext cx="6096000" cy="2587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466171-2B62-B03F-8555-91E1FE7FC918}"/>
              </a:ext>
            </a:extLst>
          </p:cNvPr>
          <p:cNvSpPr/>
          <p:nvPr/>
        </p:nvSpPr>
        <p:spPr>
          <a:xfrm>
            <a:off x="6096000" y="-1"/>
            <a:ext cx="6096000" cy="2587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76C190-E537-0DC6-84C7-0035ACAE6A66}"/>
              </a:ext>
            </a:extLst>
          </p:cNvPr>
          <p:cNvSpPr/>
          <p:nvPr/>
        </p:nvSpPr>
        <p:spPr>
          <a:xfrm>
            <a:off x="0" y="258792"/>
            <a:ext cx="12192000" cy="13255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5ECE17-8108-518C-811A-C84BE5EA9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79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enorite" panose="00000500000000000000" pitchFamily="2" charset="0"/>
              </a:rPr>
              <a:t>Mediation: New Business Formation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A1EE72-56D5-3349-EB28-4588530CB608}"/>
              </a:ext>
            </a:extLst>
          </p:cNvPr>
          <p:cNvSpPr/>
          <p:nvPr/>
        </p:nvSpPr>
        <p:spPr>
          <a:xfrm>
            <a:off x="0" y="6599207"/>
            <a:ext cx="4094672" cy="25879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8A2974-DC29-BC13-B13E-9AD61EF9607C}"/>
              </a:ext>
            </a:extLst>
          </p:cNvPr>
          <p:cNvSpPr/>
          <p:nvPr/>
        </p:nvSpPr>
        <p:spPr>
          <a:xfrm>
            <a:off x="8097326" y="6599207"/>
            <a:ext cx="4094673" cy="2587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A27EAA-80A8-22B7-DD3F-05020196114D}"/>
              </a:ext>
            </a:extLst>
          </p:cNvPr>
          <p:cNvSpPr/>
          <p:nvPr/>
        </p:nvSpPr>
        <p:spPr>
          <a:xfrm>
            <a:off x="4094673" y="6599207"/>
            <a:ext cx="4002654" cy="270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2506BA-9044-A8F3-89F8-D6C0B1F411E0}"/>
              </a:ext>
            </a:extLst>
          </p:cNvPr>
          <p:cNvSpPr txBox="1"/>
          <p:nvPr/>
        </p:nvSpPr>
        <p:spPr>
          <a:xfrm>
            <a:off x="1498120" y="6567020"/>
            <a:ext cx="1098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Spencer Ma</a:t>
            </a:r>
          </a:p>
        </p:txBody>
      </p:sp>
      <p:sp>
        <p:nvSpPr>
          <p:cNvPr id="14" name="Footer Placeholder 15">
            <a:extLst>
              <a:ext uri="{FF2B5EF4-FFF2-40B4-BE49-F238E27FC236}">
                <a16:creationId xmlns:a16="http://schemas.microsoft.com/office/drawing/2014/main" id="{07739019-3894-DF0B-2703-575A18A53894}"/>
              </a:ext>
            </a:extLst>
          </p:cNvPr>
          <p:cNvSpPr txBox="1">
            <a:spLocks/>
          </p:cNvSpPr>
          <p:nvPr/>
        </p:nvSpPr>
        <p:spPr>
          <a:xfrm>
            <a:off x="4058723" y="65569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tx1"/>
                </a:solidFill>
              </a:rPr>
              <a:t>Skilled Immigration and Business Diversity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Slide Number Placeholder 16">
            <a:extLst>
              <a:ext uri="{FF2B5EF4-FFF2-40B4-BE49-F238E27FC236}">
                <a16:creationId xmlns:a16="http://schemas.microsoft.com/office/drawing/2014/main" id="{33892EF7-8E29-ECCA-3156-A6A962443905}"/>
              </a:ext>
            </a:extLst>
          </p:cNvPr>
          <p:cNvSpPr txBox="1">
            <a:spLocks/>
          </p:cNvSpPr>
          <p:nvPr/>
        </p:nvSpPr>
        <p:spPr>
          <a:xfrm>
            <a:off x="9296400" y="65417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98BAF6-468E-4715-8F76-CA2A1A84B61E}" type="slidenum">
              <a:rPr lang="en-US" sz="1400" smtClean="0">
                <a:solidFill>
                  <a:schemeClr val="tx1"/>
                </a:solidFill>
              </a:rPr>
              <a:pPr/>
              <a:t>29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21573E-50E4-B172-72A9-B46CAD11AB32}"/>
              </a:ext>
            </a:extLst>
          </p:cNvPr>
          <p:cNvSpPr txBox="1"/>
          <p:nvPr/>
        </p:nvSpPr>
        <p:spPr>
          <a:xfrm>
            <a:off x="9018192" y="6574714"/>
            <a:ext cx="2166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IAES BUPA Competition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D3A3690-37E6-355C-56D5-1B7D2E48929B}"/>
              </a:ext>
            </a:extLst>
          </p:cNvPr>
          <p:cNvSpPr txBox="1">
            <a:spLocks/>
          </p:cNvSpPr>
          <p:nvPr/>
        </p:nvSpPr>
        <p:spPr>
          <a:xfrm>
            <a:off x="838200" y="2271623"/>
            <a:ext cx="10515600" cy="482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Tenorite" panose="00000500000000000000" pitchFamily="2" charset="0"/>
              </a:rPr>
              <a:t>1) Original </a:t>
            </a:r>
            <a:r>
              <a:rPr lang="en-US" sz="2400" dirty="0" err="1">
                <a:latin typeface="Tenorite" panose="00000500000000000000" pitchFamily="2" charset="0"/>
              </a:rPr>
              <a:t>DiD</a:t>
            </a:r>
            <a:r>
              <a:rPr lang="en-US" sz="2400" dirty="0">
                <a:latin typeface="Tenorite" panose="00000500000000000000" pitchFamily="2" charset="0"/>
              </a:rPr>
              <a:t>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13">
                <a:extLst>
                  <a:ext uri="{FF2B5EF4-FFF2-40B4-BE49-F238E27FC236}">
                    <a16:creationId xmlns:a16="http://schemas.microsoft.com/office/drawing/2014/main" id="{3BC684D6-7378-00CA-C367-D8699C5AF0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8323" y="2902173"/>
                <a:ext cx="10515600" cy="41002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unc>
                            <m:func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HHI</m:t>
                                  </m:r>
                                </m:e>
                              </m:d>
                            </m:e>
                          </m:func>
                        </m:e>
                        <m: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𝑐𝑡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α</m:t>
                      </m:r>
                      <m:r>
                        <m:rPr>
                          <m:nor/>
                        </m:rPr>
                        <a:rPr lang="en-US" sz="2400" smtClean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Win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Rate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Post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400" smtClean="0">
                          <a:latin typeface="Cambria Math" panose="02040503050406030204" pitchFamily="18" charset="0"/>
                        </a:rPr>
                        <m:t>) + 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i="1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i="1" smtClean="0">
                              <a:latin typeface="Cambria Math" panose="02040503050406030204" pitchFamily="18" charset="0"/>
                            </a:rPr>
                            <m:t>ϵ</m:t>
                          </m:r>
                        </m:e>
                        <m: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𝑐𝑡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Content Placeholder 13">
                <a:extLst>
                  <a:ext uri="{FF2B5EF4-FFF2-40B4-BE49-F238E27FC236}">
                    <a16:creationId xmlns:a16="http://schemas.microsoft.com/office/drawing/2014/main" id="{945BD618-88F8-5BF4-FEB8-AAA47460AA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323" y="2902173"/>
                <a:ext cx="10515600" cy="410025"/>
              </a:xfrm>
              <a:prstGeom prst="rect">
                <a:avLst/>
              </a:prstGeom>
              <a:blipFill>
                <a:blip r:embed="rId2"/>
                <a:stretch>
                  <a:fillRect b="-23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D3675DD-057C-32DE-ED8F-F35152EA2486}"/>
              </a:ext>
            </a:extLst>
          </p:cNvPr>
          <p:cNvSpPr txBox="1">
            <a:spLocks/>
          </p:cNvSpPr>
          <p:nvPr/>
        </p:nvSpPr>
        <p:spPr>
          <a:xfrm>
            <a:off x="858323" y="3503578"/>
            <a:ext cx="10515600" cy="482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Tenorite" panose="00000500000000000000" pitchFamily="2" charset="0"/>
              </a:rPr>
              <a:t>2) </a:t>
            </a:r>
            <a:r>
              <a:rPr lang="en-US" sz="2400" dirty="0" err="1">
                <a:latin typeface="Tenorite" panose="00000500000000000000" pitchFamily="2" charset="0"/>
              </a:rPr>
              <a:t>DiD</a:t>
            </a:r>
            <a:r>
              <a:rPr lang="en-US" sz="2400" dirty="0">
                <a:latin typeface="Tenorite" panose="00000500000000000000" pitchFamily="2" charset="0"/>
              </a:rPr>
              <a:t> estimation on business counts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13">
                <a:extLst>
                  <a:ext uri="{FF2B5EF4-FFF2-40B4-BE49-F238E27FC236}">
                    <a16:creationId xmlns:a16="http://schemas.microsoft.com/office/drawing/2014/main" id="{4685C45E-425F-AB31-671C-1D4AA25C789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8323" y="4236777"/>
                <a:ext cx="10515600" cy="41002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unc>
                            <m:func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Business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Counts</m:t>
                                  </m:r>
                                </m:e>
                              </m:d>
                            </m:e>
                          </m:func>
                        </m:e>
                        <m: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𝑐𝑡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α</m:t>
                      </m:r>
                      <m:r>
                        <m:rPr>
                          <m:nor/>
                        </m:rPr>
                        <a:rPr lang="en-US" sz="2400" smtClean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Win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Rate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Post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400" smtClean="0">
                          <a:latin typeface="Cambria Math" panose="02040503050406030204" pitchFamily="18" charset="0"/>
                        </a:rPr>
                        <m:t>) + 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i="1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i="1" smtClean="0">
                              <a:latin typeface="Cambria Math" panose="02040503050406030204" pitchFamily="18" charset="0"/>
                            </a:rPr>
                            <m:t>ϵ</m:t>
                          </m:r>
                        </m:e>
                        <m: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𝑐𝑡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Content Placeholder 13">
                <a:extLst>
                  <a:ext uri="{FF2B5EF4-FFF2-40B4-BE49-F238E27FC236}">
                    <a16:creationId xmlns:a16="http://schemas.microsoft.com/office/drawing/2014/main" id="{1EF1A2A6-BF03-F455-514A-D2D141BA1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323" y="4236777"/>
                <a:ext cx="10515600" cy="410025"/>
              </a:xfrm>
              <a:prstGeom prst="rect">
                <a:avLst/>
              </a:prstGeom>
              <a:blipFill>
                <a:blip r:embed="rId3"/>
                <a:stretch>
                  <a:fillRect b="-23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C78C064-0903-1490-A7C9-1A0A0F7041FE}"/>
              </a:ext>
            </a:extLst>
          </p:cNvPr>
          <p:cNvSpPr txBox="1">
            <a:spLocks/>
          </p:cNvSpPr>
          <p:nvPr/>
        </p:nvSpPr>
        <p:spPr>
          <a:xfrm>
            <a:off x="858323" y="4837963"/>
            <a:ext cx="10515600" cy="482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Tenorite" panose="00000500000000000000" pitchFamily="2" charset="0"/>
              </a:rPr>
              <a:t>3) Original </a:t>
            </a:r>
            <a:r>
              <a:rPr lang="en-US" sz="2400" dirty="0" err="1">
                <a:latin typeface="Tenorite" panose="00000500000000000000" pitchFamily="2" charset="0"/>
              </a:rPr>
              <a:t>DiD</a:t>
            </a:r>
            <a:r>
              <a:rPr lang="en-US" sz="2400" dirty="0">
                <a:latin typeface="Tenorite" panose="00000500000000000000" pitchFamily="2" charset="0"/>
              </a:rPr>
              <a:t> with mediation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13">
                <a:extLst>
                  <a:ext uri="{FF2B5EF4-FFF2-40B4-BE49-F238E27FC236}">
                    <a16:creationId xmlns:a16="http://schemas.microsoft.com/office/drawing/2014/main" id="{7B398DC7-E061-5ED7-C5DF-249545BBBA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5457644"/>
                <a:ext cx="10515600" cy="41002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unc>
                            <m:func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HHI</m:t>
                                  </m:r>
                                </m:e>
                              </m:d>
                            </m:e>
                          </m:func>
                        </m:e>
                        <m:sub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𝑐𝑡</m:t>
                          </m:r>
                        </m:sub>
                      </m:sSub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1" smtClean="0">
                          <a:latin typeface="Cambria Math" panose="02040503050406030204" pitchFamily="18" charset="0"/>
                        </a:rPr>
                        <m:t>α</m:t>
                      </m:r>
                      <m:r>
                        <m:rPr>
                          <m:nor/>
                        </m:rPr>
                        <a:rPr lang="en-US" sz="2000" smtClean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Win</m:t>
                          </m:r>
                          <m:r>
                            <m:rPr>
                              <m:nor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Rate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Post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00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 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l-GR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Business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Counts</m:t>
                                  </m:r>
                                </m:e>
                              </m:d>
                            </m:e>
                          </m:func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𝑐𝑡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000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1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1" smtClean="0">
                              <a:latin typeface="Cambria Math" panose="02040503050406030204" pitchFamily="18" charset="0"/>
                            </a:rPr>
                            <m:t>ϵ</m:t>
                          </m:r>
                        </m:e>
                        <m:sub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𝑐𝑡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Content Placeholder 13">
                <a:extLst>
                  <a:ext uri="{FF2B5EF4-FFF2-40B4-BE49-F238E27FC236}">
                    <a16:creationId xmlns:a16="http://schemas.microsoft.com/office/drawing/2014/main" id="{F1199E8E-E4C6-5C99-0CDA-F42B6808CB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457644"/>
                <a:ext cx="10515600" cy="410025"/>
              </a:xfrm>
              <a:prstGeom prst="rect">
                <a:avLst/>
              </a:prstGeom>
              <a:blipFill>
                <a:blip r:embed="rId4"/>
                <a:stretch>
                  <a:fillRect b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1185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8FBC93-7BEB-3CA6-027D-97CA79FF0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23230F-28E9-20B1-158E-EC2F6D50A7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88916"/>
                <a:ext cx="10515600" cy="4351338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4200"/>
                  </a:spcBef>
                </a:pPr>
                <a:r>
                  <a:rPr lang="en-US" sz="2400" b="1" dirty="0">
                    <a:solidFill>
                      <a:srgbClr val="C00000"/>
                    </a:solidFill>
                    <a:latin typeface="Tenorite" panose="00000500000000000000" pitchFamily="2" charset="0"/>
                  </a:rPr>
                  <a:t>How does skilled immigration affect business diversity?</a:t>
                </a:r>
              </a:p>
              <a:p>
                <a:pPr lvl="1">
                  <a:spcBef>
                    <a:spcPts val="3000"/>
                  </a:spcBef>
                </a:pPr>
                <a:r>
                  <a:rPr lang="en-US" sz="2200" dirty="0">
                    <a:latin typeface="Tenorite" panose="00000500000000000000" pitchFamily="2" charset="0"/>
                  </a:rPr>
                  <a:t>New Business Formation: Immigrants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200" dirty="0">
                    <a:latin typeface="Tenorite" panose="00000500000000000000" pitchFamily="2" charset="0"/>
                    <a:sym typeface="Wingdings" panose="05000000000000000000" pitchFamily="2" charset="2"/>
                  </a:rPr>
                  <a:t> </a:t>
                </a:r>
                <a:r>
                  <a:rPr lang="en-US" sz="2200" dirty="0">
                    <a:latin typeface="Tenorite" panose="00000500000000000000" pitchFamily="2" charset="0"/>
                  </a:rPr>
                  <a:t>entrepreneurs. Immigrant-owned firms less-likely to exit market.</a:t>
                </a:r>
              </a:p>
              <a:p>
                <a:pPr lvl="2"/>
                <a:r>
                  <a:rPr lang="en-US" sz="1800" dirty="0">
                    <a:latin typeface="Tenorite" panose="00000500000000000000" pitchFamily="2" charset="0"/>
                  </a:rPr>
                  <a:t>Spousal entrepreneurship from visa restrictions, work permit uncertainty pushes towards small business ownership</a:t>
                </a:r>
              </a:p>
              <a:p>
                <a:pPr lvl="1"/>
                <a:r>
                  <a:rPr lang="en-US" sz="2200" dirty="0">
                    <a:latin typeface="Tenorite" panose="00000500000000000000" pitchFamily="2" charset="0"/>
                  </a:rPr>
                  <a:t>Agglomeration: Through labor matching, productivity improvements, and knowledge spillovers</a:t>
                </a:r>
              </a:p>
              <a:p>
                <a:pPr lvl="2"/>
                <a:r>
                  <a:rPr lang="en-US" sz="1800" dirty="0">
                    <a:latin typeface="Tenorite" panose="00000500000000000000" pitchFamily="2" charset="0"/>
                  </a:rPr>
                  <a:t>Foreign STEM workers increase TFP growth in US cities (Peri, Shih, and Sparber 2015)</a:t>
                </a:r>
              </a:p>
              <a:p>
                <a:pPr lvl="1"/>
                <a:r>
                  <a:rPr lang="en-US" sz="2200" dirty="0">
                    <a:latin typeface="Tenorite" panose="00000500000000000000" pitchFamily="2" charset="0"/>
                  </a:rPr>
                  <a:t>Higher local income from H-1B inflows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23230F-28E9-20B1-158E-EC2F6D50A7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88916"/>
                <a:ext cx="10515600" cy="4351338"/>
              </a:xfrm>
              <a:blipFill>
                <a:blip r:embed="rId2"/>
                <a:stretch>
                  <a:fillRect l="-812" t="-1961" r="-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018AEE79-5B99-3482-24E0-7DE1ECB3C542}"/>
              </a:ext>
            </a:extLst>
          </p:cNvPr>
          <p:cNvSpPr/>
          <p:nvPr/>
        </p:nvSpPr>
        <p:spPr>
          <a:xfrm>
            <a:off x="0" y="1"/>
            <a:ext cx="6096000" cy="2587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195965-2791-EA28-14C3-B18AECD8F603}"/>
              </a:ext>
            </a:extLst>
          </p:cNvPr>
          <p:cNvSpPr/>
          <p:nvPr/>
        </p:nvSpPr>
        <p:spPr>
          <a:xfrm>
            <a:off x="6096000" y="-1"/>
            <a:ext cx="6096000" cy="2587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E51DBD-FE02-2851-09C4-BB1DEB1CE2AC}"/>
              </a:ext>
            </a:extLst>
          </p:cNvPr>
          <p:cNvSpPr/>
          <p:nvPr/>
        </p:nvSpPr>
        <p:spPr>
          <a:xfrm>
            <a:off x="0" y="258792"/>
            <a:ext cx="12192000" cy="13255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598998-BBAE-5DF7-76FC-7FF8B13B4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79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enorite" panose="00000500000000000000" pitchFamily="2" charset="0"/>
              </a:rPr>
              <a:t>This Paper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FDDDD9-EAD9-43C7-33ED-1E183F73A084}"/>
              </a:ext>
            </a:extLst>
          </p:cNvPr>
          <p:cNvSpPr/>
          <p:nvPr/>
        </p:nvSpPr>
        <p:spPr>
          <a:xfrm>
            <a:off x="0" y="6599207"/>
            <a:ext cx="4094672" cy="25879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7E1A4D-40A5-FA0D-1167-A55001714719}"/>
              </a:ext>
            </a:extLst>
          </p:cNvPr>
          <p:cNvSpPr/>
          <p:nvPr/>
        </p:nvSpPr>
        <p:spPr>
          <a:xfrm>
            <a:off x="8097326" y="6599207"/>
            <a:ext cx="4094673" cy="2587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05C3E3-F983-6566-7BE5-2225DF5EEAC8}"/>
              </a:ext>
            </a:extLst>
          </p:cNvPr>
          <p:cNvSpPr/>
          <p:nvPr/>
        </p:nvSpPr>
        <p:spPr>
          <a:xfrm>
            <a:off x="4094673" y="6599207"/>
            <a:ext cx="4002654" cy="270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8B5360-D084-93B2-D461-9C4251E74483}"/>
              </a:ext>
            </a:extLst>
          </p:cNvPr>
          <p:cNvSpPr txBox="1"/>
          <p:nvPr/>
        </p:nvSpPr>
        <p:spPr>
          <a:xfrm>
            <a:off x="1498120" y="6567020"/>
            <a:ext cx="1098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Spencer Ma</a:t>
            </a:r>
          </a:p>
        </p:txBody>
      </p:sp>
      <p:sp>
        <p:nvSpPr>
          <p:cNvPr id="14" name="Footer Placeholder 15">
            <a:extLst>
              <a:ext uri="{FF2B5EF4-FFF2-40B4-BE49-F238E27FC236}">
                <a16:creationId xmlns:a16="http://schemas.microsoft.com/office/drawing/2014/main" id="{B1302FA3-E827-2216-B8F3-5BCD469113BB}"/>
              </a:ext>
            </a:extLst>
          </p:cNvPr>
          <p:cNvSpPr txBox="1">
            <a:spLocks/>
          </p:cNvSpPr>
          <p:nvPr/>
        </p:nvSpPr>
        <p:spPr>
          <a:xfrm>
            <a:off x="4058723" y="65569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tx1"/>
                </a:solidFill>
              </a:rPr>
              <a:t>Skilled Immigration and Business Diversity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Slide Number Placeholder 16">
            <a:extLst>
              <a:ext uri="{FF2B5EF4-FFF2-40B4-BE49-F238E27FC236}">
                <a16:creationId xmlns:a16="http://schemas.microsoft.com/office/drawing/2014/main" id="{47B6BC53-9F30-CB64-09E5-C7AA43E70EF3}"/>
              </a:ext>
            </a:extLst>
          </p:cNvPr>
          <p:cNvSpPr txBox="1">
            <a:spLocks/>
          </p:cNvSpPr>
          <p:nvPr/>
        </p:nvSpPr>
        <p:spPr>
          <a:xfrm>
            <a:off x="9296400" y="65417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98BAF6-468E-4715-8F76-CA2A1A84B61E}" type="slidenum">
              <a:rPr lang="en-US" sz="1400" smtClean="0">
                <a:solidFill>
                  <a:schemeClr val="tx1"/>
                </a:solidFill>
              </a:rPr>
              <a:pPr/>
              <a:t>3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41183C-8488-0DAE-10E2-20E8CFC704FB}"/>
              </a:ext>
            </a:extLst>
          </p:cNvPr>
          <p:cNvSpPr txBox="1"/>
          <p:nvPr/>
        </p:nvSpPr>
        <p:spPr>
          <a:xfrm>
            <a:off x="9018192" y="6574714"/>
            <a:ext cx="2166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IAES BUPA Competition</a:t>
            </a:r>
          </a:p>
        </p:txBody>
      </p:sp>
    </p:spTree>
    <p:extLst>
      <p:ext uri="{BB962C8B-B14F-4D97-AF65-F5344CB8AC3E}">
        <p14:creationId xmlns:p14="http://schemas.microsoft.com/office/powerpoint/2010/main" val="30029124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ECDBA-C33E-32F4-D22C-BCB24864D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27921CE0-9B9E-7A23-BC30-A0AD1BA8E78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26723" y="2395208"/>
          <a:ext cx="8738553" cy="3771576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796913">
                  <a:extLst>
                    <a:ext uri="{9D8B030D-6E8A-4147-A177-3AD203B41FA5}">
                      <a16:colId xmlns:a16="http://schemas.microsoft.com/office/drawing/2014/main" val="2881491236"/>
                    </a:ext>
                  </a:extLst>
                </a:gridCol>
                <a:gridCol w="1072242">
                  <a:extLst>
                    <a:ext uri="{9D8B030D-6E8A-4147-A177-3AD203B41FA5}">
                      <a16:colId xmlns:a16="http://schemas.microsoft.com/office/drawing/2014/main" val="364413704"/>
                    </a:ext>
                  </a:extLst>
                </a:gridCol>
                <a:gridCol w="2399253">
                  <a:extLst>
                    <a:ext uri="{9D8B030D-6E8A-4147-A177-3AD203B41FA5}">
                      <a16:colId xmlns:a16="http://schemas.microsoft.com/office/drawing/2014/main" val="1699247438"/>
                    </a:ext>
                  </a:extLst>
                </a:gridCol>
                <a:gridCol w="2470145">
                  <a:extLst>
                    <a:ext uri="{9D8B030D-6E8A-4147-A177-3AD203B41FA5}">
                      <a16:colId xmlns:a16="http://schemas.microsoft.com/office/drawing/2014/main" val="2319787888"/>
                    </a:ext>
                  </a:extLst>
                </a:gridCol>
              </a:tblGrid>
              <a:tr h="558913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Aft>
                          <a:spcPts val="2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HHI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Aft>
                          <a:spcPts val="2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Business Counts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7000"/>
                        </a:lnSpc>
                        <a:spcAft>
                          <a:spcPts val="2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HHI w/ Mediator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554801"/>
                  </a:ext>
                </a:extLst>
              </a:tr>
              <a:tr h="48837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Aft>
                          <a:spcPts val="2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Win Rate × Post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Aft>
                          <a:spcPts val="20"/>
                        </a:spcAft>
                        <a:buNone/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-0.066*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Aft>
                          <a:spcPts val="2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0.050**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Aft>
                          <a:spcPts val="20"/>
                        </a:spcAft>
                        <a:buNone/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-0.022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514396"/>
                  </a:ext>
                </a:extLst>
              </a:tr>
              <a:tr h="451743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Aft>
                          <a:spcPts val="20"/>
                        </a:spcAft>
                        <a:buNone/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(0.035)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Aft>
                          <a:spcPts val="2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(0.026)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Aft>
                          <a:spcPts val="2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(0.023)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492993"/>
                  </a:ext>
                </a:extLst>
              </a:tr>
              <a:tr h="869842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Aft>
                          <a:spcPts val="2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log(Business Counts)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Aft>
                          <a:spcPts val="2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-0.865***</a:t>
                      </a:r>
                    </a:p>
                    <a:p>
                      <a:pPr marL="0" marR="0" indent="0" algn="ctr">
                        <a:lnSpc>
                          <a:spcPct val="107000"/>
                        </a:lnSpc>
                        <a:spcAft>
                          <a:spcPts val="2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(0.151)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880481"/>
                  </a:ext>
                </a:extLst>
              </a:tr>
              <a:tr h="48837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Aft>
                          <a:spcPts val="20"/>
                        </a:spcAft>
                        <a:buNone/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Observations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Aft>
                          <a:spcPts val="20"/>
                        </a:spcAft>
                        <a:buNone/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3,823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Aft>
                          <a:spcPts val="20"/>
                        </a:spcAft>
                        <a:buNone/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3,823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Aft>
                          <a:spcPts val="20"/>
                        </a:spcAft>
                        <a:buNone/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3,823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781836"/>
                  </a:ext>
                </a:extLst>
              </a:tr>
              <a:tr h="451743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Aft>
                          <a:spcPts val="20"/>
                        </a:spcAft>
                        <a:buNone/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County Fixed Effects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Aft>
                          <a:spcPts val="20"/>
                        </a:spcAft>
                        <a:buNone/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Yes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Aft>
                          <a:spcPts val="20"/>
                        </a:spcAft>
                        <a:buNone/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Yes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Aft>
                          <a:spcPts val="20"/>
                        </a:spcAft>
                        <a:buNone/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Yes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0459"/>
                  </a:ext>
                </a:extLst>
              </a:tr>
              <a:tr h="462595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Aft>
                          <a:spcPts val="2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Year Fixed Effects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Aft>
                          <a:spcPts val="2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Yes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Aft>
                          <a:spcPts val="2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Yes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Aft>
                          <a:spcPts val="2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Yes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12648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AC57707D-6350-95D2-A1E1-94F4F2793D8D}"/>
              </a:ext>
            </a:extLst>
          </p:cNvPr>
          <p:cNvSpPr/>
          <p:nvPr/>
        </p:nvSpPr>
        <p:spPr>
          <a:xfrm>
            <a:off x="0" y="1"/>
            <a:ext cx="6096000" cy="2587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CB6F7B-EAD3-7501-C69A-57C4644FAAED}"/>
              </a:ext>
            </a:extLst>
          </p:cNvPr>
          <p:cNvSpPr/>
          <p:nvPr/>
        </p:nvSpPr>
        <p:spPr>
          <a:xfrm>
            <a:off x="6096000" y="-1"/>
            <a:ext cx="6096000" cy="2587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A2B1C3-86E2-F907-9D6A-01BD07D879CE}"/>
              </a:ext>
            </a:extLst>
          </p:cNvPr>
          <p:cNvSpPr/>
          <p:nvPr/>
        </p:nvSpPr>
        <p:spPr>
          <a:xfrm>
            <a:off x="0" y="258792"/>
            <a:ext cx="12192000" cy="13255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F4CD-6CBC-CCE7-5363-B88BD7384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79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enorite" panose="00000500000000000000" pitchFamily="2" charset="0"/>
              </a:rPr>
              <a:t>Mediation: New Business Formation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9E09B1-6407-1C38-4AE5-771493DE17AC}"/>
              </a:ext>
            </a:extLst>
          </p:cNvPr>
          <p:cNvSpPr/>
          <p:nvPr/>
        </p:nvSpPr>
        <p:spPr>
          <a:xfrm>
            <a:off x="0" y="6599207"/>
            <a:ext cx="4094672" cy="25879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83645E-A82C-F369-285D-B3C5EAA7A0A1}"/>
              </a:ext>
            </a:extLst>
          </p:cNvPr>
          <p:cNvSpPr/>
          <p:nvPr/>
        </p:nvSpPr>
        <p:spPr>
          <a:xfrm>
            <a:off x="8097326" y="6599207"/>
            <a:ext cx="4094673" cy="2587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06EC31-8D76-3C37-72D0-8284516E3001}"/>
              </a:ext>
            </a:extLst>
          </p:cNvPr>
          <p:cNvSpPr/>
          <p:nvPr/>
        </p:nvSpPr>
        <p:spPr>
          <a:xfrm>
            <a:off x="4094673" y="6599207"/>
            <a:ext cx="4002654" cy="270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61F21F-1C92-30B3-4765-77552BA66925}"/>
              </a:ext>
            </a:extLst>
          </p:cNvPr>
          <p:cNvSpPr txBox="1"/>
          <p:nvPr/>
        </p:nvSpPr>
        <p:spPr>
          <a:xfrm>
            <a:off x="1498120" y="6567020"/>
            <a:ext cx="1098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Spencer Ma</a:t>
            </a:r>
          </a:p>
        </p:txBody>
      </p:sp>
      <p:sp>
        <p:nvSpPr>
          <p:cNvPr id="14" name="Footer Placeholder 15">
            <a:extLst>
              <a:ext uri="{FF2B5EF4-FFF2-40B4-BE49-F238E27FC236}">
                <a16:creationId xmlns:a16="http://schemas.microsoft.com/office/drawing/2014/main" id="{2EC64241-3879-10C2-D47F-5DF6B7950D4C}"/>
              </a:ext>
            </a:extLst>
          </p:cNvPr>
          <p:cNvSpPr txBox="1">
            <a:spLocks/>
          </p:cNvSpPr>
          <p:nvPr/>
        </p:nvSpPr>
        <p:spPr>
          <a:xfrm>
            <a:off x="4058723" y="65569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tx1"/>
                </a:solidFill>
              </a:rPr>
              <a:t>Skilled Immigration and Business Diversity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Slide Number Placeholder 16">
            <a:extLst>
              <a:ext uri="{FF2B5EF4-FFF2-40B4-BE49-F238E27FC236}">
                <a16:creationId xmlns:a16="http://schemas.microsoft.com/office/drawing/2014/main" id="{A9823327-D3B3-5295-312E-F01B7E7C707A}"/>
              </a:ext>
            </a:extLst>
          </p:cNvPr>
          <p:cNvSpPr txBox="1">
            <a:spLocks/>
          </p:cNvSpPr>
          <p:nvPr/>
        </p:nvSpPr>
        <p:spPr>
          <a:xfrm>
            <a:off x="9296400" y="65417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98BAF6-468E-4715-8F76-CA2A1A84B61E}" type="slidenum">
              <a:rPr lang="en-US" sz="1400" smtClean="0">
                <a:solidFill>
                  <a:schemeClr val="tx1"/>
                </a:solidFill>
              </a:rPr>
              <a:pPr/>
              <a:t>30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BDD995-B87C-01BC-3BEE-E79C181DEFF6}"/>
              </a:ext>
            </a:extLst>
          </p:cNvPr>
          <p:cNvSpPr txBox="1"/>
          <p:nvPr/>
        </p:nvSpPr>
        <p:spPr>
          <a:xfrm>
            <a:off x="9018192" y="6574714"/>
            <a:ext cx="2166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IAES BUPA Competition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7AEBD1-B9A4-0271-F954-7B751C22D75D}"/>
              </a:ext>
            </a:extLst>
          </p:cNvPr>
          <p:cNvSpPr txBox="1"/>
          <p:nvPr/>
        </p:nvSpPr>
        <p:spPr>
          <a:xfrm>
            <a:off x="1771288" y="1759272"/>
            <a:ext cx="8373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Tenorite" panose="00000500000000000000" pitchFamily="2" charset="0"/>
              </a:rPr>
              <a:t>Table: </a:t>
            </a:r>
            <a:r>
              <a:rPr lang="en-US" sz="2000" dirty="0">
                <a:latin typeface="Tenorite" panose="00000500000000000000" pitchFamily="2" charset="0"/>
              </a:rPr>
              <a:t>Mechanism Analysis: Business Formation and Market Concentration</a:t>
            </a:r>
          </a:p>
        </p:txBody>
      </p:sp>
    </p:spTree>
    <p:extLst>
      <p:ext uri="{BB962C8B-B14F-4D97-AF65-F5344CB8AC3E}">
        <p14:creationId xmlns:p14="http://schemas.microsoft.com/office/powerpoint/2010/main" val="28921018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28280-7E08-5AB1-189E-4D8914087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CCE868C-D796-C907-E3C1-A91FBCECFA91}"/>
              </a:ext>
            </a:extLst>
          </p:cNvPr>
          <p:cNvSpPr/>
          <p:nvPr/>
        </p:nvSpPr>
        <p:spPr>
          <a:xfrm>
            <a:off x="0" y="1"/>
            <a:ext cx="6096000" cy="2587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BDFCB7-AD30-BA71-AF9D-2B994D8BAC9C}"/>
              </a:ext>
            </a:extLst>
          </p:cNvPr>
          <p:cNvSpPr/>
          <p:nvPr/>
        </p:nvSpPr>
        <p:spPr>
          <a:xfrm>
            <a:off x="6096000" y="-1"/>
            <a:ext cx="6096000" cy="2587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C9B649-E0DD-9D8F-4C2E-E8483E63222C}"/>
              </a:ext>
            </a:extLst>
          </p:cNvPr>
          <p:cNvSpPr/>
          <p:nvPr/>
        </p:nvSpPr>
        <p:spPr>
          <a:xfrm>
            <a:off x="0" y="6599207"/>
            <a:ext cx="4094672" cy="25879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8C27FF-5175-955A-7A40-18B42617C214}"/>
              </a:ext>
            </a:extLst>
          </p:cNvPr>
          <p:cNvSpPr/>
          <p:nvPr/>
        </p:nvSpPr>
        <p:spPr>
          <a:xfrm>
            <a:off x="8097326" y="6599207"/>
            <a:ext cx="4094673" cy="2587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E8B209-AB74-0756-2FA4-04635D138B8A}"/>
              </a:ext>
            </a:extLst>
          </p:cNvPr>
          <p:cNvSpPr/>
          <p:nvPr/>
        </p:nvSpPr>
        <p:spPr>
          <a:xfrm>
            <a:off x="4094673" y="6599207"/>
            <a:ext cx="4002654" cy="270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22D384-D2C4-14EC-2304-E4A96BAA1FF8}"/>
              </a:ext>
            </a:extLst>
          </p:cNvPr>
          <p:cNvSpPr txBox="1"/>
          <p:nvPr/>
        </p:nvSpPr>
        <p:spPr>
          <a:xfrm>
            <a:off x="1498120" y="6567020"/>
            <a:ext cx="1098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Spencer Ma</a:t>
            </a:r>
          </a:p>
        </p:txBody>
      </p:sp>
      <p:sp>
        <p:nvSpPr>
          <p:cNvPr id="14" name="Footer Placeholder 15">
            <a:extLst>
              <a:ext uri="{FF2B5EF4-FFF2-40B4-BE49-F238E27FC236}">
                <a16:creationId xmlns:a16="http://schemas.microsoft.com/office/drawing/2014/main" id="{46731541-6FA4-2A14-71CE-02E854C4E670}"/>
              </a:ext>
            </a:extLst>
          </p:cNvPr>
          <p:cNvSpPr txBox="1">
            <a:spLocks/>
          </p:cNvSpPr>
          <p:nvPr/>
        </p:nvSpPr>
        <p:spPr>
          <a:xfrm>
            <a:off x="4058723" y="65569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tx1"/>
                </a:solidFill>
              </a:rPr>
              <a:t>Skilled Immigration and Business Diversity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Slide Number Placeholder 16">
            <a:extLst>
              <a:ext uri="{FF2B5EF4-FFF2-40B4-BE49-F238E27FC236}">
                <a16:creationId xmlns:a16="http://schemas.microsoft.com/office/drawing/2014/main" id="{C5237CB0-9D0C-3B25-7974-9EE0A2765794}"/>
              </a:ext>
            </a:extLst>
          </p:cNvPr>
          <p:cNvSpPr txBox="1">
            <a:spLocks/>
          </p:cNvSpPr>
          <p:nvPr/>
        </p:nvSpPr>
        <p:spPr>
          <a:xfrm>
            <a:off x="9296400" y="65417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98BAF6-468E-4715-8F76-CA2A1A84B61E}" type="slidenum">
              <a:rPr lang="en-US" sz="1400" smtClean="0">
                <a:solidFill>
                  <a:schemeClr val="tx1"/>
                </a:solidFill>
              </a:rPr>
              <a:pPr/>
              <a:t>31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2EE461-136C-64B4-BFFD-3E503A055452}"/>
              </a:ext>
            </a:extLst>
          </p:cNvPr>
          <p:cNvSpPr txBox="1"/>
          <p:nvPr/>
        </p:nvSpPr>
        <p:spPr>
          <a:xfrm>
            <a:off x="9018192" y="6574714"/>
            <a:ext cx="2166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IAES BUPA Competition</a:t>
            </a:r>
          </a:p>
        </p:txBody>
      </p:sp>
      <p:pic>
        <p:nvPicPr>
          <p:cNvPr id="13" name="Picture 12" descr="A list of jobs&#10;&#10;AI-generated content may be incorrect.">
            <a:extLst>
              <a:ext uri="{FF2B5EF4-FFF2-40B4-BE49-F238E27FC236}">
                <a16:creationId xmlns:a16="http://schemas.microsoft.com/office/drawing/2014/main" id="{A5839429-75CC-80EF-8A41-288888060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539" y="258793"/>
            <a:ext cx="5941167" cy="634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254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FDA8E-E6C0-9BFE-6C70-9003D49C6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664EE81-0796-1C0D-123F-7775D994FB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4430619"/>
              </p:ext>
            </p:extLst>
          </p:nvPr>
        </p:nvGraphicFramePr>
        <p:xfrm>
          <a:off x="805126" y="2547667"/>
          <a:ext cx="10621993" cy="3674853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087450">
                  <a:extLst>
                    <a:ext uri="{9D8B030D-6E8A-4147-A177-3AD203B41FA5}">
                      <a16:colId xmlns:a16="http://schemas.microsoft.com/office/drawing/2014/main" val="1474530807"/>
                    </a:ext>
                  </a:extLst>
                </a:gridCol>
                <a:gridCol w="1780235">
                  <a:extLst>
                    <a:ext uri="{9D8B030D-6E8A-4147-A177-3AD203B41FA5}">
                      <a16:colId xmlns:a16="http://schemas.microsoft.com/office/drawing/2014/main" val="4074726880"/>
                    </a:ext>
                  </a:extLst>
                </a:gridCol>
                <a:gridCol w="2878761">
                  <a:extLst>
                    <a:ext uri="{9D8B030D-6E8A-4147-A177-3AD203B41FA5}">
                      <a16:colId xmlns:a16="http://schemas.microsoft.com/office/drawing/2014/main" val="3445490563"/>
                    </a:ext>
                  </a:extLst>
                </a:gridCol>
                <a:gridCol w="1468135">
                  <a:extLst>
                    <a:ext uri="{9D8B030D-6E8A-4147-A177-3AD203B41FA5}">
                      <a16:colId xmlns:a16="http://schemas.microsoft.com/office/drawing/2014/main" val="2852375926"/>
                    </a:ext>
                  </a:extLst>
                </a:gridCol>
                <a:gridCol w="1407412">
                  <a:extLst>
                    <a:ext uri="{9D8B030D-6E8A-4147-A177-3AD203B41FA5}">
                      <a16:colId xmlns:a16="http://schemas.microsoft.com/office/drawing/2014/main" val="878849794"/>
                    </a:ext>
                  </a:extLst>
                </a:gridCol>
              </a:tblGrid>
              <a:tr h="61124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Aft>
                          <a:spcPts val="2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All Sectors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Aft>
                          <a:spcPts val="2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Immigrant-Intensive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Aft>
                          <a:spcPts val="20"/>
                        </a:spcAft>
                        <a:buNone/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High-Skill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7000"/>
                        </a:lnSpc>
                        <a:spcAft>
                          <a:spcPts val="2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Low-Skill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446315"/>
                  </a:ext>
                </a:extLst>
              </a:tr>
              <a:tr h="534092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Aft>
                          <a:spcPts val="2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Win rate × Post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Aft>
                          <a:spcPts val="20"/>
                        </a:spcAft>
                        <a:buNone/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0.0022***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Aft>
                          <a:spcPts val="2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0.0058***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Aft>
                          <a:spcPts val="20"/>
                        </a:spcAft>
                        <a:buNone/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0.0082***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Aft>
                          <a:spcPts val="20"/>
                        </a:spcAft>
                        <a:buNone/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0.0047**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76795"/>
                  </a:ext>
                </a:extLst>
              </a:tr>
              <a:tr h="501454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Aft>
                          <a:spcPts val="20"/>
                        </a:spcAft>
                        <a:buNone/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(0.0008)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Aft>
                          <a:spcPts val="2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(0.0017)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Aft>
                          <a:spcPts val="20"/>
                        </a:spcAft>
                        <a:buNone/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(0.0027)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Aft>
                          <a:spcPts val="20"/>
                        </a:spcAft>
                        <a:buNone/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(0.0013)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961379"/>
                  </a:ext>
                </a:extLst>
              </a:tr>
              <a:tr h="534092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Aft>
                          <a:spcPts val="2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Observations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Aft>
                          <a:spcPts val="20"/>
                        </a:spcAft>
                        <a:buNone/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764,950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Aft>
                          <a:spcPts val="2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113,128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Aft>
                          <a:spcPts val="20"/>
                        </a:spcAft>
                        <a:buNone/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32,332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Aft>
                          <a:spcPts val="20"/>
                        </a:spcAft>
                        <a:buNone/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80,796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444610"/>
                  </a:ext>
                </a:extLst>
              </a:tr>
              <a:tr h="494035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Aft>
                          <a:spcPts val="20"/>
                        </a:spcAft>
                        <a:buNone/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County Fixed Effects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Aft>
                          <a:spcPts val="20"/>
                        </a:spcAft>
                        <a:buNone/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Yes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Aft>
                          <a:spcPts val="2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Yes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Aft>
                          <a:spcPts val="20"/>
                        </a:spcAft>
                        <a:buNone/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Yes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Aft>
                          <a:spcPts val="20"/>
                        </a:spcAft>
                        <a:buNone/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Yes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813657"/>
                  </a:ext>
                </a:extLst>
              </a:tr>
              <a:tr h="494035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Aft>
                          <a:spcPts val="20"/>
                        </a:spcAft>
                        <a:buNone/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Year Fixed Effects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Aft>
                          <a:spcPts val="20"/>
                        </a:spcAft>
                        <a:buNone/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Yes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Aft>
                          <a:spcPts val="2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Yes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Aft>
                          <a:spcPts val="20"/>
                        </a:spcAft>
                        <a:buNone/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Yes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Aft>
                          <a:spcPts val="20"/>
                        </a:spcAft>
                        <a:buNone/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Yes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567225"/>
                  </a:ext>
                </a:extLst>
              </a:tr>
              <a:tr h="505905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Aft>
                          <a:spcPts val="2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Industry Fixed Effects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Aft>
                          <a:spcPts val="20"/>
                        </a:spcAft>
                        <a:buNone/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Yes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Aft>
                          <a:spcPts val="2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Yes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Aft>
                          <a:spcPts val="20"/>
                        </a:spcAft>
                        <a:buNone/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Yes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Aft>
                          <a:spcPts val="2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Yes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75565" marT="24130" marB="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090497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DF0A41F-21ED-F0BF-F82A-E01B729D613F}"/>
              </a:ext>
            </a:extLst>
          </p:cNvPr>
          <p:cNvSpPr/>
          <p:nvPr/>
        </p:nvSpPr>
        <p:spPr>
          <a:xfrm>
            <a:off x="0" y="1"/>
            <a:ext cx="6096000" cy="2587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A35CA3-5831-315A-1732-5E1138759803}"/>
              </a:ext>
            </a:extLst>
          </p:cNvPr>
          <p:cNvSpPr/>
          <p:nvPr/>
        </p:nvSpPr>
        <p:spPr>
          <a:xfrm>
            <a:off x="6096000" y="-1"/>
            <a:ext cx="6096000" cy="2587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35CB3A-775F-91E9-2195-6EF89682D4A8}"/>
              </a:ext>
            </a:extLst>
          </p:cNvPr>
          <p:cNvSpPr/>
          <p:nvPr/>
        </p:nvSpPr>
        <p:spPr>
          <a:xfrm>
            <a:off x="0" y="258792"/>
            <a:ext cx="12192000" cy="13255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7B5381-B9BF-4BE6-7EB5-625C22EE7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79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enorite" panose="00000500000000000000" pitchFamily="2" charset="0"/>
              </a:rPr>
              <a:t>Immigrant Heterogeneity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C9C318-D5DF-BE43-165E-D026F08E6659}"/>
              </a:ext>
            </a:extLst>
          </p:cNvPr>
          <p:cNvSpPr/>
          <p:nvPr/>
        </p:nvSpPr>
        <p:spPr>
          <a:xfrm>
            <a:off x="0" y="6599207"/>
            <a:ext cx="4094672" cy="25879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C06614-3B3B-87DC-CD54-2CD96538F481}"/>
              </a:ext>
            </a:extLst>
          </p:cNvPr>
          <p:cNvSpPr/>
          <p:nvPr/>
        </p:nvSpPr>
        <p:spPr>
          <a:xfrm>
            <a:off x="8097326" y="6599207"/>
            <a:ext cx="4094673" cy="2587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16EBB6-7790-5DD7-AC3E-06D2C0D4BC19}"/>
              </a:ext>
            </a:extLst>
          </p:cNvPr>
          <p:cNvSpPr/>
          <p:nvPr/>
        </p:nvSpPr>
        <p:spPr>
          <a:xfrm>
            <a:off x="4094673" y="6599207"/>
            <a:ext cx="4002654" cy="270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729A22-D5E6-1807-7AD5-A3F75CCB5F87}"/>
              </a:ext>
            </a:extLst>
          </p:cNvPr>
          <p:cNvSpPr txBox="1"/>
          <p:nvPr/>
        </p:nvSpPr>
        <p:spPr>
          <a:xfrm>
            <a:off x="1498120" y="6567020"/>
            <a:ext cx="1098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Spencer Ma</a:t>
            </a:r>
          </a:p>
        </p:txBody>
      </p:sp>
      <p:sp>
        <p:nvSpPr>
          <p:cNvPr id="14" name="Footer Placeholder 15">
            <a:extLst>
              <a:ext uri="{FF2B5EF4-FFF2-40B4-BE49-F238E27FC236}">
                <a16:creationId xmlns:a16="http://schemas.microsoft.com/office/drawing/2014/main" id="{7B0CA9ED-9F86-723C-94D6-45334EA4DA78}"/>
              </a:ext>
            </a:extLst>
          </p:cNvPr>
          <p:cNvSpPr txBox="1">
            <a:spLocks/>
          </p:cNvSpPr>
          <p:nvPr/>
        </p:nvSpPr>
        <p:spPr>
          <a:xfrm>
            <a:off x="4058723" y="65569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tx1"/>
                </a:solidFill>
              </a:rPr>
              <a:t>Skilled Immigration and Business Diversity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Slide Number Placeholder 16">
            <a:extLst>
              <a:ext uri="{FF2B5EF4-FFF2-40B4-BE49-F238E27FC236}">
                <a16:creationId xmlns:a16="http://schemas.microsoft.com/office/drawing/2014/main" id="{5C4A7724-6413-CBF5-3E85-088FA2E61AF2}"/>
              </a:ext>
            </a:extLst>
          </p:cNvPr>
          <p:cNvSpPr txBox="1">
            <a:spLocks/>
          </p:cNvSpPr>
          <p:nvPr/>
        </p:nvSpPr>
        <p:spPr>
          <a:xfrm>
            <a:off x="9296400" y="65417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98BAF6-468E-4715-8F76-CA2A1A84B61E}" type="slidenum">
              <a:rPr lang="en-US" sz="1400" smtClean="0">
                <a:solidFill>
                  <a:schemeClr val="tx1"/>
                </a:solidFill>
              </a:rPr>
              <a:pPr/>
              <a:t>32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BAEB7A-84A5-0BC8-B5C8-2354085CE8BF}"/>
              </a:ext>
            </a:extLst>
          </p:cNvPr>
          <p:cNvSpPr txBox="1"/>
          <p:nvPr/>
        </p:nvSpPr>
        <p:spPr>
          <a:xfrm>
            <a:off x="9018192" y="6574714"/>
            <a:ext cx="2166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IAES BUPA Competition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E90E31-0F3A-3151-9983-43395CAE82C2}"/>
              </a:ext>
            </a:extLst>
          </p:cNvPr>
          <p:cNvSpPr txBox="1"/>
          <p:nvPr/>
        </p:nvSpPr>
        <p:spPr>
          <a:xfrm>
            <a:off x="1115680" y="1970925"/>
            <a:ext cx="9529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Tenorite" panose="00000500000000000000" pitchFamily="2" charset="0"/>
              </a:rPr>
              <a:t>Table: </a:t>
            </a:r>
            <a:r>
              <a:rPr lang="en-US" dirty="0"/>
              <a:t>Effect of H-1B Lottery Success on Business Counts in Immigrant-Intensive Industries</a:t>
            </a:r>
            <a:endParaRPr lang="en-US" sz="2000" dirty="0">
              <a:latin typeface="Tenorit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0114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69D13-75BC-5A0D-2B24-8606840E3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A graph of a graph&#10;&#10;AI-generated content may be incorrect.">
            <a:extLst>
              <a:ext uri="{FF2B5EF4-FFF2-40B4-BE49-F238E27FC236}">
                <a16:creationId xmlns:a16="http://schemas.microsoft.com/office/drawing/2014/main" id="{3628E295-CDD2-A2FB-4D85-B2619B1019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330" y="1789113"/>
            <a:ext cx="7047340" cy="4351337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65CE050-7407-080E-80F1-EF9FCCAF6B83}"/>
              </a:ext>
            </a:extLst>
          </p:cNvPr>
          <p:cNvSpPr/>
          <p:nvPr/>
        </p:nvSpPr>
        <p:spPr>
          <a:xfrm>
            <a:off x="0" y="1"/>
            <a:ext cx="6096000" cy="2587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762C7B-D03E-B0BC-148F-0E66A1AC8AC6}"/>
              </a:ext>
            </a:extLst>
          </p:cNvPr>
          <p:cNvSpPr/>
          <p:nvPr/>
        </p:nvSpPr>
        <p:spPr>
          <a:xfrm>
            <a:off x="6096000" y="-1"/>
            <a:ext cx="6096000" cy="2587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7AA7F0-7298-1014-7004-BF95A90A9B85}"/>
              </a:ext>
            </a:extLst>
          </p:cNvPr>
          <p:cNvSpPr/>
          <p:nvPr/>
        </p:nvSpPr>
        <p:spPr>
          <a:xfrm>
            <a:off x="0" y="258792"/>
            <a:ext cx="12192000" cy="13255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AF2278-0774-189D-C7DE-46DE461B4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79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enorite" panose="00000500000000000000" pitchFamily="2" charset="0"/>
              </a:rPr>
              <a:t>Unrestricted Win Rate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FB3A00-45F5-A5C0-DCD8-A55C8EE3ACD1}"/>
              </a:ext>
            </a:extLst>
          </p:cNvPr>
          <p:cNvSpPr/>
          <p:nvPr/>
        </p:nvSpPr>
        <p:spPr>
          <a:xfrm>
            <a:off x="0" y="6599207"/>
            <a:ext cx="4094672" cy="25879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AB4250-37E3-80EB-7B3B-BAA474F93D96}"/>
              </a:ext>
            </a:extLst>
          </p:cNvPr>
          <p:cNvSpPr/>
          <p:nvPr/>
        </p:nvSpPr>
        <p:spPr>
          <a:xfrm>
            <a:off x="8097326" y="6599207"/>
            <a:ext cx="4094673" cy="2587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024B60-832F-A9A9-6421-87A4B3AE7792}"/>
              </a:ext>
            </a:extLst>
          </p:cNvPr>
          <p:cNvSpPr/>
          <p:nvPr/>
        </p:nvSpPr>
        <p:spPr>
          <a:xfrm>
            <a:off x="4094673" y="6599207"/>
            <a:ext cx="4002654" cy="270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30D1A5-7944-58E6-8252-DB7C8BF1E807}"/>
              </a:ext>
            </a:extLst>
          </p:cNvPr>
          <p:cNvSpPr txBox="1"/>
          <p:nvPr/>
        </p:nvSpPr>
        <p:spPr>
          <a:xfrm>
            <a:off x="1498120" y="6567020"/>
            <a:ext cx="1098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Spencer Ma</a:t>
            </a:r>
          </a:p>
        </p:txBody>
      </p:sp>
      <p:sp>
        <p:nvSpPr>
          <p:cNvPr id="14" name="Footer Placeholder 15">
            <a:extLst>
              <a:ext uri="{FF2B5EF4-FFF2-40B4-BE49-F238E27FC236}">
                <a16:creationId xmlns:a16="http://schemas.microsoft.com/office/drawing/2014/main" id="{F403D355-E9AE-78DE-5AE7-4D9B59304062}"/>
              </a:ext>
            </a:extLst>
          </p:cNvPr>
          <p:cNvSpPr txBox="1">
            <a:spLocks/>
          </p:cNvSpPr>
          <p:nvPr/>
        </p:nvSpPr>
        <p:spPr>
          <a:xfrm>
            <a:off x="4058723" y="65569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tx1"/>
                </a:solidFill>
              </a:rPr>
              <a:t>Skilled Immigration and Business Diversity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Slide Number Placeholder 16">
            <a:extLst>
              <a:ext uri="{FF2B5EF4-FFF2-40B4-BE49-F238E27FC236}">
                <a16:creationId xmlns:a16="http://schemas.microsoft.com/office/drawing/2014/main" id="{22C3C3C5-EFE3-956E-6F48-DE820320789A}"/>
              </a:ext>
            </a:extLst>
          </p:cNvPr>
          <p:cNvSpPr txBox="1">
            <a:spLocks/>
          </p:cNvSpPr>
          <p:nvPr/>
        </p:nvSpPr>
        <p:spPr>
          <a:xfrm>
            <a:off x="9296400" y="65417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98BAF6-468E-4715-8F76-CA2A1A84B61E}" type="slidenum">
              <a:rPr lang="en-US" sz="1400" smtClean="0">
                <a:solidFill>
                  <a:schemeClr val="tx1"/>
                </a:solidFill>
              </a:rPr>
              <a:pPr/>
              <a:t>33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638C9A-1739-CBA3-D06D-BC4AB5BCA993}"/>
              </a:ext>
            </a:extLst>
          </p:cNvPr>
          <p:cNvSpPr txBox="1"/>
          <p:nvPr/>
        </p:nvSpPr>
        <p:spPr>
          <a:xfrm>
            <a:off x="9018192" y="6574714"/>
            <a:ext cx="2166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IAES BUPA Competition</a:t>
            </a:r>
          </a:p>
        </p:txBody>
      </p:sp>
    </p:spTree>
    <p:extLst>
      <p:ext uri="{BB962C8B-B14F-4D97-AF65-F5344CB8AC3E}">
        <p14:creationId xmlns:p14="http://schemas.microsoft.com/office/powerpoint/2010/main" val="20404840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52B6D-6BCD-F131-65EC-BAC1CBD40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720D1-5683-BB71-F66E-C4C02059D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8916"/>
            <a:ext cx="10515600" cy="4351338"/>
          </a:xfrm>
        </p:spPr>
        <p:txBody>
          <a:bodyPr>
            <a:normAutofit/>
          </a:bodyPr>
          <a:lstStyle/>
          <a:p>
            <a:endParaRPr lang="en-US" sz="2400" dirty="0">
              <a:latin typeface="Tenorite" panose="000005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CABA99-630C-B0C9-2075-A28A81B65CE5}"/>
              </a:ext>
            </a:extLst>
          </p:cNvPr>
          <p:cNvSpPr/>
          <p:nvPr/>
        </p:nvSpPr>
        <p:spPr>
          <a:xfrm>
            <a:off x="0" y="1"/>
            <a:ext cx="6096000" cy="2587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162DE0-62E1-DA58-F1EE-2B1270E505B5}"/>
              </a:ext>
            </a:extLst>
          </p:cNvPr>
          <p:cNvSpPr/>
          <p:nvPr/>
        </p:nvSpPr>
        <p:spPr>
          <a:xfrm>
            <a:off x="6096000" y="-1"/>
            <a:ext cx="6096000" cy="2587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777CCA-2102-A54B-6265-25F68D517278}"/>
              </a:ext>
            </a:extLst>
          </p:cNvPr>
          <p:cNvSpPr/>
          <p:nvPr/>
        </p:nvSpPr>
        <p:spPr>
          <a:xfrm>
            <a:off x="0" y="258792"/>
            <a:ext cx="12192000" cy="13255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3E11C-CF99-D707-53ED-698CF8086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79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enorite" panose="00000500000000000000" pitchFamily="2" charset="0"/>
              </a:rPr>
              <a:t>Beamer: </a:t>
            </a:r>
            <a:r>
              <a:rPr lang="en-US" dirty="0" err="1">
                <a:solidFill>
                  <a:srgbClr val="C00000"/>
                </a:solidFill>
                <a:latin typeface="Tenorite" panose="00000500000000000000" pitchFamily="2" charset="0"/>
              </a:rPr>
              <a:t>CambridgeUS</a:t>
            </a:r>
            <a:r>
              <a:rPr lang="en-US" dirty="0">
                <a:solidFill>
                  <a:srgbClr val="C00000"/>
                </a:solidFill>
                <a:latin typeface="Tenorite" panose="00000500000000000000" pitchFamily="2" charset="0"/>
              </a:rPr>
              <a:t> Template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2EA54B-234E-853B-CE22-FA386A326E6E}"/>
              </a:ext>
            </a:extLst>
          </p:cNvPr>
          <p:cNvSpPr/>
          <p:nvPr/>
        </p:nvSpPr>
        <p:spPr>
          <a:xfrm>
            <a:off x="0" y="6599207"/>
            <a:ext cx="4094672" cy="25879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11EDB3-B6D4-40DC-AFB4-5EDC0A42EDF3}"/>
              </a:ext>
            </a:extLst>
          </p:cNvPr>
          <p:cNvSpPr/>
          <p:nvPr/>
        </p:nvSpPr>
        <p:spPr>
          <a:xfrm>
            <a:off x="8097326" y="6599207"/>
            <a:ext cx="4094673" cy="2587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2251D9-BB4D-CDCD-F7BE-8BCFAA986B13}"/>
              </a:ext>
            </a:extLst>
          </p:cNvPr>
          <p:cNvSpPr/>
          <p:nvPr/>
        </p:nvSpPr>
        <p:spPr>
          <a:xfrm>
            <a:off x="4094673" y="6599207"/>
            <a:ext cx="4002654" cy="270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AD1EA5-3C25-82DB-D1B7-E261AF55F0C4}"/>
              </a:ext>
            </a:extLst>
          </p:cNvPr>
          <p:cNvSpPr txBox="1"/>
          <p:nvPr/>
        </p:nvSpPr>
        <p:spPr>
          <a:xfrm>
            <a:off x="1498120" y="6567020"/>
            <a:ext cx="1098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Spencer Ma</a:t>
            </a:r>
          </a:p>
        </p:txBody>
      </p:sp>
      <p:sp>
        <p:nvSpPr>
          <p:cNvPr id="14" name="Footer Placeholder 15">
            <a:extLst>
              <a:ext uri="{FF2B5EF4-FFF2-40B4-BE49-F238E27FC236}">
                <a16:creationId xmlns:a16="http://schemas.microsoft.com/office/drawing/2014/main" id="{546D5788-BAD8-A8FD-4742-F132FD96B948}"/>
              </a:ext>
            </a:extLst>
          </p:cNvPr>
          <p:cNvSpPr txBox="1">
            <a:spLocks/>
          </p:cNvSpPr>
          <p:nvPr/>
        </p:nvSpPr>
        <p:spPr>
          <a:xfrm>
            <a:off x="4058723" y="65569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tx1"/>
                </a:solidFill>
              </a:rPr>
              <a:t>Skilled Immigration and Business Diversity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Slide Number Placeholder 16">
            <a:extLst>
              <a:ext uri="{FF2B5EF4-FFF2-40B4-BE49-F238E27FC236}">
                <a16:creationId xmlns:a16="http://schemas.microsoft.com/office/drawing/2014/main" id="{957DCFF2-07AC-8BAC-DEE4-DF0796B6F6F8}"/>
              </a:ext>
            </a:extLst>
          </p:cNvPr>
          <p:cNvSpPr txBox="1">
            <a:spLocks/>
          </p:cNvSpPr>
          <p:nvPr/>
        </p:nvSpPr>
        <p:spPr>
          <a:xfrm>
            <a:off x="9296400" y="65417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98BAF6-468E-4715-8F76-CA2A1A84B61E}" type="slidenum">
              <a:rPr lang="en-US" sz="1400" smtClean="0">
                <a:solidFill>
                  <a:schemeClr val="tx1"/>
                </a:solidFill>
              </a:rPr>
              <a:pPr/>
              <a:t>34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A4B338-7427-024E-C268-BC9CE2C69424}"/>
              </a:ext>
            </a:extLst>
          </p:cNvPr>
          <p:cNvSpPr txBox="1"/>
          <p:nvPr/>
        </p:nvSpPr>
        <p:spPr>
          <a:xfrm>
            <a:off x="9018192" y="6574714"/>
            <a:ext cx="2166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IAES BUPA Competition</a:t>
            </a:r>
          </a:p>
        </p:txBody>
      </p:sp>
    </p:spTree>
    <p:extLst>
      <p:ext uri="{BB962C8B-B14F-4D97-AF65-F5344CB8AC3E}">
        <p14:creationId xmlns:p14="http://schemas.microsoft.com/office/powerpoint/2010/main" val="429720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B4C46A-A97C-01F3-5CC2-3B83750FA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AF059-6FD8-0541-BBE7-BA47D0DE3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8916"/>
            <a:ext cx="10515600" cy="43513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latin typeface="Tenorite" panose="00000500000000000000" pitchFamily="2" charset="0"/>
              </a:rPr>
              <a:t>This paper provides new evidence on the impacts of skilled immigration on </a:t>
            </a:r>
            <a:r>
              <a:rPr lang="en-US" sz="2400" b="1" dirty="0">
                <a:solidFill>
                  <a:srgbClr val="C00000"/>
                </a:solidFill>
                <a:latin typeface="Tenorite" panose="00000500000000000000" pitchFamily="2" charset="0"/>
              </a:rPr>
              <a:t>business diversity</a:t>
            </a:r>
            <a:r>
              <a:rPr lang="en-US" sz="2400" b="1" dirty="0">
                <a:latin typeface="Tenorite" panose="00000500000000000000" pitchFamily="2" charset="0"/>
              </a:rPr>
              <a:t> (Herfindahl Hirschman Index).</a:t>
            </a:r>
          </a:p>
          <a:p>
            <a:pPr lvl="1">
              <a:spcAft>
                <a:spcPts val="2400"/>
              </a:spcAft>
            </a:pPr>
            <a:r>
              <a:rPr lang="en-US" sz="2000" dirty="0">
                <a:latin typeface="Tenorite" panose="00000500000000000000" pitchFamily="2" charset="0"/>
              </a:rPr>
              <a:t>Exploit the H-1B lottery as an exogenous source of variation.</a:t>
            </a:r>
          </a:p>
          <a:p>
            <a:pPr lvl="1">
              <a:spcAft>
                <a:spcPts val="2400"/>
              </a:spcAft>
            </a:pPr>
            <a:r>
              <a:rPr lang="en-US" sz="2000" dirty="0">
                <a:latin typeface="Tenorite" panose="00000500000000000000" pitchFamily="2" charset="0"/>
              </a:rPr>
              <a:t>Construct HHI measure from 2012-2022 County Business Patterns</a:t>
            </a:r>
          </a:p>
          <a:p>
            <a:pPr lvl="1">
              <a:spcAft>
                <a:spcPts val="2400"/>
              </a:spcAft>
            </a:pPr>
            <a:r>
              <a:rPr lang="en-US" sz="2000" dirty="0">
                <a:latin typeface="Tenorite" panose="00000500000000000000" pitchFamily="2" charset="0"/>
              </a:rPr>
              <a:t>Calculate H-1B lottery win rate by dividing winning H-1B Visa applications (USCIS data) by the total H-1B lottery applications (DOL LCA data)</a:t>
            </a:r>
          </a:p>
          <a:p>
            <a:pPr lvl="1">
              <a:spcAft>
                <a:spcPts val="2400"/>
              </a:spcAft>
            </a:pPr>
            <a:r>
              <a:rPr lang="en-US" sz="2000" dirty="0">
                <a:latin typeface="Tenorite" panose="00000500000000000000" pitchFamily="2" charset="0"/>
              </a:rPr>
              <a:t>Use continuous </a:t>
            </a:r>
            <a:r>
              <a:rPr lang="en-US" sz="2000" dirty="0" err="1">
                <a:latin typeface="Tenorite" panose="00000500000000000000" pitchFamily="2" charset="0"/>
              </a:rPr>
              <a:t>DiD</a:t>
            </a:r>
            <a:r>
              <a:rPr lang="en-US" sz="2000" dirty="0">
                <a:latin typeface="Tenorite" panose="00000500000000000000" pitchFamily="2" charset="0"/>
              </a:rPr>
              <a:t> to estimate the dose-response effect of an increase in skilled immigration on HHI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D8034E-15FE-1C9C-AD7A-E682561CE1D2}"/>
              </a:ext>
            </a:extLst>
          </p:cNvPr>
          <p:cNvSpPr/>
          <p:nvPr/>
        </p:nvSpPr>
        <p:spPr>
          <a:xfrm>
            <a:off x="0" y="1"/>
            <a:ext cx="6096000" cy="2587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DEEBE5-86C7-F716-67EF-DE5962A60C9B}"/>
              </a:ext>
            </a:extLst>
          </p:cNvPr>
          <p:cNvSpPr/>
          <p:nvPr/>
        </p:nvSpPr>
        <p:spPr>
          <a:xfrm>
            <a:off x="6096000" y="-1"/>
            <a:ext cx="6096000" cy="2587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A144B7-7DAA-F852-DF54-CC64EE598099}"/>
              </a:ext>
            </a:extLst>
          </p:cNvPr>
          <p:cNvSpPr/>
          <p:nvPr/>
        </p:nvSpPr>
        <p:spPr>
          <a:xfrm>
            <a:off x="0" y="258792"/>
            <a:ext cx="12192000" cy="13255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3999B1-7F22-135A-781F-B8D64505A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79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enorite" panose="00000500000000000000" pitchFamily="2" charset="0"/>
              </a:rPr>
              <a:t>This Paper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AEB05E-4703-E51A-3146-969768866C3E}"/>
              </a:ext>
            </a:extLst>
          </p:cNvPr>
          <p:cNvSpPr/>
          <p:nvPr/>
        </p:nvSpPr>
        <p:spPr>
          <a:xfrm>
            <a:off x="0" y="6599207"/>
            <a:ext cx="4094672" cy="25879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29BA63-B703-C900-825B-F0E3D5918821}"/>
              </a:ext>
            </a:extLst>
          </p:cNvPr>
          <p:cNvSpPr/>
          <p:nvPr/>
        </p:nvSpPr>
        <p:spPr>
          <a:xfrm>
            <a:off x="8097326" y="6599207"/>
            <a:ext cx="4094673" cy="2587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AE5653-5C6E-96E6-0F07-EBF9A144EBB8}"/>
              </a:ext>
            </a:extLst>
          </p:cNvPr>
          <p:cNvSpPr/>
          <p:nvPr/>
        </p:nvSpPr>
        <p:spPr>
          <a:xfrm>
            <a:off x="4094673" y="6599207"/>
            <a:ext cx="4002654" cy="270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C16D4A-5F54-E8BA-67E7-A9DD8901B016}"/>
              </a:ext>
            </a:extLst>
          </p:cNvPr>
          <p:cNvSpPr txBox="1"/>
          <p:nvPr/>
        </p:nvSpPr>
        <p:spPr>
          <a:xfrm>
            <a:off x="1498120" y="6567020"/>
            <a:ext cx="1098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Spencer Ma</a:t>
            </a:r>
          </a:p>
        </p:txBody>
      </p:sp>
      <p:sp>
        <p:nvSpPr>
          <p:cNvPr id="14" name="Footer Placeholder 15">
            <a:extLst>
              <a:ext uri="{FF2B5EF4-FFF2-40B4-BE49-F238E27FC236}">
                <a16:creationId xmlns:a16="http://schemas.microsoft.com/office/drawing/2014/main" id="{32A2E8E7-6EBA-4723-DC2F-BEC1934EB7AE}"/>
              </a:ext>
            </a:extLst>
          </p:cNvPr>
          <p:cNvSpPr txBox="1">
            <a:spLocks/>
          </p:cNvSpPr>
          <p:nvPr/>
        </p:nvSpPr>
        <p:spPr>
          <a:xfrm>
            <a:off x="4058723" y="65569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tx1"/>
                </a:solidFill>
              </a:rPr>
              <a:t>Skilled Immigration and Business Diversity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Slide Number Placeholder 16">
            <a:extLst>
              <a:ext uri="{FF2B5EF4-FFF2-40B4-BE49-F238E27FC236}">
                <a16:creationId xmlns:a16="http://schemas.microsoft.com/office/drawing/2014/main" id="{B78EC4D9-F3F5-2E58-24D6-311CEE2FC7DA}"/>
              </a:ext>
            </a:extLst>
          </p:cNvPr>
          <p:cNvSpPr txBox="1">
            <a:spLocks/>
          </p:cNvSpPr>
          <p:nvPr/>
        </p:nvSpPr>
        <p:spPr>
          <a:xfrm>
            <a:off x="9296400" y="65417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98BAF6-468E-4715-8F76-CA2A1A84B61E}" type="slidenum">
              <a:rPr lang="en-US" sz="1400" smtClean="0">
                <a:solidFill>
                  <a:schemeClr val="tx1"/>
                </a:solidFill>
              </a:rPr>
              <a:pPr/>
              <a:t>4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8AB680-B046-D78A-6CFD-D4A39545EB7F}"/>
              </a:ext>
            </a:extLst>
          </p:cNvPr>
          <p:cNvSpPr txBox="1"/>
          <p:nvPr/>
        </p:nvSpPr>
        <p:spPr>
          <a:xfrm>
            <a:off x="9018192" y="6574714"/>
            <a:ext cx="2166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IAES BUPA Competition</a:t>
            </a:r>
          </a:p>
        </p:txBody>
      </p:sp>
    </p:spTree>
    <p:extLst>
      <p:ext uri="{BB962C8B-B14F-4D97-AF65-F5344CB8AC3E}">
        <p14:creationId xmlns:p14="http://schemas.microsoft.com/office/powerpoint/2010/main" val="23478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8EFF0-0492-D09B-8E87-BE0013ED0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49200-0276-0110-4937-7E90BBC15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88916"/>
            <a:ext cx="5976669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latin typeface="Tenorite" panose="00000500000000000000" pitchFamily="2" charset="0"/>
              </a:rPr>
              <a:t>Basics</a:t>
            </a:r>
          </a:p>
          <a:p>
            <a:pPr lvl="1"/>
            <a:r>
              <a:rPr lang="en-US" sz="2000" dirty="0">
                <a:latin typeface="Tenorite" panose="00000500000000000000" pitchFamily="2" charset="0"/>
              </a:rPr>
              <a:t>Created under Immigration and Nationality Act (1990)</a:t>
            </a:r>
          </a:p>
          <a:p>
            <a:pPr lvl="1"/>
            <a:r>
              <a:rPr lang="en-US" sz="2000" dirty="0">
                <a:latin typeface="Tenorite" panose="00000500000000000000" pitchFamily="2" charset="0"/>
              </a:rPr>
              <a:t>Annual cap of 85,000 visas</a:t>
            </a:r>
          </a:p>
          <a:p>
            <a:pPr lvl="2"/>
            <a:r>
              <a:rPr lang="en-US" sz="1600" dirty="0">
                <a:latin typeface="Tenorite" panose="00000500000000000000" pitchFamily="2" charset="0"/>
              </a:rPr>
              <a:t>65,000 regular cap, 20,000 advanced degree exemption</a:t>
            </a:r>
          </a:p>
          <a:p>
            <a:r>
              <a:rPr lang="en-US" sz="2400" dirty="0">
                <a:latin typeface="Tenorite" panose="00000500000000000000" pitchFamily="2" charset="0"/>
              </a:rPr>
              <a:t>Lottery vs Cap-Exempt</a:t>
            </a:r>
          </a:p>
          <a:p>
            <a:pPr lvl="1"/>
            <a:r>
              <a:rPr lang="en-US" sz="2000" dirty="0">
                <a:latin typeface="Tenorite" panose="00000500000000000000" pitchFamily="2" charset="0"/>
              </a:rPr>
              <a:t>Nonprofit firms (universities, research, hospitals) cap exempt</a:t>
            </a:r>
          </a:p>
          <a:p>
            <a:pPr lvl="1"/>
            <a:r>
              <a:rPr lang="en-US" sz="2000" dirty="0">
                <a:latin typeface="Tenorite" panose="00000500000000000000" pitchFamily="2" charset="0"/>
              </a:rPr>
              <a:t>Private for-profit firms subject to lottery</a:t>
            </a:r>
          </a:p>
          <a:p>
            <a:r>
              <a:rPr lang="en-US" sz="2400" dirty="0">
                <a:latin typeface="Tenorite" panose="00000500000000000000" pitchFamily="2" charset="0"/>
              </a:rPr>
              <a:t>Lottery Mechanism</a:t>
            </a:r>
          </a:p>
          <a:p>
            <a:pPr lvl="1"/>
            <a:r>
              <a:rPr lang="en-US" sz="2000" dirty="0">
                <a:latin typeface="Tenorite" panose="00000500000000000000" pitchFamily="2" charset="0"/>
              </a:rPr>
              <a:t>USCIS runs lottery ONLY when applications exceed cap</a:t>
            </a:r>
          </a:p>
          <a:p>
            <a:pPr lvl="1"/>
            <a:r>
              <a:rPr lang="en-US" sz="2000" dirty="0">
                <a:latin typeface="Tenorite" panose="00000500000000000000" pitchFamily="2" charset="0"/>
              </a:rPr>
              <a:t>If cap exceeded in the first 5 days, ALL petitions enter lottery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89D7DE-1A58-55A9-9254-CABEB6FDBFFD}"/>
              </a:ext>
            </a:extLst>
          </p:cNvPr>
          <p:cNvSpPr/>
          <p:nvPr/>
        </p:nvSpPr>
        <p:spPr>
          <a:xfrm>
            <a:off x="0" y="1"/>
            <a:ext cx="6096000" cy="2587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00B900-404E-AFB0-71C1-CE53C696E74A}"/>
              </a:ext>
            </a:extLst>
          </p:cNvPr>
          <p:cNvSpPr/>
          <p:nvPr/>
        </p:nvSpPr>
        <p:spPr>
          <a:xfrm>
            <a:off x="6096000" y="-1"/>
            <a:ext cx="6096000" cy="2587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A2C44A-AAE4-7E10-9358-49B660FBEF37}"/>
              </a:ext>
            </a:extLst>
          </p:cNvPr>
          <p:cNvSpPr/>
          <p:nvPr/>
        </p:nvSpPr>
        <p:spPr>
          <a:xfrm>
            <a:off x="0" y="258792"/>
            <a:ext cx="12192000" cy="13255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0F1688-8CCC-C63C-4A1D-8F01FA6B9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79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enorite" panose="00000500000000000000" pitchFamily="2" charset="0"/>
              </a:rPr>
              <a:t>H-1B Lottery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C7469A-49E4-84B3-7019-4DECD8BC8314}"/>
              </a:ext>
            </a:extLst>
          </p:cNvPr>
          <p:cNvSpPr/>
          <p:nvPr/>
        </p:nvSpPr>
        <p:spPr>
          <a:xfrm>
            <a:off x="0" y="6599207"/>
            <a:ext cx="4094672" cy="25879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812743-844F-B77C-119A-C80049DE1371}"/>
              </a:ext>
            </a:extLst>
          </p:cNvPr>
          <p:cNvSpPr/>
          <p:nvPr/>
        </p:nvSpPr>
        <p:spPr>
          <a:xfrm>
            <a:off x="8097326" y="6599207"/>
            <a:ext cx="4094673" cy="2587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14774C-C8B9-ED41-7712-6D4B1789F9C4}"/>
              </a:ext>
            </a:extLst>
          </p:cNvPr>
          <p:cNvSpPr/>
          <p:nvPr/>
        </p:nvSpPr>
        <p:spPr>
          <a:xfrm>
            <a:off x="4094673" y="6599207"/>
            <a:ext cx="4002654" cy="270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81793D-5832-F274-7683-11EC988B13D9}"/>
              </a:ext>
            </a:extLst>
          </p:cNvPr>
          <p:cNvSpPr txBox="1"/>
          <p:nvPr/>
        </p:nvSpPr>
        <p:spPr>
          <a:xfrm>
            <a:off x="1498120" y="6567020"/>
            <a:ext cx="1098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Spencer Ma</a:t>
            </a:r>
          </a:p>
        </p:txBody>
      </p:sp>
      <p:sp>
        <p:nvSpPr>
          <p:cNvPr id="14" name="Footer Placeholder 15">
            <a:extLst>
              <a:ext uri="{FF2B5EF4-FFF2-40B4-BE49-F238E27FC236}">
                <a16:creationId xmlns:a16="http://schemas.microsoft.com/office/drawing/2014/main" id="{22D4222F-C8AA-F2FC-4E1B-F39AB0FC1B87}"/>
              </a:ext>
            </a:extLst>
          </p:cNvPr>
          <p:cNvSpPr txBox="1">
            <a:spLocks/>
          </p:cNvSpPr>
          <p:nvPr/>
        </p:nvSpPr>
        <p:spPr>
          <a:xfrm>
            <a:off x="4058723" y="65569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tx1"/>
                </a:solidFill>
              </a:rPr>
              <a:t>Skilled Immigration and Business Diversity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Slide Number Placeholder 16">
            <a:extLst>
              <a:ext uri="{FF2B5EF4-FFF2-40B4-BE49-F238E27FC236}">
                <a16:creationId xmlns:a16="http://schemas.microsoft.com/office/drawing/2014/main" id="{9B5D1F38-9C69-9F7B-70EF-B45986ECF1E2}"/>
              </a:ext>
            </a:extLst>
          </p:cNvPr>
          <p:cNvSpPr txBox="1">
            <a:spLocks/>
          </p:cNvSpPr>
          <p:nvPr/>
        </p:nvSpPr>
        <p:spPr>
          <a:xfrm>
            <a:off x="9296400" y="65417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98BAF6-468E-4715-8F76-CA2A1A84B61E}" type="slidenum">
              <a:rPr lang="en-US" sz="1400" smtClean="0">
                <a:solidFill>
                  <a:schemeClr val="tx1"/>
                </a:solidFill>
              </a:rPr>
              <a:pPr/>
              <a:t>5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0D7E7A-07F8-6172-D16D-73272D2AAA4A}"/>
              </a:ext>
            </a:extLst>
          </p:cNvPr>
          <p:cNvSpPr txBox="1"/>
          <p:nvPr/>
        </p:nvSpPr>
        <p:spPr>
          <a:xfrm>
            <a:off x="9018192" y="6574714"/>
            <a:ext cx="2166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IAES BUPA Competition</a:t>
            </a:r>
          </a:p>
        </p:txBody>
      </p:sp>
      <p:pic>
        <p:nvPicPr>
          <p:cNvPr id="4" name="Content Placeholder 12" descr="A line graph with dotted lines&#10;&#10;AI-generated content may be incorrect.">
            <a:extLst>
              <a:ext uri="{FF2B5EF4-FFF2-40B4-BE49-F238E27FC236}">
                <a16:creationId xmlns:a16="http://schemas.microsoft.com/office/drawing/2014/main" id="{53791C08-5684-92EA-982B-3839ABE3E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946" y="2297488"/>
            <a:ext cx="4964907" cy="354636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7F46C86-20B5-0B76-C3AA-8C69BBA92840}"/>
              </a:ext>
            </a:extLst>
          </p:cNvPr>
          <p:cNvSpPr txBox="1"/>
          <p:nvPr/>
        </p:nvSpPr>
        <p:spPr>
          <a:xfrm>
            <a:off x="7338202" y="1889314"/>
            <a:ext cx="4015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Tenorite" panose="00000500000000000000" pitchFamily="2" charset="0"/>
              </a:rPr>
              <a:t>Figure: </a:t>
            </a:r>
            <a:r>
              <a:rPr lang="en-US" sz="1400" dirty="0">
                <a:latin typeface="Tenorite" panose="00000500000000000000" pitchFamily="2" charset="0"/>
              </a:rPr>
              <a:t>Number of Days until H-1B Cap Exceeded</a:t>
            </a:r>
          </a:p>
        </p:txBody>
      </p:sp>
    </p:spTree>
    <p:extLst>
      <p:ext uri="{BB962C8B-B14F-4D97-AF65-F5344CB8AC3E}">
        <p14:creationId xmlns:p14="http://schemas.microsoft.com/office/powerpoint/2010/main" val="110664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436CF-B71D-415D-D31C-5AA77D4F1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732D3-3157-3554-D200-6D1F770EE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1034"/>
            <a:ext cx="10617358" cy="1697965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latin typeface="Tenorite" panose="00000500000000000000" pitchFamily="2" charset="0"/>
              </a:rPr>
              <a:t>More resilient to shocks</a:t>
            </a:r>
          </a:p>
          <a:p>
            <a:pPr lvl="1"/>
            <a:r>
              <a:rPr lang="en-US" sz="2000" dirty="0">
                <a:latin typeface="Tenorite" panose="00000500000000000000" pitchFamily="2" charset="0"/>
              </a:rPr>
              <a:t>Less diverse cities experience deeper contractions (De </a:t>
            </a:r>
            <a:r>
              <a:rPr lang="en-US" sz="2000" dirty="0" err="1">
                <a:latin typeface="Tenorite" panose="00000500000000000000" pitchFamily="2" charset="0"/>
              </a:rPr>
              <a:t>Soyres</a:t>
            </a:r>
            <a:r>
              <a:rPr lang="en-US" sz="2000" dirty="0">
                <a:latin typeface="Tenorite" panose="00000500000000000000" pitchFamily="2" charset="0"/>
              </a:rPr>
              <a:t> et al. 2024)</a:t>
            </a:r>
          </a:p>
          <a:p>
            <a:r>
              <a:rPr lang="en-US" sz="2400" dirty="0">
                <a:latin typeface="Tenorite" panose="00000500000000000000" pitchFamily="2" charset="0"/>
              </a:rPr>
              <a:t>Supports employment growth</a:t>
            </a:r>
          </a:p>
          <a:p>
            <a:pPr lvl="1"/>
            <a:r>
              <a:rPr lang="en-US" sz="2000" dirty="0">
                <a:latin typeface="Tenorite" panose="00000500000000000000" pitchFamily="2" charset="0"/>
              </a:rPr>
              <a:t>Through agglomeration and resilience (</a:t>
            </a:r>
            <a:r>
              <a:rPr lang="en-US" sz="2000" dirty="0" err="1">
                <a:latin typeface="Tenorite" panose="00000500000000000000" pitchFamily="2" charset="0"/>
              </a:rPr>
              <a:t>Frenken</a:t>
            </a:r>
            <a:r>
              <a:rPr lang="en-US" sz="2000" dirty="0">
                <a:latin typeface="Tenorite" panose="00000500000000000000" pitchFamily="2" charset="0"/>
              </a:rPr>
              <a:t>, Van Oort, and Verburg 2007)</a:t>
            </a:r>
          </a:p>
          <a:p>
            <a:r>
              <a:rPr lang="en-US" sz="2400" dirty="0">
                <a:latin typeface="Tenorite" panose="00000500000000000000" pitchFamily="2" charset="0"/>
              </a:rPr>
              <a:t>Contributes to long-term development (Glaeser, Kerr, and </a:t>
            </a:r>
            <a:r>
              <a:rPr lang="en-US" sz="2400" dirty="0" err="1">
                <a:latin typeface="Tenorite" panose="00000500000000000000" pitchFamily="2" charset="0"/>
              </a:rPr>
              <a:t>Ponzetto</a:t>
            </a:r>
            <a:r>
              <a:rPr lang="en-US" sz="2400" dirty="0">
                <a:latin typeface="Tenorite" panose="00000500000000000000" pitchFamily="2" charset="0"/>
              </a:rPr>
              <a:t> 2010)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F073E5-8DF5-0C8A-6194-B3730763094C}"/>
              </a:ext>
            </a:extLst>
          </p:cNvPr>
          <p:cNvSpPr/>
          <p:nvPr/>
        </p:nvSpPr>
        <p:spPr>
          <a:xfrm>
            <a:off x="0" y="1"/>
            <a:ext cx="6096000" cy="2587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44D002-5CD7-146D-B44D-20261CE775E2}"/>
              </a:ext>
            </a:extLst>
          </p:cNvPr>
          <p:cNvSpPr/>
          <p:nvPr/>
        </p:nvSpPr>
        <p:spPr>
          <a:xfrm>
            <a:off x="6096000" y="-1"/>
            <a:ext cx="6096000" cy="2587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500B2A-20D6-A924-1150-B1451EDCB557}"/>
              </a:ext>
            </a:extLst>
          </p:cNvPr>
          <p:cNvSpPr/>
          <p:nvPr/>
        </p:nvSpPr>
        <p:spPr>
          <a:xfrm>
            <a:off x="0" y="258792"/>
            <a:ext cx="12192000" cy="13255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1F05D3-3333-E548-C0DC-46F6FE0C5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792"/>
            <a:ext cx="10617358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enorite" panose="00000500000000000000" pitchFamily="2" charset="0"/>
              </a:rPr>
              <a:t>Why Business Diversity Matters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6FDA94-AF1C-6D4C-8131-EF0DEAB56FC7}"/>
              </a:ext>
            </a:extLst>
          </p:cNvPr>
          <p:cNvSpPr/>
          <p:nvPr/>
        </p:nvSpPr>
        <p:spPr>
          <a:xfrm>
            <a:off x="0" y="6599207"/>
            <a:ext cx="4094672" cy="25879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90C2BF-DCF5-8EE4-6A68-F8164C1E09BE}"/>
              </a:ext>
            </a:extLst>
          </p:cNvPr>
          <p:cNvSpPr/>
          <p:nvPr/>
        </p:nvSpPr>
        <p:spPr>
          <a:xfrm>
            <a:off x="8097326" y="6599207"/>
            <a:ext cx="4094673" cy="2587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49FC1A-B8A2-5CE8-2E4F-18B427BC7A0F}"/>
              </a:ext>
            </a:extLst>
          </p:cNvPr>
          <p:cNvSpPr/>
          <p:nvPr/>
        </p:nvSpPr>
        <p:spPr>
          <a:xfrm>
            <a:off x="4094673" y="6599207"/>
            <a:ext cx="4002654" cy="270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4A6FA4-5366-A654-7E83-193C81F7A501}"/>
              </a:ext>
            </a:extLst>
          </p:cNvPr>
          <p:cNvSpPr txBox="1"/>
          <p:nvPr/>
        </p:nvSpPr>
        <p:spPr>
          <a:xfrm>
            <a:off x="1498120" y="6567020"/>
            <a:ext cx="1098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Spencer Ma</a:t>
            </a:r>
          </a:p>
        </p:txBody>
      </p:sp>
      <p:sp>
        <p:nvSpPr>
          <p:cNvPr id="14" name="Footer Placeholder 15">
            <a:extLst>
              <a:ext uri="{FF2B5EF4-FFF2-40B4-BE49-F238E27FC236}">
                <a16:creationId xmlns:a16="http://schemas.microsoft.com/office/drawing/2014/main" id="{B86C9C13-97B9-BDB4-15DE-4F9F4123BD67}"/>
              </a:ext>
            </a:extLst>
          </p:cNvPr>
          <p:cNvSpPr txBox="1">
            <a:spLocks/>
          </p:cNvSpPr>
          <p:nvPr/>
        </p:nvSpPr>
        <p:spPr>
          <a:xfrm>
            <a:off x="4058723" y="65569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tx1"/>
                </a:solidFill>
              </a:rPr>
              <a:t>Skilled Immigration and Business Diversity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Slide Number Placeholder 16">
            <a:extLst>
              <a:ext uri="{FF2B5EF4-FFF2-40B4-BE49-F238E27FC236}">
                <a16:creationId xmlns:a16="http://schemas.microsoft.com/office/drawing/2014/main" id="{2D99042B-A9EF-8797-411C-4CF575C5F411}"/>
              </a:ext>
            </a:extLst>
          </p:cNvPr>
          <p:cNvSpPr txBox="1">
            <a:spLocks/>
          </p:cNvSpPr>
          <p:nvPr/>
        </p:nvSpPr>
        <p:spPr>
          <a:xfrm>
            <a:off x="9296400" y="65417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98BAF6-468E-4715-8F76-CA2A1A84B61E}" type="slidenum">
              <a:rPr lang="en-US" sz="1400" smtClean="0">
                <a:solidFill>
                  <a:schemeClr val="tx1"/>
                </a:solidFill>
              </a:rPr>
              <a:pPr/>
              <a:t>6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1159B1-5E6F-5C47-ED06-FA1F84B22A12}"/>
              </a:ext>
            </a:extLst>
          </p:cNvPr>
          <p:cNvSpPr txBox="1"/>
          <p:nvPr/>
        </p:nvSpPr>
        <p:spPr>
          <a:xfrm>
            <a:off x="9018192" y="6574714"/>
            <a:ext cx="2166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IAES BUPA Competition</a:t>
            </a:r>
          </a:p>
        </p:txBody>
      </p:sp>
      <p:pic>
        <p:nvPicPr>
          <p:cNvPr id="13" name="Picture 12" descr="A map of the united states&#10;&#10;AI-generated content may be incorrect.">
            <a:extLst>
              <a:ext uri="{FF2B5EF4-FFF2-40B4-BE49-F238E27FC236}">
                <a16:creationId xmlns:a16="http://schemas.microsoft.com/office/drawing/2014/main" id="{948DD5A8-218E-BD3D-052E-FE11117716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5"/>
          <a:stretch>
            <a:fillRect/>
          </a:stretch>
        </p:blipFill>
        <p:spPr>
          <a:xfrm>
            <a:off x="3865369" y="3338627"/>
            <a:ext cx="4461262" cy="28318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2E3B38-D7BA-B311-158D-328993D140DF}"/>
              </a:ext>
            </a:extLst>
          </p:cNvPr>
          <p:cNvSpPr txBox="1"/>
          <p:nvPr/>
        </p:nvSpPr>
        <p:spPr>
          <a:xfrm>
            <a:off x="3529129" y="6194464"/>
            <a:ext cx="5235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US Counties by HHI percentile. Darker colors = higher HHI</a:t>
            </a:r>
          </a:p>
        </p:txBody>
      </p:sp>
    </p:spTree>
    <p:extLst>
      <p:ext uri="{BB962C8B-B14F-4D97-AF65-F5344CB8AC3E}">
        <p14:creationId xmlns:p14="http://schemas.microsoft.com/office/powerpoint/2010/main" val="3894921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14179-3DAC-E471-C28B-B7D8BDB48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F77D4-0CFE-4AB2-29A8-0331A17AC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8916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Tenorite" panose="00000500000000000000" pitchFamily="2" charset="0"/>
              </a:rPr>
              <a:t>Immigration and Entrepreneurship</a:t>
            </a:r>
          </a:p>
          <a:p>
            <a:pPr lvl="1"/>
            <a:r>
              <a:rPr lang="en-US" sz="2000" dirty="0">
                <a:latin typeface="Tenorite" panose="00000500000000000000" pitchFamily="2" charset="0"/>
              </a:rPr>
              <a:t>Kerr and Kerr (2020); Beine, Peri, and Raux (2024); Azoulay </a:t>
            </a:r>
            <a:r>
              <a:rPr lang="en-US" sz="2000" i="1" dirty="0">
                <a:latin typeface="Tenorite" panose="00000500000000000000" pitchFamily="2" charset="0"/>
              </a:rPr>
              <a:t>et al. </a:t>
            </a:r>
            <a:r>
              <a:rPr lang="en-US" sz="2000" dirty="0">
                <a:latin typeface="Tenorite" panose="00000500000000000000" pitchFamily="2" charset="0"/>
              </a:rPr>
              <a:t>(2022); Peri, Shih, and Sparber (2015)</a:t>
            </a:r>
          </a:p>
          <a:p>
            <a:pPr>
              <a:spcBef>
                <a:spcPts val="3000"/>
              </a:spcBef>
            </a:pPr>
            <a:r>
              <a:rPr lang="en-US" sz="2400" dirty="0">
                <a:latin typeface="Tenorite" panose="00000500000000000000" pitchFamily="2" charset="0"/>
              </a:rPr>
              <a:t>H-1B Visa</a:t>
            </a:r>
          </a:p>
          <a:p>
            <a:pPr lvl="1"/>
            <a:r>
              <a:rPr lang="en-US" sz="2000" dirty="0">
                <a:latin typeface="Tenorite" panose="00000500000000000000" pitchFamily="2" charset="0"/>
              </a:rPr>
              <a:t>Mahajan </a:t>
            </a:r>
            <a:r>
              <a:rPr lang="en-US" sz="2000" i="1" dirty="0">
                <a:latin typeface="Tenorite" panose="00000500000000000000" pitchFamily="2" charset="0"/>
              </a:rPr>
              <a:t>et al.</a:t>
            </a:r>
            <a:r>
              <a:rPr lang="en-US" sz="2000" dirty="0">
                <a:latin typeface="Tenorite" panose="00000500000000000000" pitchFamily="2" charset="0"/>
              </a:rPr>
              <a:t> (2024); Mayda </a:t>
            </a:r>
            <a:r>
              <a:rPr lang="en-US" sz="2000" i="1" dirty="0">
                <a:latin typeface="Tenorite" panose="00000500000000000000" pitchFamily="2" charset="0"/>
              </a:rPr>
              <a:t>et al.</a:t>
            </a:r>
            <a:r>
              <a:rPr lang="en-US" sz="2000" dirty="0">
                <a:latin typeface="Tenorite" panose="00000500000000000000" pitchFamily="2" charset="0"/>
              </a:rPr>
              <a:t> (2023); Doren, Gelber, and Isen (2022); Kerr, Kerr, and Lincoln (2015)</a:t>
            </a:r>
          </a:p>
          <a:p>
            <a:pPr>
              <a:spcBef>
                <a:spcPts val="3000"/>
              </a:spcBef>
            </a:pPr>
            <a:r>
              <a:rPr lang="en-US" sz="2400" dirty="0">
                <a:latin typeface="Tenorite" panose="00000500000000000000" pitchFamily="2" charset="0"/>
              </a:rPr>
              <a:t>Business Diversity (HHI)</a:t>
            </a:r>
          </a:p>
          <a:p>
            <a:pPr lvl="1"/>
            <a:r>
              <a:rPr lang="en-US" sz="2000" dirty="0">
                <a:latin typeface="Tenorite" panose="00000500000000000000" pitchFamily="2" charset="0"/>
              </a:rPr>
              <a:t>de </a:t>
            </a:r>
            <a:r>
              <a:rPr lang="en-US" sz="2000" dirty="0" err="1">
                <a:latin typeface="Tenorite" panose="00000500000000000000" pitchFamily="2" charset="0"/>
              </a:rPr>
              <a:t>Soyres</a:t>
            </a:r>
            <a:r>
              <a:rPr lang="en-US" sz="2000" dirty="0">
                <a:latin typeface="Tenorite" panose="00000500000000000000" pitchFamily="2" charset="0"/>
              </a:rPr>
              <a:t> et al. (2024); </a:t>
            </a:r>
            <a:r>
              <a:rPr lang="en-US" sz="2000" dirty="0" err="1">
                <a:latin typeface="Tenorite" panose="00000500000000000000" pitchFamily="2" charset="0"/>
              </a:rPr>
              <a:t>Frenken</a:t>
            </a:r>
            <a:r>
              <a:rPr lang="en-US" sz="2000" dirty="0">
                <a:latin typeface="Tenorite" panose="00000500000000000000" pitchFamily="2" charset="0"/>
              </a:rPr>
              <a:t>, Van Oort, and Verburg (2007); Glaeser, Kerr, and </a:t>
            </a:r>
            <a:r>
              <a:rPr lang="en-US" sz="2000" dirty="0" err="1">
                <a:latin typeface="Tenorite" panose="00000500000000000000" pitchFamily="2" charset="0"/>
              </a:rPr>
              <a:t>Ponzetto</a:t>
            </a:r>
            <a:r>
              <a:rPr lang="en-US" sz="2000" dirty="0">
                <a:latin typeface="Tenorite" panose="00000500000000000000" pitchFamily="2" charset="0"/>
              </a:rPr>
              <a:t> (2010)</a:t>
            </a:r>
          </a:p>
          <a:p>
            <a:pPr>
              <a:spcBef>
                <a:spcPts val="3000"/>
              </a:spcBef>
            </a:pPr>
            <a:r>
              <a:rPr lang="en-US" sz="2400" dirty="0">
                <a:solidFill>
                  <a:srgbClr val="C00000"/>
                </a:solidFill>
                <a:latin typeface="Tenorite" panose="00000500000000000000" pitchFamily="2" charset="0"/>
              </a:rPr>
              <a:t>Contribution: First to relate the H-1B visa lottery to business diversity (HHI)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D442C9-73E6-7C94-5826-5E7BD06B68D8}"/>
              </a:ext>
            </a:extLst>
          </p:cNvPr>
          <p:cNvSpPr/>
          <p:nvPr/>
        </p:nvSpPr>
        <p:spPr>
          <a:xfrm>
            <a:off x="0" y="1"/>
            <a:ext cx="6096000" cy="2587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5E02D8-B524-0E43-6398-DD9E358228C3}"/>
              </a:ext>
            </a:extLst>
          </p:cNvPr>
          <p:cNvSpPr/>
          <p:nvPr/>
        </p:nvSpPr>
        <p:spPr>
          <a:xfrm>
            <a:off x="6096000" y="-1"/>
            <a:ext cx="6096000" cy="2587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E7A4A4-BA14-A998-B755-72D3ADD0E0C3}"/>
              </a:ext>
            </a:extLst>
          </p:cNvPr>
          <p:cNvSpPr/>
          <p:nvPr/>
        </p:nvSpPr>
        <p:spPr>
          <a:xfrm>
            <a:off x="0" y="258792"/>
            <a:ext cx="12192000" cy="13255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430C31-55B7-98A2-FC0F-0E7506B24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79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latin typeface="Tenorite" panose="00000500000000000000" pitchFamily="2" charset="0"/>
              </a:rPr>
              <a:t>Related Literature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0780B7-DCF5-0323-3E5D-22694BD3F888}"/>
              </a:ext>
            </a:extLst>
          </p:cNvPr>
          <p:cNvSpPr/>
          <p:nvPr/>
        </p:nvSpPr>
        <p:spPr>
          <a:xfrm>
            <a:off x="0" y="6599207"/>
            <a:ext cx="4094672" cy="25879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59DD0-1CD5-14CD-4D41-3A57A7E1F4BE}"/>
              </a:ext>
            </a:extLst>
          </p:cNvPr>
          <p:cNvSpPr/>
          <p:nvPr/>
        </p:nvSpPr>
        <p:spPr>
          <a:xfrm>
            <a:off x="8097326" y="6599207"/>
            <a:ext cx="4094673" cy="2587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C90A19-2450-5CC2-73CB-C10901E6E927}"/>
              </a:ext>
            </a:extLst>
          </p:cNvPr>
          <p:cNvSpPr/>
          <p:nvPr/>
        </p:nvSpPr>
        <p:spPr>
          <a:xfrm>
            <a:off x="4094673" y="6599207"/>
            <a:ext cx="4002654" cy="270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844F36-5A5D-C61A-A727-7179A5F50B6C}"/>
              </a:ext>
            </a:extLst>
          </p:cNvPr>
          <p:cNvSpPr txBox="1"/>
          <p:nvPr/>
        </p:nvSpPr>
        <p:spPr>
          <a:xfrm>
            <a:off x="1498120" y="6567020"/>
            <a:ext cx="1098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Spencer Ma</a:t>
            </a:r>
          </a:p>
        </p:txBody>
      </p:sp>
      <p:sp>
        <p:nvSpPr>
          <p:cNvPr id="14" name="Footer Placeholder 15">
            <a:extLst>
              <a:ext uri="{FF2B5EF4-FFF2-40B4-BE49-F238E27FC236}">
                <a16:creationId xmlns:a16="http://schemas.microsoft.com/office/drawing/2014/main" id="{95087955-B580-C5AE-BF3F-F1CCE425CD3B}"/>
              </a:ext>
            </a:extLst>
          </p:cNvPr>
          <p:cNvSpPr txBox="1">
            <a:spLocks/>
          </p:cNvSpPr>
          <p:nvPr/>
        </p:nvSpPr>
        <p:spPr>
          <a:xfrm>
            <a:off x="4058723" y="65569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tx1"/>
                </a:solidFill>
              </a:rPr>
              <a:t>Skilled Immigration and Business Diversity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Slide Number Placeholder 16">
            <a:extLst>
              <a:ext uri="{FF2B5EF4-FFF2-40B4-BE49-F238E27FC236}">
                <a16:creationId xmlns:a16="http://schemas.microsoft.com/office/drawing/2014/main" id="{943CEBBC-2D49-FF52-4367-D6C4D68EBE7D}"/>
              </a:ext>
            </a:extLst>
          </p:cNvPr>
          <p:cNvSpPr txBox="1">
            <a:spLocks/>
          </p:cNvSpPr>
          <p:nvPr/>
        </p:nvSpPr>
        <p:spPr>
          <a:xfrm>
            <a:off x="9296400" y="65417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98BAF6-468E-4715-8F76-CA2A1A84B61E}" type="slidenum">
              <a:rPr lang="en-US" sz="1400" smtClean="0">
                <a:solidFill>
                  <a:schemeClr val="tx1"/>
                </a:solidFill>
              </a:rPr>
              <a:pPr/>
              <a:t>7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D18A01-7211-50CD-F098-0D8AAB69E9E4}"/>
              </a:ext>
            </a:extLst>
          </p:cNvPr>
          <p:cNvSpPr txBox="1"/>
          <p:nvPr/>
        </p:nvSpPr>
        <p:spPr>
          <a:xfrm>
            <a:off x="9018192" y="6574714"/>
            <a:ext cx="2166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IAES BUPA Competition</a:t>
            </a:r>
          </a:p>
        </p:txBody>
      </p:sp>
    </p:spTree>
    <p:extLst>
      <p:ext uri="{BB962C8B-B14F-4D97-AF65-F5344CB8AC3E}">
        <p14:creationId xmlns:p14="http://schemas.microsoft.com/office/powerpoint/2010/main" val="4144992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D695F-B50A-2E7A-E524-7D3024A69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EE4945-3E53-B6BA-A7A5-858D5556E6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88916"/>
                <a:ext cx="10515600" cy="4351338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sz="2400" dirty="0">
                    <a:solidFill>
                      <a:srgbClr val="C00000"/>
                    </a:solidFill>
                    <a:latin typeface="Tenorite" panose="00000500000000000000" pitchFamily="2" charset="0"/>
                  </a:rPr>
                  <a:t>Average Effects:</a:t>
                </a:r>
                <a:r>
                  <a:rPr lang="en-US" sz="2400" dirty="0">
                    <a:latin typeface="Tenorite" panose="00000500000000000000" pitchFamily="2" charset="0"/>
                  </a:rPr>
                  <a:t> A small increase in competition following effect size of 10 percentage point increase (HHI: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en-US" sz="2400" dirty="0">
                    <a:latin typeface="Tenorite" panose="00000500000000000000" pitchFamily="2" charset="0"/>
                  </a:rPr>
                  <a:t> 0.64%. 2.5% of an SD)</a:t>
                </a:r>
              </a:p>
              <a:p>
                <a:pPr>
                  <a:spcBef>
                    <a:spcPts val="3600"/>
                  </a:spcBef>
                </a:pPr>
                <a:r>
                  <a:rPr lang="en-US" sz="2400" dirty="0">
                    <a:solidFill>
                      <a:srgbClr val="C00000"/>
                    </a:solidFill>
                    <a:latin typeface="Tenorite" panose="00000500000000000000" pitchFamily="2" charset="0"/>
                  </a:rPr>
                  <a:t>New Establishment Formation:</a:t>
                </a:r>
                <a:r>
                  <a:rPr lang="en-US" sz="2400" dirty="0">
                    <a:latin typeface="Tenorite" panose="000005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sz="2400" dirty="0">
                    <a:latin typeface="Tenorite" panose="00000500000000000000" pitchFamily="2" charset="0"/>
                  </a:rPr>
                  <a:t> 0.5%, mediates business diversity by 2/3.</a:t>
                </a:r>
              </a:p>
              <a:p>
                <a:pPr>
                  <a:spcBef>
                    <a:spcPts val="3600"/>
                  </a:spcBef>
                </a:pPr>
                <a:r>
                  <a:rPr lang="en-US" sz="2400" dirty="0">
                    <a:solidFill>
                      <a:srgbClr val="C00000"/>
                    </a:solidFill>
                    <a:latin typeface="Tenorite" panose="00000500000000000000" pitchFamily="2" charset="0"/>
                  </a:rPr>
                  <a:t>Industry Heterogeneity: </a:t>
                </a:r>
                <a:r>
                  <a:rPr lang="en-US" sz="2400" dirty="0">
                    <a:latin typeface="Tenorite" panose="00000500000000000000" pitchFamily="2" charset="0"/>
                  </a:rPr>
                  <a:t>Larger gains in establishment formation in immigrant-intensive (2.9x greater) and high-skill industries (4.1x greater)</a:t>
                </a:r>
              </a:p>
              <a:p>
                <a:pPr marL="0" indent="0">
                  <a:spcBef>
                    <a:spcPts val="3600"/>
                  </a:spcBef>
                  <a:buNone/>
                </a:pPr>
                <a:r>
                  <a:rPr lang="en-US" sz="2400" dirty="0">
                    <a:latin typeface="Tenorite" panose="00000500000000000000" pitchFamily="2" charset="0"/>
                  </a:rPr>
                  <a:t>Counties with higher H-1B win rates see </a:t>
                </a:r>
                <a:r>
                  <a:rPr lang="en-US" sz="2400" dirty="0">
                    <a:solidFill>
                      <a:srgbClr val="C00000"/>
                    </a:solidFill>
                    <a:latin typeface="Tenorite" panose="00000500000000000000" pitchFamily="2" charset="0"/>
                  </a:rPr>
                  <a:t>greater business diversity </a:t>
                </a:r>
                <a:r>
                  <a:rPr lang="en-US" sz="2400" dirty="0">
                    <a:latin typeface="Tenorite" panose="00000500000000000000" pitchFamily="2" charset="0"/>
                  </a:rPr>
                  <a:t>after the lottery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EE4945-3E53-B6BA-A7A5-858D5556E6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88916"/>
                <a:ext cx="10515600" cy="4351338"/>
              </a:xfrm>
              <a:blipFill>
                <a:blip r:embed="rId2"/>
                <a:stretch>
                  <a:fillRect l="-928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FED60A13-15F4-DB6D-7F92-A882C14C9CBA}"/>
              </a:ext>
            </a:extLst>
          </p:cNvPr>
          <p:cNvSpPr/>
          <p:nvPr/>
        </p:nvSpPr>
        <p:spPr>
          <a:xfrm>
            <a:off x="0" y="1"/>
            <a:ext cx="6096000" cy="2587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6153C1-4771-2DA6-8450-5266816D8FAA}"/>
              </a:ext>
            </a:extLst>
          </p:cNvPr>
          <p:cNvSpPr/>
          <p:nvPr/>
        </p:nvSpPr>
        <p:spPr>
          <a:xfrm>
            <a:off x="6096000" y="-1"/>
            <a:ext cx="6096000" cy="2587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7DEC82-192D-6263-DBD9-74AAB4289778}"/>
              </a:ext>
            </a:extLst>
          </p:cNvPr>
          <p:cNvSpPr/>
          <p:nvPr/>
        </p:nvSpPr>
        <p:spPr>
          <a:xfrm>
            <a:off x="0" y="258792"/>
            <a:ext cx="12192000" cy="13255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25FC98-79C8-8B07-4C4D-2033D6114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79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enorite" panose="00000500000000000000" pitchFamily="2" charset="0"/>
              </a:rPr>
              <a:t>Preview of Findings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AA0F29-C1E1-4896-9AA2-44CC270EB7D1}"/>
              </a:ext>
            </a:extLst>
          </p:cNvPr>
          <p:cNvSpPr/>
          <p:nvPr/>
        </p:nvSpPr>
        <p:spPr>
          <a:xfrm>
            <a:off x="0" y="6599207"/>
            <a:ext cx="4094672" cy="25879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0406AC-FEF3-91EE-EE35-A2E3A24D557A}"/>
              </a:ext>
            </a:extLst>
          </p:cNvPr>
          <p:cNvSpPr/>
          <p:nvPr/>
        </p:nvSpPr>
        <p:spPr>
          <a:xfrm>
            <a:off x="8097326" y="6599207"/>
            <a:ext cx="4094673" cy="2587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BF2080-CBC4-41CC-6D17-3D68D62EB698}"/>
              </a:ext>
            </a:extLst>
          </p:cNvPr>
          <p:cNvSpPr/>
          <p:nvPr/>
        </p:nvSpPr>
        <p:spPr>
          <a:xfrm>
            <a:off x="4094673" y="6599207"/>
            <a:ext cx="4002654" cy="270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7BC8F7-7E9C-491F-3638-596ACB3A1A53}"/>
              </a:ext>
            </a:extLst>
          </p:cNvPr>
          <p:cNvSpPr txBox="1"/>
          <p:nvPr/>
        </p:nvSpPr>
        <p:spPr>
          <a:xfrm>
            <a:off x="1498120" y="6567020"/>
            <a:ext cx="1098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Spencer Ma</a:t>
            </a:r>
          </a:p>
        </p:txBody>
      </p:sp>
      <p:sp>
        <p:nvSpPr>
          <p:cNvPr id="14" name="Footer Placeholder 15">
            <a:extLst>
              <a:ext uri="{FF2B5EF4-FFF2-40B4-BE49-F238E27FC236}">
                <a16:creationId xmlns:a16="http://schemas.microsoft.com/office/drawing/2014/main" id="{2E50FEF8-B3D2-86FC-087F-11F0F629556F}"/>
              </a:ext>
            </a:extLst>
          </p:cNvPr>
          <p:cNvSpPr txBox="1">
            <a:spLocks/>
          </p:cNvSpPr>
          <p:nvPr/>
        </p:nvSpPr>
        <p:spPr>
          <a:xfrm>
            <a:off x="4058723" y="65569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tx1"/>
                </a:solidFill>
              </a:rPr>
              <a:t>Skilled Immigration and Business Diversity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Slide Number Placeholder 16">
            <a:extLst>
              <a:ext uri="{FF2B5EF4-FFF2-40B4-BE49-F238E27FC236}">
                <a16:creationId xmlns:a16="http://schemas.microsoft.com/office/drawing/2014/main" id="{F6032A6C-47D4-90A1-1A65-CA9E72211490}"/>
              </a:ext>
            </a:extLst>
          </p:cNvPr>
          <p:cNvSpPr txBox="1">
            <a:spLocks/>
          </p:cNvSpPr>
          <p:nvPr/>
        </p:nvSpPr>
        <p:spPr>
          <a:xfrm>
            <a:off x="9296400" y="65417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98BAF6-468E-4715-8F76-CA2A1A84B61E}" type="slidenum">
              <a:rPr lang="en-US" sz="1400" smtClean="0">
                <a:solidFill>
                  <a:schemeClr val="tx1"/>
                </a:solidFill>
              </a:rPr>
              <a:pPr/>
              <a:t>8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8AE52-4F10-68AB-47D4-E4ECD953AC6B}"/>
              </a:ext>
            </a:extLst>
          </p:cNvPr>
          <p:cNvSpPr txBox="1"/>
          <p:nvPr/>
        </p:nvSpPr>
        <p:spPr>
          <a:xfrm>
            <a:off x="9018192" y="6574714"/>
            <a:ext cx="2166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IAES BUPA Competition</a:t>
            </a:r>
          </a:p>
        </p:txBody>
      </p:sp>
    </p:spTree>
    <p:extLst>
      <p:ext uri="{BB962C8B-B14F-4D97-AF65-F5344CB8AC3E}">
        <p14:creationId xmlns:p14="http://schemas.microsoft.com/office/powerpoint/2010/main" val="2271202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F0748-BA5A-B264-CBB0-6BEB5C4A1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FEEBD-2CE3-E40B-D3D1-1040F8C8E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8916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solidFill>
                  <a:srgbClr val="C00000"/>
                </a:solidFill>
                <a:latin typeface="Tenorite" panose="00000500000000000000" pitchFamily="2" charset="0"/>
              </a:rPr>
              <a:t>Constructing the CBP Panel, HHI, and H-1B Lottery Win Rate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Tenorite" panose="00000500000000000000" pitchFamily="2" charset="0"/>
              </a:rPr>
              <a:t>Average Effects of the H-1B Lottery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Tenorite" panose="00000500000000000000" pitchFamily="2" charset="0"/>
              </a:rPr>
              <a:t>Mechanisms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Tenorite" panose="00000500000000000000" pitchFamily="2" charset="0"/>
              </a:rPr>
              <a:t>Skilled Heterogeneity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Tenorite" panose="00000500000000000000" pitchFamily="2" charset="0"/>
              </a:rPr>
              <a:t>Robustness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AEEB63-2801-CBBE-EF27-255E67D942A3}"/>
              </a:ext>
            </a:extLst>
          </p:cNvPr>
          <p:cNvSpPr/>
          <p:nvPr/>
        </p:nvSpPr>
        <p:spPr>
          <a:xfrm>
            <a:off x="0" y="1"/>
            <a:ext cx="6096000" cy="2587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4D7B2B-DD0A-9483-5331-F6C7ABE14CC5}"/>
              </a:ext>
            </a:extLst>
          </p:cNvPr>
          <p:cNvSpPr/>
          <p:nvPr/>
        </p:nvSpPr>
        <p:spPr>
          <a:xfrm>
            <a:off x="6096000" y="-1"/>
            <a:ext cx="6096000" cy="2587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257673-4E8B-D04B-F353-598A718D3BB3}"/>
              </a:ext>
            </a:extLst>
          </p:cNvPr>
          <p:cNvSpPr/>
          <p:nvPr/>
        </p:nvSpPr>
        <p:spPr>
          <a:xfrm>
            <a:off x="0" y="258792"/>
            <a:ext cx="12192000" cy="13255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F242E3-B38B-3CA0-A6C5-125D4CBE3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79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enorite" panose="00000500000000000000" pitchFamily="2" charset="0"/>
              </a:rPr>
              <a:t>Outline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4A6F0F-7ECC-D250-704A-049719905F3B}"/>
              </a:ext>
            </a:extLst>
          </p:cNvPr>
          <p:cNvSpPr/>
          <p:nvPr/>
        </p:nvSpPr>
        <p:spPr>
          <a:xfrm>
            <a:off x="0" y="6599207"/>
            <a:ext cx="4094672" cy="25879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17268B-DC3E-A111-8EF4-5E746AF2BCA7}"/>
              </a:ext>
            </a:extLst>
          </p:cNvPr>
          <p:cNvSpPr/>
          <p:nvPr/>
        </p:nvSpPr>
        <p:spPr>
          <a:xfrm>
            <a:off x="8097326" y="6599207"/>
            <a:ext cx="4094673" cy="2587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3FE7D1-3417-9327-6F8C-C85ADE540FB9}"/>
              </a:ext>
            </a:extLst>
          </p:cNvPr>
          <p:cNvSpPr/>
          <p:nvPr/>
        </p:nvSpPr>
        <p:spPr>
          <a:xfrm>
            <a:off x="4094673" y="6599207"/>
            <a:ext cx="4002654" cy="270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6B3E2B-CC3B-9011-FA03-0C48F03268CC}"/>
              </a:ext>
            </a:extLst>
          </p:cNvPr>
          <p:cNvSpPr txBox="1"/>
          <p:nvPr/>
        </p:nvSpPr>
        <p:spPr>
          <a:xfrm>
            <a:off x="1498120" y="6567020"/>
            <a:ext cx="1098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Spencer Ma</a:t>
            </a:r>
          </a:p>
        </p:txBody>
      </p:sp>
      <p:sp>
        <p:nvSpPr>
          <p:cNvPr id="14" name="Footer Placeholder 15">
            <a:extLst>
              <a:ext uri="{FF2B5EF4-FFF2-40B4-BE49-F238E27FC236}">
                <a16:creationId xmlns:a16="http://schemas.microsoft.com/office/drawing/2014/main" id="{43611FE4-C320-B35A-2F1A-BDD82EE37243}"/>
              </a:ext>
            </a:extLst>
          </p:cNvPr>
          <p:cNvSpPr txBox="1">
            <a:spLocks/>
          </p:cNvSpPr>
          <p:nvPr/>
        </p:nvSpPr>
        <p:spPr>
          <a:xfrm>
            <a:off x="4058723" y="65569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tx1"/>
                </a:solidFill>
              </a:rPr>
              <a:t>Skilled Immigration and Business Diversity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Slide Number Placeholder 16">
            <a:extLst>
              <a:ext uri="{FF2B5EF4-FFF2-40B4-BE49-F238E27FC236}">
                <a16:creationId xmlns:a16="http://schemas.microsoft.com/office/drawing/2014/main" id="{857E6681-5D76-C860-7DF1-70D41F9251B7}"/>
              </a:ext>
            </a:extLst>
          </p:cNvPr>
          <p:cNvSpPr txBox="1">
            <a:spLocks/>
          </p:cNvSpPr>
          <p:nvPr/>
        </p:nvSpPr>
        <p:spPr>
          <a:xfrm>
            <a:off x="9296400" y="65417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98BAF6-468E-4715-8F76-CA2A1A84B61E}" type="slidenum">
              <a:rPr lang="en-US" sz="1400" smtClean="0">
                <a:solidFill>
                  <a:schemeClr val="tx1"/>
                </a:solidFill>
              </a:rPr>
              <a:pPr/>
              <a:t>9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D7FA4A-CCD3-B59D-B70A-053A074464B6}"/>
              </a:ext>
            </a:extLst>
          </p:cNvPr>
          <p:cNvSpPr txBox="1"/>
          <p:nvPr/>
        </p:nvSpPr>
        <p:spPr>
          <a:xfrm>
            <a:off x="9018192" y="6574714"/>
            <a:ext cx="2166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IAES BUPA Competition</a:t>
            </a:r>
          </a:p>
        </p:txBody>
      </p:sp>
    </p:spTree>
    <p:extLst>
      <p:ext uri="{BB962C8B-B14F-4D97-AF65-F5344CB8AC3E}">
        <p14:creationId xmlns:p14="http://schemas.microsoft.com/office/powerpoint/2010/main" val="3443415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15078</TotalTime>
  <Words>2280</Words>
  <Application>Microsoft Office PowerPoint</Application>
  <PresentationFormat>Widescreen</PresentationFormat>
  <Paragraphs>482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Aptos</vt:lpstr>
      <vt:lpstr>Aptos Display</vt:lpstr>
      <vt:lpstr>Arial</vt:lpstr>
      <vt:lpstr>Cambria Math</vt:lpstr>
      <vt:lpstr>Georgia</vt:lpstr>
      <vt:lpstr>Tenorite</vt:lpstr>
      <vt:lpstr>Office Theme</vt:lpstr>
      <vt:lpstr>Skilled Immigration and Business Diversity: Evidence from the H-1B Lottery</vt:lpstr>
      <vt:lpstr>Motivation</vt:lpstr>
      <vt:lpstr>This Paper</vt:lpstr>
      <vt:lpstr>This Paper</vt:lpstr>
      <vt:lpstr>H-1B Lottery</vt:lpstr>
      <vt:lpstr>Why Business Diversity Matters</vt:lpstr>
      <vt:lpstr>Related Literature</vt:lpstr>
      <vt:lpstr>Preview of Findings</vt:lpstr>
      <vt:lpstr>Outline</vt:lpstr>
      <vt:lpstr>CBP Data Construction</vt:lpstr>
      <vt:lpstr>Diversity Indices</vt:lpstr>
      <vt:lpstr>HHI Example</vt:lpstr>
      <vt:lpstr>Constructing the Lottery Win Rate</vt:lpstr>
      <vt:lpstr>Summary Statistics</vt:lpstr>
      <vt:lpstr>Empirical Specification</vt:lpstr>
      <vt:lpstr>Empirical Specification</vt:lpstr>
      <vt:lpstr>Outline</vt:lpstr>
      <vt:lpstr>Results</vt:lpstr>
      <vt:lpstr>Outline</vt:lpstr>
      <vt:lpstr>Mechanisms: New Business Formation</vt:lpstr>
      <vt:lpstr>Outline</vt:lpstr>
      <vt:lpstr>Immigrant Heterogeneity</vt:lpstr>
      <vt:lpstr>Outline</vt:lpstr>
      <vt:lpstr>Robustness</vt:lpstr>
      <vt:lpstr>Robustness: 1 Year and 2 Year Lagged HHI</vt:lpstr>
      <vt:lpstr>Summary</vt:lpstr>
      <vt:lpstr>Policy Implications</vt:lpstr>
      <vt:lpstr>Thank you!</vt:lpstr>
      <vt:lpstr>Mediation: New Business Formation</vt:lpstr>
      <vt:lpstr>Mediation: New Business Formation</vt:lpstr>
      <vt:lpstr>PowerPoint Presentation</vt:lpstr>
      <vt:lpstr>Immigrant Heterogeneity</vt:lpstr>
      <vt:lpstr>Unrestricted Win Rate</vt:lpstr>
      <vt:lpstr>Beamer: CambridgeUS Template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Ma, Spencer Ray</dc:creator>
  <cp:lastModifiedBy>Ma, Spencer Ray</cp:lastModifiedBy>
  <cp:revision>3</cp:revision>
  <dcterms:created xsi:type="dcterms:W3CDTF">2025-08-22T21:13:34Z</dcterms:created>
  <dcterms:modified xsi:type="dcterms:W3CDTF">2025-09-26T01:58:41Z</dcterms:modified>
</cp:coreProperties>
</file>