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59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1D5CE5-B33B-4262-860F-B26092EDCE3E}">
  <a:tblStyle styleId="{011D5CE5-B33B-4262-860F-B26092EDCE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56" autoAdjust="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66f965e7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66f965e7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8cd11e299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8cd11e299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8cd11e299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8cd11e299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cd11e29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cd11e29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8cd11e299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8cd11e299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8cd11e299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8cd11e299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66f965e7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266f965e7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266f965e7e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266f965e7e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8cd11e2996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8cd11e2996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F9BAE49C-F3DC-89F7-70AB-56B0E65E9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66f965e7e_0_540:notes">
            <a:extLst>
              <a:ext uri="{FF2B5EF4-FFF2-40B4-BE49-F238E27FC236}">
                <a16:creationId xmlns:a16="http://schemas.microsoft.com/office/drawing/2014/main" id="{CD6212E3-751D-D907-196F-E3C873D7C5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266f965e7e_0_540:notes">
            <a:extLst>
              <a:ext uri="{FF2B5EF4-FFF2-40B4-BE49-F238E27FC236}">
                <a16:creationId xmlns:a16="http://schemas.microsoft.com/office/drawing/2014/main" id="{13BBF20F-2390-9411-3B72-ED4227B7A5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5154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5184F083-C5A8-4F99-7E20-E10F538E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66f965e7e_0_540:notes">
            <a:extLst>
              <a:ext uri="{FF2B5EF4-FFF2-40B4-BE49-F238E27FC236}">
                <a16:creationId xmlns:a16="http://schemas.microsoft.com/office/drawing/2014/main" id="{C005FAD8-6309-F13C-DFC5-C50E6B387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266f965e7e_0_540:notes">
            <a:extLst>
              <a:ext uri="{FF2B5EF4-FFF2-40B4-BE49-F238E27FC236}">
                <a16:creationId xmlns:a16="http://schemas.microsoft.com/office/drawing/2014/main" id="{3AEB1149-E29C-2E11-D869-17D369E304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69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66f965e7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66f965e7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66f965e7e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266f965e7e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8cd11e299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8cd11e299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cd11e2996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8cd11e2996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8cd11e2996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8cd11e2996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8cd11e299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8cd11e299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8cd11e2996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8cd11e2996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cd11e2996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8cd11e2996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8cd11e2996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8cd11e2996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8cd11e2996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8cd11e2996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cd11e2996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cd11e2996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66f965e7e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66f965e7e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cd11e2996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cd11e2996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66f965e7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66f965e7e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cb526df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cb526df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66f965e7e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66f965e7e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19eaf364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19eaf364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66f965e7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66f965e7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cd11e299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cd11e299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8cd11e299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8cd11e299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1040250" y="1246833"/>
            <a:ext cx="70635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/>
              <a:t> Medicaid Expansion and Crime Outcomes</a:t>
            </a:r>
            <a:endParaRPr sz="268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27950" y="4189747"/>
            <a:ext cx="7688100" cy="8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IAES BUPA Presentation  | 11</a:t>
            </a:r>
            <a:r>
              <a:rPr lang="en" sz="1800" b="1" baseline="30000">
                <a:solidFill>
                  <a:schemeClr val="dk2"/>
                </a:solidFill>
              </a:rPr>
              <a:t>th</a:t>
            </a:r>
            <a:r>
              <a:rPr lang="en" sz="1800" b="1">
                <a:solidFill>
                  <a:schemeClr val="dk2"/>
                </a:solidFill>
              </a:rPr>
              <a:t> October 2025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Abizer Khumusi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125" y="1940433"/>
            <a:ext cx="2096913" cy="209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475" y="2109462"/>
            <a:ext cx="1781388" cy="178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7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05" name="Google Shape;305;p37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343800" y="-125"/>
            <a:ext cx="88002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 [1]: </a:t>
            </a:r>
            <a:r>
              <a:rPr lang="en" b="0" dirty="0"/>
              <a:t>Conceptualising a refined county-pair model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2" name="Google Shape;3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0" y="690824"/>
            <a:ext cx="5667250" cy="389623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5719400" y="1367049"/>
            <a:ext cx="34245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 b="0"/>
              <a:t>We take all such </a:t>
            </a:r>
            <a:endParaRPr sz="14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>
                <a:solidFill>
                  <a:srgbClr val="FF0000"/>
                </a:solidFill>
              </a:rPr>
              <a:t>non-expansion</a:t>
            </a:r>
            <a:r>
              <a:rPr lang="en" sz="1440" b="0"/>
              <a:t>/</a:t>
            </a:r>
            <a:r>
              <a:rPr lang="en" sz="1440">
                <a:solidFill>
                  <a:srgbClr val="38761D"/>
                </a:solidFill>
              </a:rPr>
              <a:t>expansion pairs</a:t>
            </a:r>
            <a:r>
              <a:rPr lang="en" sz="1440" b="0"/>
              <a:t> </a:t>
            </a:r>
            <a:endParaRPr sz="14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 b="0"/>
              <a:t>as well as </a:t>
            </a:r>
            <a:endParaRPr sz="14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>
                <a:solidFill>
                  <a:srgbClr val="FF0000"/>
                </a:solidFill>
              </a:rPr>
              <a:t>non-expansion</a:t>
            </a:r>
            <a:r>
              <a:rPr lang="en" sz="1440" b="0"/>
              <a:t>/</a:t>
            </a:r>
            <a:r>
              <a:rPr lang="en" sz="1440">
                <a:solidFill>
                  <a:srgbClr val="E69138"/>
                </a:solidFill>
              </a:rPr>
              <a:t>late-expansion pairs</a:t>
            </a:r>
            <a:r>
              <a:rPr lang="en" sz="1440" b="0"/>
              <a:t> to form our new data-set</a:t>
            </a:r>
            <a:endParaRPr sz="14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40" b="0" i="1"/>
              <a:t>We refrain from using </a:t>
            </a:r>
            <a:r>
              <a:rPr lang="en" sz="1340" i="1">
                <a:solidFill>
                  <a:srgbClr val="E69138"/>
                </a:solidFill>
              </a:rPr>
              <a:t>late-expansion</a:t>
            </a:r>
            <a:r>
              <a:rPr lang="en" sz="1340" b="0" i="1"/>
              <a:t>/</a:t>
            </a:r>
            <a:r>
              <a:rPr lang="en" sz="1340" i="1">
                <a:solidFill>
                  <a:srgbClr val="38761D"/>
                </a:solidFill>
              </a:rPr>
              <a:t>expansion pairs</a:t>
            </a:r>
            <a:r>
              <a:rPr lang="en" sz="1340" b="0" i="1"/>
              <a:t> since staggered adoption could produce biased estimators when dealing with multiway fixed-effects</a:t>
            </a:r>
            <a:endParaRPr sz="1340" b="0" i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340" b="0" i="1"/>
              <a:t>[Goodman-Bacon, 2021; Wing et al., 2024]</a:t>
            </a:r>
            <a:endParaRPr sz="1340" b="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38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19" name="Google Shape;319;p38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167938" y="26663"/>
            <a:ext cx="91440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 dirty="0"/>
              <a:t>Methodology [1]: </a:t>
            </a:r>
            <a:r>
              <a:rPr lang="en" sz="2040" b="0" dirty="0"/>
              <a:t>Formalising the contiguous-border county-pair model</a:t>
            </a:r>
            <a:endParaRPr sz="204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40" dirty="0"/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38" y="949737"/>
            <a:ext cx="873442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8"/>
          <p:cNvSpPr txBox="1">
            <a:spLocks noGrp="1"/>
          </p:cNvSpPr>
          <p:nvPr>
            <p:ph type="title"/>
          </p:nvPr>
        </p:nvSpPr>
        <p:spPr>
          <a:xfrm>
            <a:off x="167950" y="1383937"/>
            <a:ext cx="8165700" cy="1398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sz="1540" b="0" i="1" dirty="0" err="1"/>
              <a:t>dExpand</a:t>
            </a:r>
            <a:r>
              <a:rPr lang="en-US" sz="1540" b="0" i="1" baseline="-25000" dirty="0" err="1"/>
              <a:t>c</a:t>
            </a:r>
            <a:r>
              <a:rPr lang="en-US" sz="1540" b="0" i="1" baseline="-25000" dirty="0"/>
              <a:t>, p, t</a:t>
            </a:r>
            <a:r>
              <a:rPr lang="en-US" sz="1540" b="0" dirty="0"/>
              <a:t> is out treatment variable → β represents our intent to treat estimator</a:t>
            </a:r>
            <a:br>
              <a:rPr lang="en-US" sz="1540" b="0" dirty="0"/>
            </a:br>
            <a:br>
              <a:rPr lang="en" sz="1540" dirty="0">
                <a:solidFill>
                  <a:srgbClr val="38761D"/>
                </a:solidFill>
              </a:rPr>
            </a:br>
            <a:r>
              <a:rPr lang="en-US" sz="1540" dirty="0" err="1">
                <a:solidFill>
                  <a:srgbClr val="0070C0"/>
                </a:solidFill>
              </a:rPr>
              <a:t>ρ</a:t>
            </a:r>
            <a:r>
              <a:rPr lang="en-US" sz="1540" baseline="-25000" dirty="0" err="1">
                <a:solidFill>
                  <a:srgbClr val="0070C0"/>
                </a:solidFill>
              </a:rPr>
              <a:t>c</a:t>
            </a:r>
            <a:r>
              <a:rPr lang="en-US" sz="1540" dirty="0">
                <a:solidFill>
                  <a:srgbClr val="0070C0"/>
                </a:solidFill>
              </a:rPr>
              <a:t> → county fixed-effects</a:t>
            </a:r>
            <a:br>
              <a:rPr lang="en-US" sz="1540" b="0" dirty="0"/>
            </a:br>
            <a:br>
              <a:rPr lang="en-US" sz="1540" b="0" dirty="0"/>
            </a:br>
            <a:r>
              <a:rPr lang="en-US" sz="1540" dirty="0" err="1">
                <a:solidFill>
                  <a:srgbClr val="FF0000"/>
                </a:solidFill>
              </a:rPr>
              <a:t>τ</a:t>
            </a:r>
            <a:r>
              <a:rPr lang="en-US" sz="1540" baseline="-25000" dirty="0" err="1">
                <a:solidFill>
                  <a:srgbClr val="FF0000"/>
                </a:solidFill>
              </a:rPr>
              <a:t>t</a:t>
            </a:r>
            <a:r>
              <a:rPr lang="en-US" sz="1540" dirty="0">
                <a:solidFill>
                  <a:srgbClr val="FF0000"/>
                </a:solidFill>
              </a:rPr>
              <a:t> → time fixed-effects</a:t>
            </a:r>
            <a:br>
              <a:rPr lang="en-US" sz="1740" b="0" dirty="0"/>
            </a:br>
            <a:br>
              <a:rPr lang="en" sz="1540" dirty="0">
                <a:solidFill>
                  <a:srgbClr val="38761D"/>
                </a:solidFill>
              </a:rPr>
            </a:br>
            <a:r>
              <a:rPr lang="en" sz="1540" dirty="0">
                <a:solidFill>
                  <a:srgbClr val="38761D"/>
                </a:solidFill>
              </a:rPr>
              <a:t>Ψ</a:t>
            </a:r>
            <a:r>
              <a:rPr lang="en" sz="1540" baseline="-25000" dirty="0">
                <a:solidFill>
                  <a:srgbClr val="38761D"/>
                </a:solidFill>
              </a:rPr>
              <a:t>p</a:t>
            </a:r>
            <a:r>
              <a:rPr lang="en" sz="1540" dirty="0">
                <a:solidFill>
                  <a:srgbClr val="38761D"/>
                </a:solidFill>
              </a:rPr>
              <a:t> → county-pair fixed-effects</a:t>
            </a:r>
            <a:endParaRPr sz="1540" dirty="0"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4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40" dirty="0">
                <a:solidFill>
                  <a:srgbClr val="9900FF"/>
                </a:solidFill>
              </a:rPr>
              <a:t>Γ</a:t>
            </a:r>
            <a:r>
              <a:rPr lang="en" sz="1540" baseline="-25000" dirty="0">
                <a:solidFill>
                  <a:srgbClr val="9900FF"/>
                </a:solidFill>
              </a:rPr>
              <a:t>p, t</a:t>
            </a:r>
            <a:r>
              <a:rPr lang="en" sz="1540" dirty="0">
                <a:solidFill>
                  <a:srgbClr val="9900FF"/>
                </a:solidFill>
              </a:rPr>
              <a:t> → county-pair time-variant fixed-effects</a:t>
            </a:r>
            <a:endParaRPr sz="1540" dirty="0">
              <a:solidFill>
                <a:srgbClr val="99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4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 b="0" i="1" dirty="0"/>
              <a:t>[In specification with Γ</a:t>
            </a:r>
            <a:r>
              <a:rPr lang="en" sz="1440" b="0" i="1" baseline="-25000" dirty="0"/>
              <a:t>p, t</a:t>
            </a:r>
            <a:r>
              <a:rPr lang="en" sz="1440" b="0" i="1" dirty="0"/>
              <a:t> term, we exclude both Ψ</a:t>
            </a:r>
            <a:r>
              <a:rPr lang="en" sz="1440" b="0" i="1" baseline="-25000" dirty="0"/>
              <a:t>p</a:t>
            </a:r>
            <a:r>
              <a:rPr lang="en" sz="1440" b="0" i="1" dirty="0"/>
              <a:t> and τ</a:t>
            </a:r>
            <a:r>
              <a:rPr lang="en" sz="1440" b="0" i="1" baseline="-25000" dirty="0"/>
              <a:t>t</a:t>
            </a:r>
            <a:r>
              <a:rPr lang="en" sz="1440" b="0" i="1" dirty="0"/>
              <a:t> since they are perfectly correlated]</a:t>
            </a:r>
            <a:endParaRPr sz="1740" b="0" dirty="0"/>
          </a:p>
        </p:txBody>
      </p:sp>
      <p:sp>
        <p:nvSpPr>
          <p:cNvPr id="328" name="Google Shape;328;p38"/>
          <p:cNvSpPr/>
          <p:nvPr/>
        </p:nvSpPr>
        <p:spPr>
          <a:xfrm>
            <a:off x="7916050" y="906800"/>
            <a:ext cx="417600" cy="400200"/>
          </a:xfrm>
          <a:prstGeom prst="ellipse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8"/>
          <p:cNvSpPr/>
          <p:nvPr/>
        </p:nvSpPr>
        <p:spPr>
          <a:xfrm>
            <a:off x="7366600" y="906800"/>
            <a:ext cx="417600" cy="400200"/>
          </a:xfrm>
          <a:prstGeom prst="ellipse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329;p38">
            <a:extLst>
              <a:ext uri="{FF2B5EF4-FFF2-40B4-BE49-F238E27FC236}">
                <a16:creationId xmlns:a16="http://schemas.microsoft.com/office/drawing/2014/main" id="{904F9FC1-9285-F65D-2D5B-6CE09A96D2C0}"/>
              </a:ext>
            </a:extLst>
          </p:cNvPr>
          <p:cNvSpPr/>
          <p:nvPr/>
        </p:nvSpPr>
        <p:spPr>
          <a:xfrm>
            <a:off x="6981270" y="973923"/>
            <a:ext cx="299314" cy="314326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329;p38">
            <a:extLst>
              <a:ext uri="{FF2B5EF4-FFF2-40B4-BE49-F238E27FC236}">
                <a16:creationId xmlns:a16="http://schemas.microsoft.com/office/drawing/2014/main" id="{002CB122-A2FB-F2ED-53FB-59A9613BD1A5}"/>
              </a:ext>
            </a:extLst>
          </p:cNvPr>
          <p:cNvSpPr/>
          <p:nvPr/>
        </p:nvSpPr>
        <p:spPr>
          <a:xfrm>
            <a:off x="6558815" y="985297"/>
            <a:ext cx="299314" cy="314326"/>
          </a:xfrm>
          <a:prstGeom prst="ellipse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26;p38">
            <a:extLst>
              <a:ext uri="{FF2B5EF4-FFF2-40B4-BE49-F238E27FC236}">
                <a16:creationId xmlns:a16="http://schemas.microsoft.com/office/drawing/2014/main" id="{25D70D61-7538-58C5-FAA0-F512710364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88" y="1059498"/>
            <a:ext cx="8734425" cy="31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3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243" name="Google Shape;243;p33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343800" y="-125"/>
            <a:ext cx="88002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 [2]: </a:t>
            </a:r>
            <a:r>
              <a:rPr lang="en" b="0" dirty="0"/>
              <a:t>Inclusion of Richer Controls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274000" y="1544298"/>
            <a:ext cx="8165700" cy="258733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40" b="0" dirty="0">
                <a:solidFill>
                  <a:srgbClr val="0000FF"/>
                </a:solidFill>
              </a:rPr>
              <a:t>Φ: vector of county-level demographics, economic variables which include:</a:t>
            </a:r>
            <a:endParaRPr sz="1540" b="0" dirty="0">
              <a:solidFill>
                <a:srgbClr val="0000FF"/>
              </a:solidFill>
            </a:endParaRPr>
          </a:p>
          <a:p>
            <a:pPr marL="457200" lvl="0" indent="-326390" rtl="0">
              <a:spcBef>
                <a:spcPts val="0"/>
              </a:spcBef>
              <a:spcAft>
                <a:spcPts val="0"/>
              </a:spcAft>
              <a:buSzPts val="1540"/>
              <a:buChar char="-"/>
            </a:pPr>
            <a:r>
              <a:rPr lang="en" sz="1540" b="0" dirty="0"/>
              <a:t>% male, % black, white, Hispanic, % completed Bachelor’s degree</a:t>
            </a:r>
            <a:endParaRPr sz="1540" b="0" dirty="0"/>
          </a:p>
          <a:p>
            <a:pPr marL="457200" lvl="0" indent="-326390" rtl="0">
              <a:spcBef>
                <a:spcPts val="0"/>
              </a:spcBef>
              <a:spcAft>
                <a:spcPts val="0"/>
              </a:spcAft>
              <a:buSzPts val="1540"/>
              <a:buChar char="-"/>
            </a:pPr>
            <a:r>
              <a:rPr lang="en" sz="1540" b="0" dirty="0"/>
              <a:t>% 0-18 y/o, 19-59 y/o, &gt;=60 y/o</a:t>
            </a:r>
            <a:endParaRPr sz="1540" b="0" dirty="0"/>
          </a:p>
          <a:p>
            <a:pPr marL="457200" lvl="0" indent="-326390" rtl="0">
              <a:spcBef>
                <a:spcPts val="0"/>
              </a:spcBef>
              <a:spcAft>
                <a:spcPts val="0"/>
              </a:spcAft>
              <a:buSzPts val="1540"/>
              <a:buChar char="-"/>
            </a:pPr>
            <a:r>
              <a:rPr lang="en" sz="1540" b="0" dirty="0"/>
              <a:t>Median income, unemployment rate, % &lt;138% FPL</a:t>
            </a:r>
            <a:endParaRPr sz="154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4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1540" b="0" dirty="0">
                <a:solidFill>
                  <a:srgbClr val="FF0000"/>
                </a:solidFill>
              </a:rPr>
              <a:t>Λ: vector of state-level economic/expenditure variables which include:</a:t>
            </a:r>
          </a:p>
          <a:p>
            <a:pPr marL="457200" lvl="0" indent="-326390" rtl="0">
              <a:spcBef>
                <a:spcPts val="0"/>
              </a:spcBef>
              <a:spcAft>
                <a:spcPts val="0"/>
              </a:spcAft>
              <a:buSzPts val="1540"/>
              <a:buChar char="-"/>
            </a:pPr>
            <a:r>
              <a:rPr lang="en-US" sz="1540" b="0" dirty="0"/>
              <a:t>GINI coefficient</a:t>
            </a:r>
          </a:p>
          <a:p>
            <a:pPr marL="457200" lvl="0" indent="-326390" rtl="0">
              <a:spcBef>
                <a:spcPts val="0"/>
              </a:spcBef>
              <a:spcAft>
                <a:spcPts val="0"/>
              </a:spcAft>
              <a:buSzPts val="1540"/>
              <a:buChar char="-"/>
            </a:pPr>
            <a:r>
              <a:rPr lang="en-US" sz="1540" b="0" dirty="0"/>
              <a:t>Education expenditure, welfare expenditure</a:t>
            </a:r>
          </a:p>
          <a:p>
            <a:pPr marL="457200" lvl="0" indent="-326390" rtl="0">
              <a:spcBef>
                <a:spcPts val="0"/>
              </a:spcBef>
              <a:spcAft>
                <a:spcPts val="0"/>
              </a:spcAft>
              <a:buSzPts val="1540"/>
              <a:buChar char="-"/>
            </a:pPr>
            <a:r>
              <a:rPr lang="en-US" sz="1540" dirty="0"/>
              <a:t>Police expenditure, legal expenditure [used to proxy for law enforcement intensity]</a:t>
            </a:r>
            <a:br>
              <a:rPr lang="en-US" sz="1540" dirty="0"/>
            </a:br>
            <a:br>
              <a:rPr lang="en-US" sz="1540" dirty="0"/>
            </a:br>
            <a:br>
              <a:rPr lang="en-US" sz="1540" dirty="0"/>
            </a:br>
            <a:br>
              <a:rPr lang="en-US" sz="1540" dirty="0"/>
            </a:br>
            <a:endParaRPr lang="en-US" sz="154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4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 dirty="0"/>
          </a:p>
        </p:txBody>
      </p:sp>
      <p:sp>
        <p:nvSpPr>
          <p:cNvPr id="253" name="Google Shape;253;p33"/>
          <p:cNvSpPr/>
          <p:nvPr/>
        </p:nvSpPr>
        <p:spPr>
          <a:xfrm>
            <a:off x="3876000" y="1011864"/>
            <a:ext cx="651600" cy="4848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4743900" y="1014600"/>
            <a:ext cx="585746" cy="48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69;p34">
            <a:extLst>
              <a:ext uri="{FF2B5EF4-FFF2-40B4-BE49-F238E27FC236}">
                <a16:creationId xmlns:a16="http://schemas.microsoft.com/office/drawing/2014/main" id="{06D9E0E5-E7C8-F7EB-91C1-2A45C03E869B}"/>
              </a:ext>
            </a:extLst>
          </p:cNvPr>
          <p:cNvSpPr txBox="1">
            <a:spLocks/>
          </p:cNvSpPr>
          <p:nvPr/>
        </p:nvSpPr>
        <p:spPr>
          <a:xfrm>
            <a:off x="300255" y="3988054"/>
            <a:ext cx="8165700" cy="628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just">
              <a:buSzPts val="990"/>
            </a:pPr>
            <a:r>
              <a:rPr lang="en-US" sz="1540" i="1" dirty="0">
                <a:solidFill>
                  <a:srgbClr val="00B050"/>
                </a:solidFill>
              </a:rPr>
              <a:t>PVI</a:t>
            </a:r>
            <a:r>
              <a:rPr lang="en-US" sz="1540" i="1" baseline="-25000" dirty="0">
                <a:solidFill>
                  <a:srgbClr val="00B050"/>
                </a:solidFill>
              </a:rPr>
              <a:t>s, t</a:t>
            </a:r>
            <a:r>
              <a:rPr lang="en-US" sz="1540" dirty="0">
                <a:solidFill>
                  <a:srgbClr val="00B050"/>
                </a:solidFill>
              </a:rPr>
              <a:t>: political control variable [serves as proxy of magnitude of underlying political sentiment &amp; also captures legislative capacity of a given party]</a:t>
            </a:r>
          </a:p>
        </p:txBody>
      </p:sp>
      <p:sp>
        <p:nvSpPr>
          <p:cNvPr id="6" name="Google Shape;254;p33">
            <a:extLst>
              <a:ext uri="{FF2B5EF4-FFF2-40B4-BE49-F238E27FC236}">
                <a16:creationId xmlns:a16="http://schemas.microsoft.com/office/drawing/2014/main" id="{BBBF623B-E51A-A599-D3D9-CF0BED570DB2}"/>
              </a:ext>
            </a:extLst>
          </p:cNvPr>
          <p:cNvSpPr/>
          <p:nvPr/>
        </p:nvSpPr>
        <p:spPr>
          <a:xfrm>
            <a:off x="5545945" y="974260"/>
            <a:ext cx="863563" cy="484800"/>
          </a:xfrm>
          <a:prstGeom prst="ellipse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9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36" name="Google Shape;336;p39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2" name="Google Shape;342;p39"/>
          <p:cNvSpPr txBox="1">
            <a:spLocks noGrp="1"/>
          </p:cNvSpPr>
          <p:nvPr>
            <p:ph type="title"/>
          </p:nvPr>
        </p:nvSpPr>
        <p:spPr>
          <a:xfrm>
            <a:off x="343800" y="-125"/>
            <a:ext cx="88002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 [3]: </a:t>
            </a:r>
            <a:r>
              <a:rPr lang="en" b="0" dirty="0"/>
              <a:t>Further Specifications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3" name="Google Shape;3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75" y="686767"/>
            <a:ext cx="3820332" cy="389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9"/>
          <p:cNvSpPr txBox="1">
            <a:spLocks noGrp="1"/>
          </p:cNvSpPr>
          <p:nvPr>
            <p:ph type="title"/>
          </p:nvPr>
        </p:nvSpPr>
        <p:spPr>
          <a:xfrm>
            <a:off x="4572000" y="1323542"/>
            <a:ext cx="4047300" cy="26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/>
              <a:t>Each county will appear in the data-set </a:t>
            </a:r>
            <a:r>
              <a:rPr lang="en" sz="1740"/>
              <a:t>as many times as it has neighbouring cross-border counties.</a:t>
            </a:r>
            <a:endParaRPr sz="174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/>
              <a:t>On the example on the left, the highlighted county in New Mexico </a:t>
            </a:r>
            <a:r>
              <a:rPr lang="en" sz="1740"/>
              <a:t>will appear in the data-set 6 times</a:t>
            </a:r>
            <a:r>
              <a:rPr lang="en" sz="1740" b="0"/>
              <a:t>.</a:t>
            </a:r>
            <a:endParaRPr sz="1740" b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40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50" name="Google Shape;350;p40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6" name="Google Shape;356;p40"/>
          <p:cNvSpPr txBox="1">
            <a:spLocks noGrp="1"/>
          </p:cNvSpPr>
          <p:nvPr>
            <p:ph type="title"/>
          </p:nvPr>
        </p:nvSpPr>
        <p:spPr>
          <a:xfrm>
            <a:off x="343800" y="-125"/>
            <a:ext cx="88002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 [3]: </a:t>
            </a:r>
            <a:r>
              <a:rPr lang="en" b="0" dirty="0"/>
              <a:t>Further Specifications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57" name="Google Shape;3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75" y="658783"/>
            <a:ext cx="3820332" cy="389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4293500" y="792383"/>
            <a:ext cx="4790100" cy="31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40" b="0"/>
              <a:t>This however, does create </a:t>
            </a:r>
            <a:r>
              <a:rPr lang="en" sz="1540" b="0">
                <a:solidFill>
                  <a:srgbClr val="FF0000"/>
                </a:solidFill>
              </a:rPr>
              <a:t>correlation across county pairs.</a:t>
            </a:r>
            <a:endParaRPr sz="1540" b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 b="0"/>
              <a:t>To resolve this, we multi-way cluster standard-errors by (Cameron &amp; Miller, 2015):</a:t>
            </a:r>
            <a:endParaRPr sz="1440" b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" sz="1440" b="0"/>
              <a:t>State (to account for spatial correlation)</a:t>
            </a:r>
            <a:endParaRPr sz="1440" b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" sz="1440" b="0"/>
              <a:t>County-pair (to account for temporal correlation)</a:t>
            </a:r>
            <a:endParaRPr sz="1440" b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40"/>
              <a:buAutoNum type="arabicPeriod"/>
            </a:pPr>
            <a:r>
              <a:rPr lang="en" sz="1440">
                <a:solidFill>
                  <a:srgbClr val="FF0000"/>
                </a:solidFill>
              </a:rPr>
              <a:t>County (to account for correlations across pairs with repeated counties)</a:t>
            </a:r>
            <a:endParaRPr sz="1640" b="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"/>
          <p:cNvSpPr txBox="1">
            <a:spLocks noGrp="1"/>
          </p:cNvSpPr>
          <p:nvPr>
            <p:ph type="title"/>
          </p:nvPr>
        </p:nvSpPr>
        <p:spPr>
          <a:xfrm>
            <a:off x="271050" y="0"/>
            <a:ext cx="8605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Summarising data-sets used [1]</a:t>
            </a:r>
            <a:endParaRPr b="0"/>
          </a:p>
        </p:txBody>
      </p:sp>
      <p:graphicFrame>
        <p:nvGraphicFramePr>
          <p:cNvPr id="364" name="Google Shape;364;p41"/>
          <p:cNvGraphicFramePr/>
          <p:nvPr/>
        </p:nvGraphicFramePr>
        <p:xfrm>
          <a:off x="89688" y="545400"/>
          <a:ext cx="8842600" cy="2941230"/>
        </p:xfrm>
        <a:graphic>
          <a:graphicData uri="http://schemas.openxmlformats.org/drawingml/2006/table">
            <a:tbl>
              <a:tblPr>
                <a:noFill/>
                <a:tableStyleId>{011D5CE5-B33B-4262-860F-B26092EDCE3E}</a:tableStyleId>
              </a:tblPr>
              <a:tblGrid>
                <a:gridCol w="118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Data-Set</a:t>
                      </a:r>
                      <a:endParaRPr sz="1200"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Comment (if applicable):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FBI Uniform Crime Reports (UCR)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State-level crime data for 2010-2016 constructed by the FBI. Broken down into property/violent crimes and into further subcategories.</a:t>
                      </a:r>
                      <a:endParaRPr sz="12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way that the sub-category “Rape” and “Arson” is calculated changes in 2013, making the numbers incomparable over different years.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County-level crime data for 2010-2014, 2016 obtained from Inter-university Consortium for Political and Social Research.</a:t>
                      </a:r>
                      <a:endParaRPr sz="12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American Community Survey Public Use Microdata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Pooled OLS data set constructed by the US Census Bureau. Contains housing, economic and demographic data.</a:t>
                      </a:r>
                      <a:endParaRPr sz="12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data is not broken down as county, but instead as Public Use Microdata Areas (PUMAs). There is a certain set of criteria that define PUMAs, but as a result a PUMA can be a part of a county/county/multiply contiguous counties.</a:t>
                      </a:r>
                      <a:endParaRPr sz="12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65" name="Google Shape;365;p41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66" name="Google Shape;366;p41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42"/>
          <p:cNvGraphicFramePr/>
          <p:nvPr/>
        </p:nvGraphicFramePr>
        <p:xfrm>
          <a:off x="213038" y="545400"/>
          <a:ext cx="8717925" cy="3855570"/>
        </p:xfrm>
        <a:graphic>
          <a:graphicData uri="http://schemas.openxmlformats.org/drawingml/2006/table">
            <a:tbl>
              <a:tblPr>
                <a:noFill/>
                <a:tableStyleId>{011D5CE5-B33B-4262-860F-B26092EDCE3E}</a:tableStyleId>
              </a:tblPr>
              <a:tblGrid>
                <a:gridCol w="17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Data-Set</a:t>
                      </a:r>
                      <a:endParaRPr sz="1200"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Comment (if applicable):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Missouri Census Data Center’s Geocorr 2018 Geographic Correspondence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Geographic correspondence files used to crosswalk between PUMA and counties.</a:t>
                      </a:r>
                      <a:endParaRPr sz="12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I assume that different counties within the same PUMA have the same characteristic. For counties that are made of multiple PUMAs, mean values of characteristics will be used.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Annual Survey of state and local government finances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State-level data of government expenditure on education and other public goods.</a:t>
                      </a:r>
                      <a:endParaRPr sz="12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Implicit assumption that expenditure is uniform across state by population.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U.S. Census County Adjacency Files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 list of the counties that border each county.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Small Area Health Insurance Estimates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Used to generate summary graphs for insurance uptake.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NA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Cook Partisan Voting Index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Database from which my political control variable numbers were obtained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Score is a weighted average of performance of state in the past two presidential elections.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77" name="Google Shape;377;p42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78" name="Google Shape;378;p42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84" name="Google Shape;384;p42"/>
          <p:cNvSpPr txBox="1">
            <a:spLocks noGrp="1"/>
          </p:cNvSpPr>
          <p:nvPr>
            <p:ph type="title"/>
          </p:nvPr>
        </p:nvSpPr>
        <p:spPr>
          <a:xfrm>
            <a:off x="271050" y="0"/>
            <a:ext cx="8605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Summarising data-sets used [2]</a:t>
            </a:r>
            <a:endParaRPr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43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390" name="Google Shape;390;p43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2" name="Google Shape;392;p43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96" name="Google Shape;3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9" y="76900"/>
            <a:ext cx="5377800" cy="460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3"/>
          <p:cNvSpPr/>
          <p:nvPr/>
        </p:nvSpPr>
        <p:spPr>
          <a:xfrm>
            <a:off x="4834001" y="139250"/>
            <a:ext cx="509100" cy="460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43"/>
          <p:cNvSpPr txBox="1">
            <a:spLocks noGrp="1"/>
          </p:cNvSpPr>
          <p:nvPr>
            <p:ph type="title"/>
          </p:nvPr>
        </p:nvSpPr>
        <p:spPr>
          <a:xfrm>
            <a:off x="5289000" y="1289588"/>
            <a:ext cx="3855000" cy="21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 b="0" dirty="0"/>
              <a:t>Under our preferred specification (</a:t>
            </a:r>
            <a:r>
              <a:rPr lang="en" sz="1440" dirty="0"/>
              <a:t>B4</a:t>
            </a:r>
            <a:r>
              <a:rPr lang="en" sz="1440" b="0" dirty="0"/>
              <a:t>), we find that Medicaid expansion led to a 4.1% reduction in total crime (p&lt;0.05), with strong reductions in:</a:t>
            </a:r>
            <a:endParaRPr sz="1440" b="0" dirty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" sz="1440" b="0" dirty="0"/>
              <a:t>overall violent crime [11.7%] (p&lt;0.01)</a:t>
            </a:r>
            <a:endParaRPr sz="1440" b="0" dirty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" sz="1440" b="0" dirty="0"/>
              <a:t>aggravated assault [11.4%] (p&lt;0.01)</a:t>
            </a:r>
            <a:endParaRPr sz="1440" b="0" dirty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" sz="1440" b="0" dirty="0"/>
              <a:t>overall property crime [4.3%] (p&lt;0.05)</a:t>
            </a:r>
            <a:endParaRPr sz="1440" b="0" dirty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" sz="1440" b="0" dirty="0"/>
              <a:t>burglaries [6.3%] (p&lt;0.05)</a:t>
            </a:r>
            <a:endParaRPr sz="1440" b="0" dirty="0"/>
          </a:p>
          <a:p>
            <a:pPr marL="457200" lvl="0" indent="-320040" algn="just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" sz="1440" b="0" dirty="0"/>
              <a:t>motor vehicles theft [9.6%] (p&lt;0.05)</a:t>
            </a:r>
            <a:endParaRPr sz="1440" b="0" dirty="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0CB36230-AAC8-0FE6-411E-C69CBF60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>
            <a:extLst>
              <a:ext uri="{FF2B5EF4-FFF2-40B4-BE49-F238E27FC236}">
                <a16:creationId xmlns:a16="http://schemas.microsoft.com/office/drawing/2014/main" id="{322F7B6D-DF87-BC54-B76A-19836DBFB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050" y="23025"/>
            <a:ext cx="86724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 dirty="0"/>
              <a:t>Taking stock:</a:t>
            </a:r>
            <a:endParaRPr sz="2140" dirty="0"/>
          </a:p>
        </p:txBody>
      </p:sp>
      <p:grpSp>
        <p:nvGrpSpPr>
          <p:cNvPr id="407" name="Google Shape;407;p44">
            <a:extLst>
              <a:ext uri="{FF2B5EF4-FFF2-40B4-BE49-F238E27FC236}">
                <a16:creationId xmlns:a16="http://schemas.microsoft.com/office/drawing/2014/main" id="{53E97DFC-7D2F-38DC-3E41-FC25A0BB7D78}"/>
              </a:ext>
            </a:extLst>
          </p:cNvPr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08" name="Google Shape;408;p44">
              <a:extLst>
                <a:ext uri="{FF2B5EF4-FFF2-40B4-BE49-F238E27FC236}">
                  <a16:creationId xmlns:a16="http://schemas.microsoft.com/office/drawing/2014/main" id="{9CCA5E5E-B975-FC78-79AF-A7ED213293A9}"/>
                </a:ext>
              </a:extLst>
            </p:cNvPr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9" name="Google Shape;409;p44">
              <a:extLst>
                <a:ext uri="{FF2B5EF4-FFF2-40B4-BE49-F238E27FC236}">
                  <a16:creationId xmlns:a16="http://schemas.microsoft.com/office/drawing/2014/main" id="{A6CE03D1-BFBD-EF0F-3E01-6517893C258F}"/>
                </a:ext>
              </a:extLst>
            </p:cNvPr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44">
              <a:extLst>
                <a:ext uri="{FF2B5EF4-FFF2-40B4-BE49-F238E27FC236}">
                  <a16:creationId xmlns:a16="http://schemas.microsoft.com/office/drawing/2014/main" id="{587CF37D-32A3-5985-5EB8-8B1B81E677F0}"/>
                </a:ext>
              </a:extLst>
            </p:cNvPr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44">
              <a:extLst>
                <a:ext uri="{FF2B5EF4-FFF2-40B4-BE49-F238E27FC236}">
                  <a16:creationId xmlns:a16="http://schemas.microsoft.com/office/drawing/2014/main" id="{E110267D-0DA5-25A9-B65C-559E93E1B4B9}"/>
                </a:ext>
              </a:extLst>
            </p:cNvPr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44">
              <a:extLst>
                <a:ext uri="{FF2B5EF4-FFF2-40B4-BE49-F238E27FC236}">
                  <a16:creationId xmlns:a16="http://schemas.microsoft.com/office/drawing/2014/main" id="{46139735-7BE6-0B05-3D5A-063EEB13EF6C}"/>
                </a:ext>
              </a:extLst>
            </p:cNvPr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3" name="Google Shape;413;p44">
              <a:extLst>
                <a:ext uri="{FF2B5EF4-FFF2-40B4-BE49-F238E27FC236}">
                  <a16:creationId xmlns:a16="http://schemas.microsoft.com/office/drawing/2014/main" id="{8DF8948A-8FE5-57AF-21F7-B811E3854A55}"/>
                </a:ext>
              </a:extLst>
            </p:cNvPr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Google Shape;140;p26">
            <a:extLst>
              <a:ext uri="{FF2B5EF4-FFF2-40B4-BE49-F238E27FC236}">
                <a16:creationId xmlns:a16="http://schemas.microsoft.com/office/drawing/2014/main" id="{B8D0B5CF-C24A-6C8E-27E0-1BA729C13D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050" y="622476"/>
            <a:ext cx="8742900" cy="3063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dirty="0">
                <a:solidFill>
                  <a:schemeClr val="dk2"/>
                </a:solidFill>
              </a:rPr>
              <a:t>Summary statistics allude to some </a:t>
            </a:r>
            <a:r>
              <a:rPr lang="en-SG" sz="1800" b="1" dirty="0">
                <a:solidFill>
                  <a:schemeClr val="dk2"/>
                </a:solidFill>
              </a:rPr>
              <a:t>relative drop in crime in expansion states</a:t>
            </a:r>
            <a:r>
              <a:rPr lang="en-SG" sz="1800" dirty="0">
                <a:solidFill>
                  <a:schemeClr val="dk2"/>
                </a:solidFill>
              </a:rPr>
              <a:t> after Medicaid expansion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dirty="0">
                <a:solidFill>
                  <a:schemeClr val="dk2"/>
                </a:solidFill>
              </a:rPr>
              <a:t>Current literature confirms this effect but results are subject to spatial heterogeneity and lack crucial explanatory controls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dirty="0">
                <a:solidFill>
                  <a:schemeClr val="dk2"/>
                </a:solidFill>
              </a:rPr>
              <a:t>Our richer model shows that current literature actually </a:t>
            </a:r>
            <a:r>
              <a:rPr lang="en-SG" sz="1800" b="1" dirty="0">
                <a:solidFill>
                  <a:schemeClr val="dk2"/>
                </a:solidFill>
              </a:rPr>
              <a:t>underestimates reduction in violent crime</a:t>
            </a:r>
            <a:r>
              <a:rPr lang="en-SG" sz="1800" dirty="0">
                <a:solidFill>
                  <a:schemeClr val="dk2"/>
                </a:solidFill>
              </a:rPr>
              <a:t> but is largely accurate for property crime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6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6AFE13DE-F03D-CEFE-58CC-F8DA7F329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>
            <a:extLst>
              <a:ext uri="{FF2B5EF4-FFF2-40B4-BE49-F238E27FC236}">
                <a16:creationId xmlns:a16="http://schemas.microsoft.com/office/drawing/2014/main" id="{216D8493-2A69-9DDE-A119-86AE9999FE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050" y="23025"/>
            <a:ext cx="86724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 dirty="0"/>
              <a:t>Taking stock:</a:t>
            </a:r>
            <a:endParaRPr sz="2140" dirty="0"/>
          </a:p>
        </p:txBody>
      </p:sp>
      <p:grpSp>
        <p:nvGrpSpPr>
          <p:cNvPr id="407" name="Google Shape;407;p44">
            <a:extLst>
              <a:ext uri="{FF2B5EF4-FFF2-40B4-BE49-F238E27FC236}">
                <a16:creationId xmlns:a16="http://schemas.microsoft.com/office/drawing/2014/main" id="{22192D13-98CC-07E6-F246-C5AD6D6D60A9}"/>
              </a:ext>
            </a:extLst>
          </p:cNvPr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08" name="Google Shape;408;p44">
              <a:extLst>
                <a:ext uri="{FF2B5EF4-FFF2-40B4-BE49-F238E27FC236}">
                  <a16:creationId xmlns:a16="http://schemas.microsoft.com/office/drawing/2014/main" id="{F5B5F119-FBEF-68A8-20F4-1A30A4C5590F}"/>
                </a:ext>
              </a:extLst>
            </p:cNvPr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9" name="Google Shape;409;p44">
              <a:extLst>
                <a:ext uri="{FF2B5EF4-FFF2-40B4-BE49-F238E27FC236}">
                  <a16:creationId xmlns:a16="http://schemas.microsoft.com/office/drawing/2014/main" id="{19559E5B-6B53-0AA3-23E4-A478473B37B0}"/>
                </a:ext>
              </a:extLst>
            </p:cNvPr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44">
              <a:extLst>
                <a:ext uri="{FF2B5EF4-FFF2-40B4-BE49-F238E27FC236}">
                  <a16:creationId xmlns:a16="http://schemas.microsoft.com/office/drawing/2014/main" id="{E010D504-32A6-2D09-3BAF-911C87F1C54A}"/>
                </a:ext>
              </a:extLst>
            </p:cNvPr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44">
              <a:extLst>
                <a:ext uri="{FF2B5EF4-FFF2-40B4-BE49-F238E27FC236}">
                  <a16:creationId xmlns:a16="http://schemas.microsoft.com/office/drawing/2014/main" id="{45A2FF44-DB4E-248F-FFF5-091C0B005A65}"/>
                </a:ext>
              </a:extLst>
            </p:cNvPr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44">
              <a:extLst>
                <a:ext uri="{FF2B5EF4-FFF2-40B4-BE49-F238E27FC236}">
                  <a16:creationId xmlns:a16="http://schemas.microsoft.com/office/drawing/2014/main" id="{21FD1CA0-3903-37B9-FA37-FA892F20E692}"/>
                </a:ext>
              </a:extLst>
            </p:cNvPr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3" name="Google Shape;413;p44">
              <a:extLst>
                <a:ext uri="{FF2B5EF4-FFF2-40B4-BE49-F238E27FC236}">
                  <a16:creationId xmlns:a16="http://schemas.microsoft.com/office/drawing/2014/main" id="{1AFD6292-45B2-305C-AB9A-2E1642214FDE}"/>
                </a:ext>
              </a:extLst>
            </p:cNvPr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Google Shape;140;p26">
            <a:extLst>
              <a:ext uri="{FF2B5EF4-FFF2-40B4-BE49-F238E27FC236}">
                <a16:creationId xmlns:a16="http://schemas.microsoft.com/office/drawing/2014/main" id="{FC7E0B88-C3F3-649D-F57A-0A2EC6103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050" y="622476"/>
            <a:ext cx="8742900" cy="385373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dirty="0">
                <a:solidFill>
                  <a:schemeClr val="dk2"/>
                </a:solidFill>
              </a:rPr>
              <a:t>Summary statistics allude to some </a:t>
            </a:r>
            <a:r>
              <a:rPr lang="en-SG" sz="1800" b="1" dirty="0">
                <a:solidFill>
                  <a:schemeClr val="dk2"/>
                </a:solidFill>
              </a:rPr>
              <a:t>relative drop in crime in expansion states</a:t>
            </a:r>
            <a:r>
              <a:rPr lang="en-SG" sz="1800" dirty="0">
                <a:solidFill>
                  <a:schemeClr val="dk2"/>
                </a:solidFill>
              </a:rPr>
              <a:t> after Medicaid expansion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dirty="0">
                <a:solidFill>
                  <a:schemeClr val="dk2"/>
                </a:solidFill>
              </a:rPr>
              <a:t>Current literature confirms this effect but results are subject to spatial heterogeneity and lack crucial explanatory controls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dirty="0">
                <a:solidFill>
                  <a:schemeClr val="dk2"/>
                </a:solidFill>
              </a:rPr>
              <a:t>Our richer model shows that current literature actually </a:t>
            </a:r>
            <a:r>
              <a:rPr lang="en-SG" sz="1800" b="1" dirty="0">
                <a:solidFill>
                  <a:schemeClr val="dk2"/>
                </a:solidFill>
              </a:rPr>
              <a:t>underestimates reduction in violent crime</a:t>
            </a:r>
            <a:r>
              <a:rPr lang="en-SG" sz="1800" dirty="0">
                <a:solidFill>
                  <a:schemeClr val="dk2"/>
                </a:solidFill>
              </a:rPr>
              <a:t> but is largely accurate for property crime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endParaRPr lang="en-SG" sz="1800" b="1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SG" sz="1800" b="1" dirty="0">
                <a:solidFill>
                  <a:srgbClr val="0070C0"/>
                </a:solidFill>
              </a:rPr>
              <a:t>What about accuracy of transmission mechanisms?</a:t>
            </a:r>
            <a:endParaRPr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6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729450" y="5884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Background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-52625" y="1302000"/>
            <a:ext cx="91440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 dirty="0">
                <a:solidFill>
                  <a:schemeClr val="dk2"/>
                </a:solidFill>
              </a:rPr>
              <a:t>US Federal Government passed the A</a:t>
            </a:r>
            <a:r>
              <a:rPr lang="en" sz="1800" b="1" dirty="0">
                <a:solidFill>
                  <a:schemeClr val="dk2"/>
                </a:solidFill>
              </a:rPr>
              <a:t>ffordable Care Act (ACA) in 2010</a:t>
            </a:r>
            <a:r>
              <a:rPr lang="en" sz="1800" dirty="0">
                <a:solidFill>
                  <a:schemeClr val="dk2"/>
                </a:solidFill>
              </a:rPr>
              <a:t> which was primarily to address the high costs associated with healthcare: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 dirty="0">
                <a:solidFill>
                  <a:schemeClr val="dk2"/>
                </a:solidFill>
              </a:rPr>
              <a:t>In participating states, Medicaid eligibility is expanded to all individuals with income up to 138% of poverty line INCLUDING </a:t>
            </a:r>
            <a:r>
              <a:rPr lang="en" sz="1800" b="1" dirty="0">
                <a:solidFill>
                  <a:schemeClr val="dk2"/>
                </a:solidFill>
              </a:rPr>
              <a:t>adults without dependent children</a:t>
            </a:r>
            <a:endParaRPr sz="1800" b="1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 dirty="0">
                <a:solidFill>
                  <a:schemeClr val="dk2"/>
                </a:solidFill>
              </a:rPr>
              <a:t>Participating states had substantial increases in coverage: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 dirty="0">
                <a:solidFill>
                  <a:srgbClr val="0000FF"/>
                </a:solidFill>
              </a:rPr>
              <a:t>~11pp in 2014, ~16pp in 2015</a:t>
            </a:r>
            <a:r>
              <a:rPr lang="en" sz="1800" dirty="0">
                <a:solidFill>
                  <a:schemeClr val="dk2"/>
                </a:solidFill>
              </a:rPr>
              <a:t> [Frean et al., 2017; Miller and Wherry 2016, 2017]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 dirty="0">
                <a:solidFill>
                  <a:schemeClr val="dk2"/>
                </a:solidFill>
              </a:rPr>
              <a:t>For young adults with income &lt;138% of poverty line: </a:t>
            </a:r>
            <a:r>
              <a:rPr lang="en" sz="1800" dirty="0">
                <a:solidFill>
                  <a:srgbClr val="0000FF"/>
                </a:solidFill>
              </a:rPr>
              <a:t>coverage increased by ~11pp</a:t>
            </a:r>
            <a:r>
              <a:rPr lang="en" sz="1800" dirty="0">
                <a:solidFill>
                  <a:schemeClr val="dk2"/>
                </a:solidFill>
              </a:rPr>
              <a:t> [McMorrow et al., 2015]</a:t>
            </a:r>
            <a:endParaRPr sz="1800" dirty="0">
              <a:solidFill>
                <a:schemeClr val="dk2"/>
              </a:solidFill>
            </a:endParaRPr>
          </a:p>
        </p:txBody>
      </p:sp>
      <p:grpSp>
        <p:nvGrpSpPr>
          <p:cNvPr id="141" name="Google Shape;141;p26"/>
          <p:cNvGrpSpPr/>
          <p:nvPr/>
        </p:nvGrpSpPr>
        <p:grpSpPr>
          <a:xfrm>
            <a:off x="396000" y="4837175"/>
            <a:ext cx="8352000" cy="204000"/>
            <a:chOff x="397800" y="4847250"/>
            <a:chExt cx="8352000" cy="204000"/>
          </a:xfrm>
        </p:grpSpPr>
        <p:sp>
          <p:nvSpPr>
            <p:cNvPr id="142" name="Google Shape;142;p26"/>
            <p:cNvSpPr/>
            <p:nvPr/>
          </p:nvSpPr>
          <p:spPr>
            <a:xfrm>
              <a:off x="39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1789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>
            <a:spLocks noGrp="1"/>
          </p:cNvSpPr>
          <p:nvPr>
            <p:ph type="title"/>
          </p:nvPr>
        </p:nvSpPr>
        <p:spPr>
          <a:xfrm>
            <a:off x="271050" y="23025"/>
            <a:ext cx="86724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 dirty="0"/>
              <a:t>Medicaid expansion and crime outcomes: two mechanisms</a:t>
            </a:r>
            <a:endParaRPr sz="2140" dirty="0"/>
          </a:p>
        </p:txBody>
      </p:sp>
      <p:sp>
        <p:nvSpPr>
          <p:cNvPr id="404" name="Google Shape;404;p44"/>
          <p:cNvSpPr txBox="1"/>
          <p:nvPr/>
        </p:nvSpPr>
        <p:spPr>
          <a:xfrm>
            <a:off x="416900" y="940450"/>
            <a:ext cx="8223000" cy="152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MECHANISM 1:</a:t>
            </a:r>
            <a:endParaRPr sz="1300" b="1" u="sng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Medicaid is effectively a govt transfer programme which: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1) Makes life outside of prison better, </a:t>
            </a:r>
            <a:r>
              <a:rPr lang="en" sz="13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by increasing access and consumption of healthcare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which reduces incentive to commit crime [Carr and Peckham, 2019]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2) Provides financial security, </a:t>
            </a:r>
            <a:r>
              <a:rPr lang="en" sz="13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by limiting financial exposure to exorbitant medical bills,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which reduces the need for crime to make ends meet [Finkelstein et al., 2012]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44"/>
          <p:cNvSpPr txBox="1"/>
          <p:nvPr/>
        </p:nvSpPr>
        <p:spPr>
          <a:xfrm>
            <a:off x="416900" y="2533500"/>
            <a:ext cx="8223000" cy="1527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MECHANISM 2:</a:t>
            </a:r>
            <a:endParaRPr sz="1300" b="1" u="sng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Medicaid increases access to treatment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for those suffering from behavioural disorders or drug addiction, consequently the substance abuse treatment reduces crime [Bondurant et al., 2018]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Increase to mental health treatment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is also shown to result in a moderate crime reduction [Constantine et al. 2012]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7" name="Google Shape;407;p44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08" name="Google Shape;408;p44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45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19" name="Google Shape;419;p45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0" name="Google Shape;420;p45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1" name="Google Shape;421;p45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2" name="Google Shape;422;p45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3" name="Google Shape;423;p45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4" name="Google Shape;424;p45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[1]: </a:t>
            </a:r>
            <a:r>
              <a:rPr lang="en" b="0"/>
              <a:t>White Collar Crime as a Negative Control Test</a:t>
            </a:r>
            <a:endParaRPr b="0"/>
          </a:p>
        </p:txBody>
      </p:sp>
      <p:sp>
        <p:nvSpPr>
          <p:cNvPr id="426" name="Google Shape;426;p45"/>
          <p:cNvSpPr txBox="1">
            <a:spLocks noGrp="1"/>
          </p:cNvSpPr>
          <p:nvPr>
            <p:ph type="title"/>
          </p:nvPr>
        </p:nvSpPr>
        <p:spPr>
          <a:xfrm>
            <a:off x="161000" y="1015350"/>
            <a:ext cx="8700000" cy="7845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/>
              <a:t>Channels through which Medicaid expansion influences crime:</a:t>
            </a:r>
            <a:endParaRPr sz="164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 b="0"/>
              <a:t>Improved health, reduced financial stress, greater access to substance abuse treatment</a:t>
            </a:r>
            <a:endParaRPr sz="1640" b="0"/>
          </a:p>
        </p:txBody>
      </p:sp>
      <p:sp>
        <p:nvSpPr>
          <p:cNvPr id="427" name="Google Shape;427;p45"/>
          <p:cNvSpPr txBox="1">
            <a:spLocks noGrp="1"/>
          </p:cNvSpPr>
          <p:nvPr>
            <p:ph type="title"/>
          </p:nvPr>
        </p:nvSpPr>
        <p:spPr>
          <a:xfrm>
            <a:off x="161000" y="1799850"/>
            <a:ext cx="8700000" cy="7845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 b="0" u="sng"/>
              <a:t>Primarily affects property and violent crime</a:t>
            </a:r>
            <a:endParaRPr sz="1640" b="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 b="0"/>
              <a:t>More sensitive to changes in economic circumstances and behavioural health</a:t>
            </a:r>
            <a:endParaRPr sz="1640" b="0"/>
          </a:p>
        </p:txBody>
      </p:sp>
      <p:sp>
        <p:nvSpPr>
          <p:cNvPr id="428" name="Google Shape;428;p45"/>
          <p:cNvSpPr txBox="1">
            <a:spLocks noGrp="1"/>
          </p:cNvSpPr>
          <p:nvPr>
            <p:ph type="title"/>
          </p:nvPr>
        </p:nvSpPr>
        <p:spPr>
          <a:xfrm>
            <a:off x="161000" y="2798150"/>
            <a:ext cx="8700000" cy="7845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/>
              <a:t>White collar crime:</a:t>
            </a:r>
            <a:endParaRPr sz="164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 b="0"/>
              <a:t>Premeditated, non-violent offenses where determinants vary from ‘street-level’ crime</a:t>
            </a:r>
            <a:endParaRPr sz="1640" b="0"/>
          </a:p>
        </p:txBody>
      </p:sp>
      <p:sp>
        <p:nvSpPr>
          <p:cNvPr id="429" name="Google Shape;429;p45"/>
          <p:cNvSpPr txBox="1">
            <a:spLocks noGrp="1"/>
          </p:cNvSpPr>
          <p:nvPr>
            <p:ph type="title"/>
          </p:nvPr>
        </p:nvSpPr>
        <p:spPr>
          <a:xfrm>
            <a:off x="161000" y="3582650"/>
            <a:ext cx="8700000" cy="7845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 b="0" u="sng"/>
              <a:t>Medicaid expansion would not affect white collar crimes</a:t>
            </a:r>
            <a:endParaRPr sz="1640" b="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40" b="0"/>
              <a:t>Serves as a valid negative-control test, </a:t>
            </a:r>
            <a:r>
              <a:rPr lang="en" sz="1640">
                <a:solidFill>
                  <a:srgbClr val="FF0000"/>
                </a:solidFill>
              </a:rPr>
              <a:t>we expect no effect of expansion</a:t>
            </a:r>
            <a:endParaRPr sz="164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6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35" name="Google Shape;435;p46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6" name="Google Shape;436;p46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9" name="Google Shape;439;p46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0" name="Google Shape;440;p46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41" name="Google Shape;441;p46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[1]: </a:t>
            </a:r>
            <a:r>
              <a:rPr lang="en" b="0"/>
              <a:t>Specification and Results of Negative Control</a:t>
            </a:r>
            <a:endParaRPr b="0"/>
          </a:p>
        </p:txBody>
      </p:sp>
      <p:sp>
        <p:nvSpPr>
          <p:cNvPr id="442" name="Google Shape;442;p46"/>
          <p:cNvSpPr txBox="1">
            <a:spLocks noGrp="1"/>
          </p:cNvSpPr>
          <p:nvPr>
            <p:ph type="title"/>
          </p:nvPr>
        </p:nvSpPr>
        <p:spPr>
          <a:xfrm>
            <a:off x="69300" y="1039641"/>
            <a:ext cx="9005400" cy="3448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440" algn="just" rtl="0">
              <a:spcBef>
                <a:spcPts val="0"/>
              </a:spcBef>
              <a:spcAft>
                <a:spcPts val="0"/>
              </a:spcAft>
              <a:buSzPts val="1840"/>
              <a:buChar char="-"/>
            </a:pPr>
            <a:r>
              <a:rPr lang="en" sz="1840" b="0" dirty="0"/>
              <a:t>We do not have access to reported crime data, so we use arrest crime data</a:t>
            </a:r>
            <a:endParaRPr sz="1840" b="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40" b="0" i="1" dirty="0"/>
              <a:t>Valid assumption insofar as enforcement for white collar crimes is uncorrelated to state’s decision to expand Medicaid</a:t>
            </a:r>
            <a:endParaRPr sz="1640" b="0" i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40" b="0" dirty="0"/>
          </a:p>
          <a:p>
            <a:pPr marL="457200" lvl="0" indent="-345440" algn="just" rtl="0">
              <a:spcBef>
                <a:spcPts val="0"/>
              </a:spcBef>
              <a:spcAft>
                <a:spcPts val="0"/>
              </a:spcAft>
              <a:buSzPts val="1840"/>
              <a:buChar char="-"/>
            </a:pPr>
            <a:r>
              <a:rPr lang="en" sz="1840" dirty="0"/>
              <a:t>Running our preferred specification (B4), coefficient on  β is -0.064 (se: 0.064) (p&gt;0.10)</a:t>
            </a:r>
            <a:endParaRPr sz="184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40" b="0" dirty="0"/>
              <a:t>We indeed get no statistically significant effect, reinforcing our hypothesised transmission mechanism</a:t>
            </a:r>
            <a:endParaRPr sz="174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47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48" name="Google Shape;448;p47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9" name="Google Shape;449;p47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0" name="Google Shape;450;p47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1" name="Google Shape;451;p47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2" name="Google Shape;452;p47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3" name="Google Shape;453;p47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54" name="Google Shape;454;p47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[2]: </a:t>
            </a:r>
            <a:r>
              <a:rPr lang="en" b="0"/>
              <a:t>A Robust Treatment of Spillover Effects</a:t>
            </a:r>
            <a:endParaRPr b="0"/>
          </a:p>
        </p:txBody>
      </p:sp>
      <p:sp>
        <p:nvSpPr>
          <p:cNvPr id="455" name="Google Shape;455;p47"/>
          <p:cNvSpPr txBox="1">
            <a:spLocks noGrp="1"/>
          </p:cNvSpPr>
          <p:nvPr>
            <p:ph type="title"/>
          </p:nvPr>
        </p:nvSpPr>
        <p:spPr>
          <a:xfrm>
            <a:off x="69300" y="861900"/>
            <a:ext cx="9005400" cy="2735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40" b="0" dirty="0"/>
              <a:t>We have 2 different spillover effects to consider:</a:t>
            </a:r>
            <a:endParaRPr sz="1740" b="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40" b="0" dirty="0"/>
          </a:p>
          <a:p>
            <a:pPr marL="457200" lvl="0" indent="-339090" algn="just" rtl="0">
              <a:spcBef>
                <a:spcPts val="0"/>
              </a:spcBef>
              <a:spcAft>
                <a:spcPts val="0"/>
              </a:spcAft>
              <a:buSzPts val="1740"/>
              <a:buAutoNum type="arabicPeriod"/>
            </a:pPr>
            <a:r>
              <a:rPr lang="en" sz="1740" b="0" dirty="0"/>
              <a:t>‘Welfare Magnet Effect’</a:t>
            </a:r>
            <a:endParaRPr sz="1740" b="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0" b="0" dirty="0"/>
              <a:t>Individuals with income &lt;138% who live in a </a:t>
            </a:r>
            <a:r>
              <a:rPr lang="en" sz="1540" b="0" dirty="0">
                <a:solidFill>
                  <a:srgbClr val="FF0000"/>
                </a:solidFill>
              </a:rPr>
              <a:t>non-expansion county</a:t>
            </a:r>
            <a:r>
              <a:rPr lang="en" sz="1540" b="0" dirty="0"/>
              <a:t> might migrate to an adjacent </a:t>
            </a:r>
            <a:r>
              <a:rPr lang="en" sz="1540" b="0" dirty="0">
                <a:solidFill>
                  <a:srgbClr val="38761D"/>
                </a:solidFill>
              </a:rPr>
              <a:t>expansion county </a:t>
            </a:r>
            <a:r>
              <a:rPr lang="en" sz="1540" b="0" dirty="0"/>
              <a:t>to gain Medicaid coverage</a:t>
            </a:r>
            <a:endParaRPr sz="1540" b="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40" b="0" dirty="0"/>
          </a:p>
          <a:p>
            <a:pPr marL="457200" lvl="0" indent="-339090" algn="just" rtl="0">
              <a:spcBef>
                <a:spcPts val="0"/>
              </a:spcBef>
              <a:spcAft>
                <a:spcPts val="0"/>
              </a:spcAft>
              <a:buSzPts val="1740"/>
              <a:buAutoNum type="arabicPeriod"/>
            </a:pPr>
            <a:r>
              <a:rPr lang="en" sz="1740" b="0" dirty="0"/>
              <a:t>Cross-border crime</a:t>
            </a:r>
            <a:endParaRPr sz="1740" b="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0" b="0" dirty="0"/>
              <a:t>Individuals may cross the border to commit crime due to lower likelihood of being caught. Our regressions use </a:t>
            </a:r>
            <a:r>
              <a:rPr lang="en" sz="1540" dirty="0"/>
              <a:t>reported crime data</a:t>
            </a:r>
            <a:r>
              <a:rPr lang="en" sz="1540" b="0" dirty="0"/>
              <a:t> so cross-border crime is reflected in the county the crime occured.</a:t>
            </a:r>
            <a:endParaRPr sz="1540" b="0" dirty="0"/>
          </a:p>
        </p:txBody>
      </p:sp>
      <p:sp>
        <p:nvSpPr>
          <p:cNvPr id="456" name="Google Shape;456;p47"/>
          <p:cNvSpPr txBox="1">
            <a:spLocks noGrp="1"/>
          </p:cNvSpPr>
          <p:nvPr>
            <p:ph type="title"/>
          </p:nvPr>
        </p:nvSpPr>
        <p:spPr>
          <a:xfrm>
            <a:off x="8300" y="3889713"/>
            <a:ext cx="9005400" cy="788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0" b="0"/>
              <a:t>We want to understand the way these spillover effects bias our estimators and attempt to control for the effects.</a:t>
            </a:r>
            <a:endParaRPr sz="1640"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48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62" name="Google Shape;462;p48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3" name="Google Shape;463;p48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4" name="Google Shape;464;p48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5" name="Google Shape;465;p48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6" name="Google Shape;466;p48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7" name="Google Shape;467;p48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68" name="Google Shape;468;p48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[2]: </a:t>
            </a:r>
            <a:r>
              <a:rPr lang="en" b="0"/>
              <a:t>Understanding direction of bias - Migration</a:t>
            </a:r>
            <a:endParaRPr b="0"/>
          </a:p>
        </p:txBody>
      </p:sp>
      <p:pic>
        <p:nvPicPr>
          <p:cNvPr id="469" name="Google Shape;46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50" y="861900"/>
            <a:ext cx="4232200" cy="38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8"/>
          <p:cNvSpPr/>
          <p:nvPr/>
        </p:nvSpPr>
        <p:spPr>
          <a:xfrm>
            <a:off x="2138300" y="2287200"/>
            <a:ext cx="1073700" cy="569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9EDEE">
              <a:alpha val="32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Migration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1" name="Google Shape;471;p48"/>
          <p:cNvSpPr txBox="1"/>
          <p:nvPr/>
        </p:nvSpPr>
        <p:spPr>
          <a:xfrm>
            <a:off x="806675" y="1182000"/>
            <a:ext cx="3984600" cy="785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Low-income individuals </a:t>
            </a: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crime prone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increase in crime rate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expansion county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estimator </a:t>
            </a:r>
            <a:r>
              <a:rPr lang="en" sz="13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downward bias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2" name="Google Shape;472;p48"/>
          <p:cNvSpPr/>
          <p:nvPr/>
        </p:nvSpPr>
        <p:spPr>
          <a:xfrm>
            <a:off x="387875" y="1303500"/>
            <a:ext cx="418800" cy="6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48"/>
          <p:cNvSpPr txBox="1"/>
          <p:nvPr/>
        </p:nvSpPr>
        <p:spPr>
          <a:xfrm>
            <a:off x="806800" y="3235025"/>
            <a:ext cx="3984600" cy="98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Committing crimes causes loss of Medicaid benefits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migration self-selects for </a:t>
            </a: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low crime individuals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decrease  in crime rate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expansion county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estimator </a:t>
            </a:r>
            <a:r>
              <a:rPr lang="en" sz="1300" b="1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upward bias</a:t>
            </a:r>
            <a:r>
              <a:rPr lang="en" sz="13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48"/>
          <p:cNvSpPr/>
          <p:nvPr/>
        </p:nvSpPr>
        <p:spPr>
          <a:xfrm rot="10800000">
            <a:off x="387875" y="3395825"/>
            <a:ext cx="418800" cy="6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48"/>
          <p:cNvSpPr txBox="1">
            <a:spLocks noGrp="1"/>
          </p:cNvSpPr>
          <p:nvPr>
            <p:ph type="title"/>
          </p:nvPr>
        </p:nvSpPr>
        <p:spPr>
          <a:xfrm>
            <a:off x="5146200" y="2079150"/>
            <a:ext cx="3601800" cy="985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0" b="0"/>
              <a:t>The welfare-magnet effect could net bias our estimator in either direction</a:t>
            </a:r>
            <a:endParaRPr sz="1640" b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49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481" name="Google Shape;481;p49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4" name="Google Shape;484;p49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5" name="Google Shape;485;p49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6" name="Google Shape;486;p49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87" name="Google Shape;487;p49"/>
          <p:cNvSpPr txBox="1">
            <a:spLocks noGrp="1"/>
          </p:cNvSpPr>
          <p:nvPr>
            <p:ph type="title"/>
          </p:nvPr>
        </p:nvSpPr>
        <p:spPr>
          <a:xfrm>
            <a:off x="204000" y="0"/>
            <a:ext cx="92478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/>
              <a:t>Extension [2]: </a:t>
            </a:r>
            <a:r>
              <a:rPr lang="en" sz="2240" b="0"/>
              <a:t>Understanding direction of bias - cross-border crime</a:t>
            </a:r>
            <a:endParaRPr sz="2240" b="0"/>
          </a:p>
        </p:txBody>
      </p:sp>
      <p:pic>
        <p:nvPicPr>
          <p:cNvPr id="488" name="Google Shape;4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50" y="861900"/>
            <a:ext cx="4232200" cy="38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9"/>
          <p:cNvSpPr txBox="1"/>
          <p:nvPr/>
        </p:nvSpPr>
        <p:spPr>
          <a:xfrm>
            <a:off x="635450" y="704112"/>
            <a:ext cx="4177800" cy="1661963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EFFECT 1</a:t>
            </a:r>
            <a:endParaRPr sz="1200" b="1" u="sng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Medicaid expansion causes crime to decrease within county</a:t>
            </a:r>
            <a:endParaRPr sz="12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" sz="1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proportional decrease</a:t>
            </a: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 cross-border crime of individuals in expansion-county</a:t>
            </a:r>
            <a:endParaRPr sz="12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" sz="1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 change</a:t>
            </a: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 cross-border crime of individuals of non-expansion county</a:t>
            </a:r>
            <a:endParaRPr sz="12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estimator </a:t>
            </a:r>
            <a:r>
              <a:rPr lang="en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downward bias</a:t>
            </a:r>
            <a:r>
              <a:rPr lang="e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SG" sz="12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49"/>
          <p:cNvSpPr/>
          <p:nvPr/>
        </p:nvSpPr>
        <p:spPr>
          <a:xfrm>
            <a:off x="97950" y="811800"/>
            <a:ext cx="418800" cy="129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49"/>
          <p:cNvSpPr txBox="1"/>
          <p:nvPr/>
        </p:nvSpPr>
        <p:spPr>
          <a:xfrm>
            <a:off x="635450" y="2923625"/>
            <a:ext cx="4177800" cy="1477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EFFECT 2</a:t>
            </a:r>
            <a:endParaRPr sz="1200" b="1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Committing crimes causes loss of Medicaid benefits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individuals in expansion-county choose to now go across the border to commit crime</a:t>
            </a:r>
            <a:endParaRPr sz="12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</a:t>
            </a:r>
            <a:r>
              <a:rPr lang="en" sz="12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decrease  in crime rate 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expansion county, </a:t>
            </a:r>
            <a:r>
              <a:rPr lang="en" sz="12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increase in crime rate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 non-expansion county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 estimator </a:t>
            </a:r>
            <a:r>
              <a:rPr lang="en" sz="1200" b="1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upward bias</a:t>
            </a:r>
            <a:r>
              <a:rPr lang="en" sz="12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49"/>
          <p:cNvSpPr/>
          <p:nvPr/>
        </p:nvSpPr>
        <p:spPr>
          <a:xfrm rot="10800000">
            <a:off x="97950" y="2976900"/>
            <a:ext cx="418800" cy="135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3" name="Google Shape;493;p49"/>
          <p:cNvSpPr txBox="1">
            <a:spLocks noGrp="1"/>
          </p:cNvSpPr>
          <p:nvPr>
            <p:ph type="title"/>
          </p:nvPr>
        </p:nvSpPr>
        <p:spPr>
          <a:xfrm>
            <a:off x="4931950" y="1691996"/>
            <a:ext cx="4177800" cy="1759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40" b="0"/>
              <a:t>We expect:</a:t>
            </a:r>
            <a:endParaRPr sz="164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40" b="0"/>
          </a:p>
          <a:p>
            <a:pPr marL="457200" lvl="0" indent="-332740" algn="just" rtl="0">
              <a:spcBef>
                <a:spcPts val="0"/>
              </a:spcBef>
              <a:spcAft>
                <a:spcPts val="0"/>
              </a:spcAft>
              <a:buSzPts val="1640"/>
              <a:buChar char="-"/>
            </a:pPr>
            <a:r>
              <a:rPr lang="en" sz="1640" b="0" u="sng"/>
              <a:t>Effect 1</a:t>
            </a:r>
            <a:r>
              <a:rPr lang="en" sz="1640" b="0"/>
              <a:t> to dominate for violent crime</a:t>
            </a:r>
            <a:endParaRPr sz="14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40" b="0"/>
          </a:p>
          <a:p>
            <a:pPr marL="457200" lvl="0" indent="-332740" algn="just" rtl="0">
              <a:spcBef>
                <a:spcPts val="0"/>
              </a:spcBef>
              <a:spcAft>
                <a:spcPts val="0"/>
              </a:spcAft>
              <a:buSzPts val="1640"/>
              <a:buChar char="-"/>
            </a:pPr>
            <a:r>
              <a:rPr lang="en" sz="1640" b="0" u="sng"/>
              <a:t>Effect 2</a:t>
            </a:r>
            <a:r>
              <a:rPr lang="en" sz="1640" b="0"/>
              <a:t> to dominate for property crime</a:t>
            </a:r>
            <a:endParaRPr sz="1240" b="0"/>
          </a:p>
        </p:txBody>
      </p:sp>
      <p:sp>
        <p:nvSpPr>
          <p:cNvPr id="494" name="Google Shape;494;p49"/>
          <p:cNvSpPr/>
          <p:nvPr/>
        </p:nvSpPr>
        <p:spPr>
          <a:xfrm>
            <a:off x="1810276" y="2391325"/>
            <a:ext cx="1871100" cy="481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9EDEE">
              <a:alpha val="32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Cross-border crime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0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500" name="Google Shape;500;p50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1" name="Google Shape;501;p50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2" name="Google Shape;502;p50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3" name="Google Shape;503;p50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4" name="Google Shape;504;p50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5" name="Google Shape;505;p50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06" name="Google Shape;506;p50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[2]: </a:t>
            </a:r>
            <a:r>
              <a:rPr lang="en" b="0"/>
              <a:t>Formalising “second-layer” model</a:t>
            </a:r>
            <a:endParaRPr b="0"/>
          </a:p>
        </p:txBody>
      </p:sp>
      <p:pic>
        <p:nvPicPr>
          <p:cNvPr id="507" name="Google Shape;50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50" y="917650"/>
            <a:ext cx="4212020" cy="3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0"/>
          <p:cNvSpPr txBox="1">
            <a:spLocks noGrp="1"/>
          </p:cNvSpPr>
          <p:nvPr>
            <p:ph type="title"/>
          </p:nvPr>
        </p:nvSpPr>
        <p:spPr>
          <a:xfrm>
            <a:off x="5058450" y="1769250"/>
            <a:ext cx="3601800" cy="160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/>
              <a:t>We take all pairs of “second-layer” counties </a:t>
            </a:r>
            <a:r>
              <a:rPr lang="en" sz="1600" b="0" i="1"/>
              <a:t>(e.g. A-B; A-C)</a:t>
            </a:r>
            <a:r>
              <a:rPr lang="en" sz="1600" b="0"/>
              <a:t> and that forms our new dataset.</a:t>
            </a:r>
            <a:endParaRPr sz="160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/>
              <a:t>We then rerun our preferred specification (</a:t>
            </a:r>
            <a:r>
              <a:rPr lang="en" sz="1600"/>
              <a:t>B4</a:t>
            </a:r>
            <a:r>
              <a:rPr lang="en" sz="1600" b="0"/>
              <a:t>).</a:t>
            </a:r>
            <a:endParaRPr sz="160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51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514" name="Google Shape;514;p51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5" name="Google Shape;515;p51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6" name="Google Shape;516;p51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7" name="Google Shape;517;p51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8" name="Google Shape;518;p51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9" name="Google Shape;519;p51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20" name="Google Shape;520;p51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[2]: </a:t>
            </a:r>
            <a:r>
              <a:rPr lang="en" b="0"/>
              <a:t>‘Spillover-robust’ results and analysis</a:t>
            </a:r>
            <a:endParaRPr b="0"/>
          </a:p>
        </p:txBody>
      </p:sp>
      <p:pic>
        <p:nvPicPr>
          <p:cNvPr id="521" name="Google Shape;52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25" y="921825"/>
            <a:ext cx="5317050" cy="3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1"/>
          <p:cNvSpPr txBox="1">
            <a:spLocks noGrp="1"/>
          </p:cNvSpPr>
          <p:nvPr>
            <p:ph type="title"/>
          </p:nvPr>
        </p:nvSpPr>
        <p:spPr>
          <a:xfrm>
            <a:off x="5492575" y="1187987"/>
            <a:ext cx="3651425" cy="3323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SG" sz="1600" b="0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0" dirty="0"/>
              <a:t>Since violent crime estimators were assumed downward biased, they should be higher </a:t>
            </a:r>
            <a:endParaRPr lang="en-US" sz="1600" b="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Yet, they are now insignificant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SG" sz="1600" b="0" dirty="0"/>
          </a:p>
          <a:p>
            <a:pPr marL="127000" lvl="0" algn="just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600" b="0" dirty="0"/>
              <a:t>2.   Since property crime estimators were assumed upward biased, they should be lower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Yet, there are now higher in magnitude</a:t>
            </a:r>
            <a:endParaRPr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52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528" name="Google Shape;528;p52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3" name="Google Shape;533;p52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34" name="Google Shape;534;p52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we contributed to the literature?</a:t>
            </a:r>
            <a:endParaRPr b="0"/>
          </a:p>
        </p:txBody>
      </p:sp>
      <p:sp>
        <p:nvSpPr>
          <p:cNvPr id="535" name="Google Shape;535;p52"/>
          <p:cNvSpPr txBox="1">
            <a:spLocks noGrp="1"/>
          </p:cNvSpPr>
          <p:nvPr>
            <p:ph type="title"/>
          </p:nvPr>
        </p:nvSpPr>
        <p:spPr>
          <a:xfrm>
            <a:off x="403900" y="730175"/>
            <a:ext cx="8082300" cy="2973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Inclusion of </a:t>
            </a:r>
            <a:r>
              <a:rPr lang="en" sz="1700"/>
              <a:t>previously excluded variables</a:t>
            </a:r>
            <a:endParaRPr sz="17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More robust methodology that </a:t>
            </a:r>
            <a:r>
              <a:rPr lang="en" sz="1700"/>
              <a:t>captures spatial heterogeneity</a:t>
            </a:r>
            <a:endParaRPr sz="17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White-collar crime negative control test</a:t>
            </a:r>
            <a:r>
              <a:rPr lang="en" sz="1700" b="0"/>
              <a:t> to verify transmission mechanism</a:t>
            </a:r>
            <a:endParaRPr sz="1700" b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Careful </a:t>
            </a:r>
            <a:r>
              <a:rPr lang="en" sz="1700"/>
              <a:t>treatment of spillover effects</a:t>
            </a:r>
            <a:r>
              <a:rPr lang="en" sz="1700" b="0"/>
              <a:t> and a novel “second-layer” county-pair model to obtain </a:t>
            </a:r>
            <a:r>
              <a:rPr lang="en" sz="1700"/>
              <a:t>‘spillover-robust’ estimators</a:t>
            </a:r>
            <a:endParaRPr sz="1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53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541" name="Google Shape;541;p53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47" name="Google Shape;547;p53"/>
          <p:cNvSpPr txBox="1">
            <a:spLocks noGrp="1"/>
          </p:cNvSpPr>
          <p:nvPr>
            <p:ph type="title"/>
          </p:nvPr>
        </p:nvSpPr>
        <p:spPr>
          <a:xfrm>
            <a:off x="269250" y="0"/>
            <a:ext cx="8605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work remains to be done?</a:t>
            </a:r>
            <a:endParaRPr b="0"/>
          </a:p>
        </p:txBody>
      </p:sp>
      <p:sp>
        <p:nvSpPr>
          <p:cNvPr id="548" name="Google Shape;548;p53"/>
          <p:cNvSpPr txBox="1">
            <a:spLocks noGrp="1"/>
          </p:cNvSpPr>
          <p:nvPr>
            <p:ph type="title"/>
          </p:nvPr>
        </p:nvSpPr>
        <p:spPr>
          <a:xfrm>
            <a:off x="403900" y="730175"/>
            <a:ext cx="8082300" cy="2973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Use of more </a:t>
            </a:r>
            <a:r>
              <a:rPr lang="en" sz="1700"/>
              <a:t>complete rape/arson datasets</a:t>
            </a:r>
            <a:r>
              <a:rPr lang="en" sz="1700" b="0"/>
              <a:t> to better capture the full picture</a:t>
            </a:r>
            <a:endParaRPr sz="17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Use of </a:t>
            </a:r>
            <a:r>
              <a:rPr lang="en" sz="1700"/>
              <a:t>county-level expenditure controls</a:t>
            </a:r>
            <a:r>
              <a:rPr lang="en" sz="1700" b="0"/>
              <a:t> for more precise estimates</a:t>
            </a:r>
            <a:endParaRPr sz="17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Access to a </a:t>
            </a:r>
            <a:r>
              <a:rPr lang="en" sz="1700"/>
              <a:t>longer time period of reported crime data</a:t>
            </a:r>
            <a:r>
              <a:rPr lang="en" sz="1700" b="0"/>
              <a:t> to capture  effect on states that have more recently expanded Medicaid</a:t>
            </a:r>
            <a:endParaRPr sz="1700" b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0"/>
              <a:t>Combine our results with other studies on Medicaid expansion to do a </a:t>
            </a:r>
            <a:r>
              <a:rPr lang="en" sz="1700"/>
              <a:t>comprehensive cost-benefit analysis</a:t>
            </a:r>
            <a:r>
              <a:rPr lang="en" sz="1700" b="0"/>
              <a:t> to make an informed decision on Medicaid funding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63350" y="0"/>
            <a:ext cx="8217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ability of states to choose to participate/opt-out of Medicaid expansion…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5869225" y="824100"/>
            <a:ext cx="31440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/>
              <a:t>… has created </a:t>
            </a:r>
            <a:r>
              <a:rPr lang="en" sz="1740">
                <a:solidFill>
                  <a:srgbClr val="0000FF"/>
                </a:solidFill>
              </a:rPr>
              <a:t>variation across states</a:t>
            </a:r>
            <a:r>
              <a:rPr lang="en" sz="1740" b="0"/>
              <a:t> in policy/date of implementation</a:t>
            </a:r>
            <a:endParaRPr sz="17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/>
              <a:t>This variation can be used to see if the </a:t>
            </a:r>
            <a:r>
              <a:rPr lang="en" sz="1740"/>
              <a:t>Medicaid expansion has an impact on various outcomes</a:t>
            </a:r>
            <a:r>
              <a:rPr lang="en" sz="1740" b="0"/>
              <a:t>. </a:t>
            </a:r>
            <a:endParaRPr sz="1740" b="0"/>
          </a:p>
        </p:txBody>
      </p:sp>
      <p:sp>
        <p:nvSpPr>
          <p:cNvPr id="154" name="Google Shape;154;p27"/>
          <p:cNvSpPr txBox="1"/>
          <p:nvPr/>
        </p:nvSpPr>
        <p:spPr>
          <a:xfrm>
            <a:off x="105025" y="4120050"/>
            <a:ext cx="569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Note: AL, HI excluded from map. Several ‘non-expansion states’ proceeded to expand after 2016, but are considered non-expansion for our analysis:  VA (1/1/2019), ME (10/1/2019), ID (1/1/2020), UT (1/1/2020), NE (1/10/2020), OK (1/7/2021), MO (1/10/2021), SD (1/7/2023), NC (12/1/2023).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75" y="829350"/>
            <a:ext cx="5112800" cy="33512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grpSp>
        <p:nvGrpSpPr>
          <p:cNvPr id="156" name="Google Shape;156;p27"/>
          <p:cNvGrpSpPr/>
          <p:nvPr/>
        </p:nvGrpSpPr>
        <p:grpSpPr>
          <a:xfrm>
            <a:off x="396000" y="4837175"/>
            <a:ext cx="8352000" cy="204000"/>
            <a:chOff x="397800" y="4847250"/>
            <a:chExt cx="8352000" cy="204000"/>
          </a:xfrm>
        </p:grpSpPr>
        <p:sp>
          <p:nvSpPr>
            <p:cNvPr id="157" name="Google Shape;157;p27"/>
            <p:cNvSpPr/>
            <p:nvPr/>
          </p:nvSpPr>
          <p:spPr>
            <a:xfrm>
              <a:off x="39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1789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54" name="Google Shape;554;p5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Special thanks to Mr Rhys Williams and Professor Elisa Faraglia for all their help and guidance for my dissertation.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271050" y="-43500"/>
            <a:ext cx="8853300" cy="12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/>
              <a:t>Scatterplot of difference in insured rates (per 100k population) between expansion and non-expansion states for all incomes [left] and those who are &lt;138% FPL [right]:</a:t>
            </a:r>
            <a:endParaRPr sz="18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40"/>
          </a:p>
        </p:txBody>
      </p:sp>
      <p:sp>
        <p:nvSpPr>
          <p:cNvPr id="168" name="Google Shape;168;p28"/>
          <p:cNvSpPr txBox="1"/>
          <p:nvPr/>
        </p:nvSpPr>
        <p:spPr>
          <a:xfrm>
            <a:off x="271050" y="4175375"/>
            <a:ext cx="711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Note: 2015/2016 expansion states [AK, MT, IN, LA, PA] dropped from plots so as to not conflate trends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5" y="952453"/>
            <a:ext cx="4444900" cy="321767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46825"/>
            <a:ext cx="4444900" cy="32285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grpSp>
        <p:nvGrpSpPr>
          <p:cNvPr id="171" name="Google Shape;171;p28"/>
          <p:cNvGrpSpPr/>
          <p:nvPr/>
        </p:nvGrpSpPr>
        <p:grpSpPr>
          <a:xfrm>
            <a:off x="396000" y="4837175"/>
            <a:ext cx="8352000" cy="204000"/>
            <a:chOff x="397800" y="4847250"/>
            <a:chExt cx="8352000" cy="204000"/>
          </a:xfrm>
        </p:grpSpPr>
        <p:sp>
          <p:nvSpPr>
            <p:cNvPr id="172" name="Google Shape;172;p28"/>
            <p:cNvSpPr/>
            <p:nvPr/>
          </p:nvSpPr>
          <p:spPr>
            <a:xfrm>
              <a:off x="39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789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9"/>
          <p:cNvGrpSpPr/>
          <p:nvPr/>
        </p:nvGrpSpPr>
        <p:grpSpPr>
          <a:xfrm>
            <a:off x="396000" y="4837175"/>
            <a:ext cx="8352000" cy="204000"/>
            <a:chOff x="397800" y="4847250"/>
            <a:chExt cx="8352000" cy="204000"/>
          </a:xfrm>
        </p:grpSpPr>
        <p:sp>
          <p:nvSpPr>
            <p:cNvPr id="183" name="Google Shape;183;p29"/>
            <p:cNvSpPr/>
            <p:nvPr/>
          </p:nvSpPr>
          <p:spPr>
            <a:xfrm>
              <a:off x="39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1789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271050" y="35425"/>
            <a:ext cx="52173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/>
              <a:t>Amidst moves to cut Medicaid funding…</a:t>
            </a:r>
            <a:endParaRPr sz="20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40"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0" y="557125"/>
            <a:ext cx="3815399" cy="183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50" y="2524975"/>
            <a:ext cx="4365939" cy="16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6775" y="641700"/>
            <a:ext cx="3815400" cy="353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523175" y="4272253"/>
            <a:ext cx="82890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/>
              <a:t>… there is a need to robustly quantify its social and economic spillovers.</a:t>
            </a:r>
            <a:endParaRPr sz="17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30"/>
          <p:cNvGraphicFramePr/>
          <p:nvPr/>
        </p:nvGraphicFramePr>
        <p:xfrm>
          <a:off x="158650" y="743025"/>
          <a:ext cx="8717900" cy="3385370"/>
        </p:xfrm>
        <a:graphic>
          <a:graphicData uri="http://schemas.openxmlformats.org/drawingml/2006/table">
            <a:tbl>
              <a:tblPr>
                <a:noFill/>
                <a:tableStyleId>{011D5CE5-B33B-4262-860F-B26092EDCE3E}</a:tableStyleId>
              </a:tblPr>
              <a:tblGrid>
                <a:gridCol w="325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effects of Medicaid expansion on labour market outcomes  </a:t>
                      </a: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[Peng et al., 2019]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Uses data from Quarterly Census of Employment (QCEW) to see how Medicaid expansion affects employment levels.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5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impact of the ACA Medicaid Expansion on SNAP participation </a:t>
                      </a: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[Burney et al., 2021]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Uses data from Consumer Expenditure Survey to show that Medicaid expansion leads to a 17.1% increase in probability of SNAP participation.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How does expansion of public health insurance affect risk pools and premiums in the market for private health insurance? </a:t>
                      </a: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[Sen and DeLeire, 2018]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Uses data from Health Insurance Exchange Public Use Files to show that marketplace premiums were 11% lower in expansion states.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5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Effect of the Patient Protection and Affordable Care Act Medicaid Expansions on Financial Wellbeing </a:t>
                      </a: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[Hu et al., 2018]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Finds that Medicaid expansion leads to reduction in amount of unpaid bills and debt amongst those residing in zip codes with higher share of lower-income individuals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271050" y="-77219"/>
            <a:ext cx="84132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00" dirty="0"/>
              <a:t>There has been extensive work done in the literature on evaluating these spillovers to better quantify the benefits of Medicaid expansion:</a:t>
            </a:r>
            <a:endParaRPr sz="1800" b="0"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156900" y="4132906"/>
            <a:ext cx="86415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 b="0" dirty="0"/>
              <a:t>However, there is limited robust literature specifically on the effect of </a:t>
            </a:r>
            <a:r>
              <a:rPr lang="en" sz="1600" dirty="0"/>
              <a:t>Medicaid expansion on crime. </a:t>
            </a:r>
            <a:r>
              <a:rPr lang="en" sz="1600" dirty="0">
                <a:solidFill>
                  <a:srgbClr val="FF0000"/>
                </a:solidFill>
              </a:rPr>
              <a:t>Our paper aims to fill this gap.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00" b="0" dirty="0"/>
          </a:p>
        </p:txBody>
      </p:sp>
      <p:grpSp>
        <p:nvGrpSpPr>
          <p:cNvPr id="201" name="Google Shape;201;p30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202" name="Google Shape;202;p30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271050" y="-43500"/>
            <a:ext cx="86055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naive scatterplot of differences in crime rates [crimes per 100k popn] across expansion and non-expansion states…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50" y="836825"/>
            <a:ext cx="4047921" cy="29439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275" y="836825"/>
            <a:ext cx="4047924" cy="29439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23250" y="4125700"/>
            <a:ext cx="9101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40" b="0"/>
              <a:t>… shows some </a:t>
            </a:r>
            <a:r>
              <a:rPr lang="en" sz="1540">
                <a:solidFill>
                  <a:srgbClr val="0000FF"/>
                </a:solidFill>
              </a:rPr>
              <a:t>permanent effect on violent crime</a:t>
            </a:r>
            <a:r>
              <a:rPr lang="en" sz="1540" b="0"/>
              <a:t>, and some </a:t>
            </a:r>
            <a:r>
              <a:rPr lang="en" sz="1540">
                <a:solidFill>
                  <a:srgbClr val="9900FF"/>
                </a:solidFill>
              </a:rPr>
              <a:t>transitory effect on property crime </a:t>
            </a:r>
            <a:r>
              <a:rPr lang="en" sz="1540" b="0"/>
              <a:t>following Medicaid expansion. We want to investigate if this effect is statistically significant.</a:t>
            </a:r>
            <a:endParaRPr sz="1540"/>
          </a:p>
        </p:txBody>
      </p:sp>
      <p:sp>
        <p:nvSpPr>
          <p:cNvPr id="216" name="Google Shape;216;p31"/>
          <p:cNvSpPr txBox="1"/>
          <p:nvPr/>
        </p:nvSpPr>
        <p:spPr>
          <a:xfrm>
            <a:off x="271050" y="3808900"/>
            <a:ext cx="711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Note: 2015/2016 expansion states [AK, MT, IN, LA, PA] dropped from plots so as to not conflate trends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7" name="Google Shape;217;p31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218" name="Google Shape;218;p31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214850" y="0"/>
            <a:ext cx="88002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does exist some literature discussing Medicaid expansion and effects on crime and recidivism… </a:t>
            </a:r>
            <a:endParaRPr b="0"/>
          </a:p>
        </p:txBody>
      </p:sp>
      <p:graphicFrame>
        <p:nvGraphicFramePr>
          <p:cNvPr id="229" name="Google Shape;229;p32"/>
          <p:cNvGraphicFramePr/>
          <p:nvPr/>
        </p:nvGraphicFramePr>
        <p:xfrm>
          <a:off x="213050" y="1066775"/>
          <a:ext cx="8717900" cy="2194470"/>
        </p:xfrm>
        <a:graphic>
          <a:graphicData uri="http://schemas.openxmlformats.org/drawingml/2006/table">
            <a:tbl>
              <a:tblPr>
                <a:noFill/>
                <a:tableStyleId>{011D5CE5-B33B-4262-860F-B26092EDCE3E}</a:tableStyleId>
              </a:tblPr>
              <a:tblGrid>
                <a:gridCol w="31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effect of health insurance on crime: Evidence from the Affordable Care Act Medicaid expansion </a:t>
                      </a: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[He and Barkowski, 2020]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Paper uses a </a:t>
                      </a: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DiD with state-fixed effects</a:t>
                      </a: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 to show that ACA medicaid expansion reduced burglary by 3.8%, vehicle theft by 10.4%, homicide by 8.1%, robbery by 6.3%, and assault by 2.9% in expansion states. Reduction in value of crime by $10billion/year.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Access to Healthcare and Criminal Behavior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[Vogler, 2020]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Used a </a:t>
                      </a: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DiD with state-fixed effects</a:t>
                      </a: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 to show that the expansion results in a 5.3% reduction in annual reported violent crime, with an annual cost saving of roughly $4billion.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The Effect of Public Health Insurance on Criminal Recidivism </a:t>
                      </a: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[Aslim et al., 2021]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Shows that Medicaid expansion sharply raises access to Substance Use Disorder (SUD) treatment as well as reduces recidivism  by 15-16%.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89550" y="3948050"/>
            <a:ext cx="8364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40" b="0" dirty="0"/>
              <a:t>… but they use ‘naive’ DiD setups which exclude key variables and disregard spatial heterogeneity. </a:t>
            </a:r>
            <a:r>
              <a:rPr lang="en" sz="1440" dirty="0">
                <a:solidFill>
                  <a:srgbClr val="FF0000"/>
                </a:solidFill>
              </a:rPr>
              <a:t>Our paper aims to fill that gap.</a:t>
            </a:r>
            <a:endParaRPr sz="1440" dirty="0">
              <a:solidFill>
                <a:srgbClr val="FF0000"/>
              </a:solidFill>
            </a:endParaRPr>
          </a:p>
        </p:txBody>
      </p:sp>
      <p:grpSp>
        <p:nvGrpSpPr>
          <p:cNvPr id="231" name="Google Shape;231;p32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232" name="Google Shape;232;p32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/>
        </p:nvSpPr>
        <p:spPr>
          <a:xfrm>
            <a:off x="447525" y="991900"/>
            <a:ext cx="2063100" cy="42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6" name="Google Shape;276;p35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277" name="Google Shape;277;p35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343800" y="-125"/>
            <a:ext cx="88002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 [1]: </a:t>
            </a:r>
            <a:r>
              <a:rPr lang="en" b="0" dirty="0"/>
              <a:t>Conceptualising a refined county-pair model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408" y="633858"/>
            <a:ext cx="5913177" cy="38758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85" name="Google Shape;285;p35"/>
          <p:cNvSpPr/>
          <p:nvPr/>
        </p:nvSpPr>
        <p:spPr>
          <a:xfrm>
            <a:off x="3276034" y="2609433"/>
            <a:ext cx="860400" cy="9573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6"/>
          <p:cNvGrpSpPr/>
          <p:nvPr/>
        </p:nvGrpSpPr>
        <p:grpSpPr>
          <a:xfrm>
            <a:off x="274000" y="4837175"/>
            <a:ext cx="8474000" cy="204000"/>
            <a:chOff x="275800" y="4847250"/>
            <a:chExt cx="8474000" cy="204000"/>
          </a:xfrm>
        </p:grpSpPr>
        <p:sp>
          <p:nvSpPr>
            <p:cNvPr id="291" name="Google Shape;291;p36"/>
            <p:cNvSpPr/>
            <p:nvPr/>
          </p:nvSpPr>
          <p:spPr>
            <a:xfrm>
              <a:off x="27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Introduction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1667900" y="4847250"/>
              <a:ext cx="1513800" cy="204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Literature Review</a:t>
              </a:r>
              <a:endPara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3181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Methodology</a:t>
              </a: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4573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965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Results &amp; Checks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7357800" y="4847250"/>
              <a:ext cx="1392000" cy="204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343800" y="-125"/>
            <a:ext cx="88002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 [1]: </a:t>
            </a:r>
            <a:r>
              <a:rPr lang="en" b="0" dirty="0"/>
              <a:t>Conceptualising a refined county-pair model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0" y="876250"/>
            <a:ext cx="3991275" cy="36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4646450" y="1241600"/>
            <a:ext cx="40473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/>
              <a:t>We expect a given </a:t>
            </a:r>
            <a:r>
              <a:rPr lang="en" sz="1740"/>
              <a:t>county-pair to be quite homogenous</a:t>
            </a:r>
            <a:r>
              <a:rPr lang="en" sz="1740" b="0"/>
              <a:t> since they are neighbours. Yet, they straddle the state border with </a:t>
            </a:r>
            <a:r>
              <a:rPr lang="en" sz="1740">
                <a:solidFill>
                  <a:srgbClr val="FF0000"/>
                </a:solidFill>
              </a:rPr>
              <a:t>different Medicaid expansion status.</a:t>
            </a:r>
            <a:endParaRPr sz="174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40" b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 b="0">
                <a:solidFill>
                  <a:srgbClr val="000000"/>
                </a:solidFill>
              </a:rPr>
              <a:t>Therefore, one county can be used as a “control” for the other.</a:t>
            </a:r>
            <a:endParaRPr sz="174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2821</Words>
  <Application>Microsoft Office PowerPoint</Application>
  <PresentationFormat>On-screen Show (16:9)</PresentationFormat>
  <Paragraphs>399</Paragraphs>
  <Slides>31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Lato</vt:lpstr>
      <vt:lpstr>Raleway</vt:lpstr>
      <vt:lpstr>Arial</vt:lpstr>
      <vt:lpstr>Simple Light</vt:lpstr>
      <vt:lpstr>Streamline</vt:lpstr>
      <vt:lpstr> Medicaid Expansion and Crime Outcomes</vt:lpstr>
      <vt:lpstr>Policy Background </vt:lpstr>
      <vt:lpstr>The ability of states to choose to participate/opt-out of Medicaid expansion… </vt:lpstr>
      <vt:lpstr>Amidst moves to cut Medicaid funding… </vt:lpstr>
      <vt:lpstr>There has been extensive work done in the literature on evaluating these spillovers to better quantify the benefits of Medicaid expansion:</vt:lpstr>
      <vt:lpstr>A naive scatterplot of differences in crime rates [crimes per 100k popn] across expansion and non-expansion states… </vt:lpstr>
      <vt:lpstr>There does exist some literature discussing Medicaid expansion and effects on crime and recidivism… </vt:lpstr>
      <vt:lpstr>Methodology [1]: Conceptualising a refined county-pair model </vt:lpstr>
      <vt:lpstr>Methodology [1]: Conceptualising a refined county-pair model </vt:lpstr>
      <vt:lpstr>Methodology [1]: Conceptualising a refined county-pair model </vt:lpstr>
      <vt:lpstr>Methodology [1]: Formalising the contiguous-border county-pair model </vt:lpstr>
      <vt:lpstr>Methodology [2]: Inclusion of Richer Controls </vt:lpstr>
      <vt:lpstr>Methodology [3]: Further Specifications </vt:lpstr>
      <vt:lpstr>Methodology [3]: Further Specifications </vt:lpstr>
      <vt:lpstr>Summarising data-sets used [1]</vt:lpstr>
      <vt:lpstr>Summarising data-sets used [2]</vt:lpstr>
      <vt:lpstr>Under our preferred specification (B4), we find that Medicaid expansion led to a 4.1% reduction in total crime (p&lt;0.05), with strong reductions in: overall violent crime [11.7%] (p&lt;0.01) aggravated assault [11.4%] (p&lt;0.01) overall property crime [4.3%] (p&lt;0.05) burglaries [6.3%] (p&lt;0.05) motor vehicles theft [9.6%] (p&lt;0.05)</vt:lpstr>
      <vt:lpstr>Taking stock:</vt:lpstr>
      <vt:lpstr>Taking stock:</vt:lpstr>
      <vt:lpstr>Medicaid expansion and crime outcomes: two mechanisms</vt:lpstr>
      <vt:lpstr>Extension [1]: White Collar Crime as a Negative Control Test</vt:lpstr>
      <vt:lpstr>Extension [1]: Specification and Results of Negative Control</vt:lpstr>
      <vt:lpstr>Extension [2]: A Robust Treatment of Spillover Effects</vt:lpstr>
      <vt:lpstr>Extension [2]: Understanding direction of bias - Migration</vt:lpstr>
      <vt:lpstr>Extension [2]: Understanding direction of bias - cross-border crime</vt:lpstr>
      <vt:lpstr>Extension [2]: Formalising “second-layer” model</vt:lpstr>
      <vt:lpstr>Extension [2]: ‘Spillover-robust’ results and analysis</vt:lpstr>
      <vt:lpstr>What have we contributed to the literature?</vt:lpstr>
      <vt:lpstr>What work remains to be done?</vt:lpstr>
      <vt:lpstr>Thank you!</vt:lpstr>
      <vt:lpstr>Scatterplot of difference in insured rates (per 100k population) between expansion and non-expansion states for all incomes [left] and those who are &lt;138% FPL [right]: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Abizer</dc:creator>
  <cp:lastModifiedBy>Abizer Khumusi</cp:lastModifiedBy>
  <cp:revision>4</cp:revision>
  <dcterms:modified xsi:type="dcterms:W3CDTF">2025-10-10T21:19:41Z</dcterms:modified>
</cp:coreProperties>
</file>