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470" r:id="rId2"/>
    <p:sldId id="539" r:id="rId3"/>
    <p:sldId id="541" r:id="rId4"/>
    <p:sldId id="540" r:id="rId5"/>
    <p:sldId id="542" r:id="rId6"/>
    <p:sldId id="515" r:id="rId7"/>
    <p:sldId id="514" r:id="rId8"/>
    <p:sldId id="516" r:id="rId9"/>
    <p:sldId id="533" r:id="rId10"/>
    <p:sldId id="518" r:id="rId11"/>
    <p:sldId id="519" r:id="rId12"/>
    <p:sldId id="543" r:id="rId13"/>
    <p:sldId id="520" r:id="rId14"/>
    <p:sldId id="521" r:id="rId15"/>
    <p:sldId id="522" r:id="rId16"/>
    <p:sldId id="536" r:id="rId17"/>
    <p:sldId id="535" r:id="rId18"/>
    <p:sldId id="523" r:id="rId19"/>
    <p:sldId id="524" r:id="rId20"/>
    <p:sldId id="537" r:id="rId21"/>
    <p:sldId id="538" r:id="rId22"/>
    <p:sldId id="546" r:id="rId23"/>
    <p:sldId id="544" r:id="rId24"/>
    <p:sldId id="531" r:id="rId25"/>
    <p:sldId id="527" r:id="rId26"/>
    <p:sldId id="528" r:id="rId27"/>
    <p:sldId id="529" r:id="rId28"/>
    <p:sldId id="530" r:id="rId29"/>
    <p:sldId id="513" r:id="rId30"/>
    <p:sldId id="507" r:id="rId31"/>
    <p:sldId id="532" r:id="rId32"/>
    <p:sldId id="526" r:id="rId33"/>
    <p:sldId id="545" r:id="rId3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CC99"/>
    <a:srgbClr val="FFFF00"/>
    <a:srgbClr val="66CCFF"/>
    <a:srgbClr val="FFCCCC"/>
    <a:srgbClr val="81CFD5"/>
    <a:srgbClr val="90D5DA"/>
    <a:srgbClr val="9FDAD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90722"/>
  </p:normalViewPr>
  <p:slideViewPr>
    <p:cSldViewPr>
      <p:cViewPr varScale="1">
        <p:scale>
          <a:sx n="90" d="100"/>
          <a:sy n="90" d="100"/>
        </p:scale>
        <p:origin x="2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45" y="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3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45" y="943083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fld id="{B3DD450A-902D-4A7C-8248-30EFFB4AF96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6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22" y="0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67" y="4716236"/>
            <a:ext cx="4986142" cy="44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471"/>
            <a:ext cx="2945955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22" y="9432471"/>
            <a:ext cx="2945954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 baseline="0">
                <a:latin typeface="Times New Roman" pitchFamily="18" charset="0"/>
              </a:defRPr>
            </a:lvl1pPr>
          </a:lstStyle>
          <a:p>
            <a:fld id="{A5C24042-5751-4BC8-8A19-15DAA165E56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0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liquidity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private </a:t>
            </a:r>
            <a:r>
              <a:rPr lang="de-DE" baseline="0" dirty="0" err="1" smtClean="0"/>
              <a:t>liquidity</a:t>
            </a:r>
            <a:r>
              <a:rPr lang="de-DE" baseline="0" dirty="0" smtClean="0"/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Reliance of banks on shadow banking exposes them to funding risk and discipline 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Borrowings in outside market also matter</a:t>
            </a:r>
            <a:r>
              <a:rPr lang="de-DE" dirty="0" smtClean="0">
                <a:effectLst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Despite</a:t>
            </a:r>
            <a:r>
              <a:rPr lang="de-DE" dirty="0" smtClean="0"/>
              <a:t> ECB </a:t>
            </a:r>
            <a:r>
              <a:rPr lang="de-DE" dirty="0" err="1" smtClean="0"/>
              <a:t>interventions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time, </a:t>
            </a:r>
            <a:r>
              <a:rPr lang="de-DE" baseline="0" dirty="0" err="1" smtClean="0"/>
              <a:t>economic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growh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credit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growth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</a:t>
            </a:r>
            <a:r>
              <a:rPr lang="de-DE" baseline="0" dirty="0" smtClean="0"/>
              <a:t> not pick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These </a:t>
            </a:r>
            <a:r>
              <a:rPr lang="de-DE" dirty="0" err="1" smtClean="0"/>
              <a:t>are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series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averages</a:t>
            </a:r>
            <a:r>
              <a:rPr lang="de-DE" baseline="0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Evidence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US MMF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investments</a:t>
            </a:r>
            <a:r>
              <a:rPr lang="de-DE" baseline="0" dirty="0" smtClean="0"/>
              <a:t> in Asian / US </a:t>
            </a:r>
            <a:r>
              <a:rPr lang="de-DE" baseline="0" dirty="0" err="1" smtClean="0"/>
              <a:t>banks</a:t>
            </a:r>
            <a:r>
              <a:rPr lang="de-DE" baseline="0" dirty="0" smtClean="0"/>
              <a:t> (?)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ECB </a:t>
            </a:r>
            <a:r>
              <a:rPr lang="de-DE" dirty="0" err="1" smtClean="0"/>
              <a:t>policy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exposure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discipline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financed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shadow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sector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ECB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deposit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insurance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shadow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sector</a:t>
            </a:r>
            <a:r>
              <a:rPr lang="de-DE" baseline="0" dirty="0" smtClean="0"/>
              <a:t>....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Implications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disciple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return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banks‘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balance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bloated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risky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dodgy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assets</a:t>
            </a:r>
            <a:r>
              <a:rPr lang="de-DE" baseline="0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4042-5751-4BC8-8A19-15DAA165E5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6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4576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576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6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4576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6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4577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4577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BC5AE5-4C39-4D67-8594-7047FA8DEB6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95BD-83AC-4FF7-80C5-F148CD85A45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56B62-5D87-45DF-B28A-DB781665B84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0234B90-1A70-4164-A388-14345EDD918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7F7714-44C0-4DB3-B5BF-B654705679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F3C0A-2B5A-4295-975D-15E83BC0CBB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71CB-826E-4B14-B73A-A4BE221D804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CE51-D560-47B9-B47A-382BEF8AB24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B03E-4641-4D62-9180-17E4E297001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F3A3-F25A-4C91-868A-AD81268726E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07D49-23EE-4BBE-977E-6FA72E0AB6F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24808-2E64-4E15-974B-4CA766D4765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F7DE-518C-4530-B465-83DF9DE46CD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kumimoji="1" lang="en-US" sz="2400" baseline="0"/>
          </a:p>
        </p:txBody>
      </p:sp>
      <p:sp>
        <p:nvSpPr>
          <p:cNvPr id="2447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47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4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44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aseline="0"/>
            </a:lvl1pPr>
          </a:lstStyle>
          <a:p>
            <a:endParaRPr lang="en-US"/>
          </a:p>
        </p:txBody>
      </p:sp>
      <p:sp>
        <p:nvSpPr>
          <p:cNvPr id="244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aseline="0"/>
            </a:lvl1pPr>
          </a:lstStyle>
          <a:p>
            <a:fld id="{C8DC28E0-7FD5-47DC-89DC-B36B43A3A4D6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Do Central Bank Interventions Limit the Market Discipline from Short-Term Debt?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Viral V. </a:t>
            </a:r>
            <a:r>
              <a:rPr lang="en-US" sz="2400" dirty="0" err="1" smtClean="0"/>
              <a:t>Acharya</a:t>
            </a:r>
            <a:r>
              <a:rPr lang="en-US" sz="2400" dirty="0" smtClean="0"/>
              <a:t> (NYU)</a:t>
            </a:r>
          </a:p>
          <a:p>
            <a:r>
              <a:rPr lang="en-US" sz="2400" dirty="0" smtClean="0"/>
              <a:t>Diane </a:t>
            </a:r>
            <a:r>
              <a:rPr lang="en-US" sz="2400" dirty="0" err="1" smtClean="0"/>
              <a:t>Pierret</a:t>
            </a:r>
            <a:r>
              <a:rPr lang="en-US" sz="2400" dirty="0" smtClean="0"/>
              <a:t> (HEC)</a:t>
            </a:r>
          </a:p>
          <a:p>
            <a:r>
              <a:rPr lang="en-US" sz="2400" dirty="0" smtClean="0"/>
              <a:t>Sascha Steffen (ESMT)</a:t>
            </a:r>
          </a:p>
          <a:p>
            <a:endParaRPr lang="en-US" sz="2400" dirty="0" smtClean="0"/>
          </a:p>
          <a:p>
            <a:r>
              <a:rPr lang="en-US" sz="2400" dirty="0"/>
              <a:t>International Atlantic Economic Society</a:t>
            </a:r>
          </a:p>
          <a:p>
            <a:r>
              <a:rPr lang="en-US" sz="2400" dirty="0" smtClean="0"/>
              <a:t>Milan, 14 March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38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on unsecured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486400"/>
            <a:ext cx="7772400" cy="417513"/>
          </a:xfrm>
        </p:spPr>
        <p:txBody>
          <a:bodyPr/>
          <a:lstStyle/>
          <a:p>
            <a:r>
              <a:rPr lang="en-US" sz="2400" dirty="0"/>
              <a:t>Vertical bars indicate ECB interventions: </a:t>
            </a:r>
          </a:p>
          <a:p>
            <a:pPr lvl="1"/>
            <a:r>
              <a:rPr lang="en-US" sz="2000" dirty="0"/>
              <a:t>SMP (08/2011), LTRO 1 (12/2011), LTRO 2 (03/2012), OMT (09/2012), ECB forward guidance (07/2013).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1"/>
            <a:ext cx="5105400" cy="336028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Repos drops at end of each quarter and flow back the next month</a:t>
            </a:r>
          </a:p>
          <a:p>
            <a:pPr lvl="1"/>
            <a:r>
              <a:rPr lang="en-US" dirty="0" smtClean="0"/>
              <a:t>Corporate tax payments dates for funds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Window dressing by European banks </a:t>
            </a:r>
            <a:r>
              <a:rPr lang="en-US" dirty="0" smtClean="0"/>
              <a:t>that reduce leverage</a:t>
            </a:r>
          </a:p>
          <a:p>
            <a:pPr lvl="1"/>
            <a:r>
              <a:rPr lang="en-US" dirty="0" smtClean="0"/>
              <a:t>Window dressing by MMF removing investments from risky European banks (and invest in Fed’s Reverse Repo Facility)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Market </a:t>
            </a:r>
            <a:r>
              <a:rPr lang="de-DE" dirty="0" err="1" smtClean="0"/>
              <a:t>segmentation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Did</a:t>
            </a:r>
            <a:r>
              <a:rPr lang="de-DE" dirty="0" smtClean="0"/>
              <a:t> U.S. MMF </a:t>
            </a:r>
            <a:r>
              <a:rPr lang="de-DE" dirty="0" err="1" smtClean="0"/>
              <a:t>reduce</a:t>
            </a:r>
            <a:r>
              <a:rPr lang="de-DE" dirty="0" smtClean="0"/>
              <a:t> risks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peripheral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-European </a:t>
            </a:r>
            <a:r>
              <a:rPr lang="de-DE" dirty="0" err="1" smtClean="0"/>
              <a:t>banks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differentiate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(1) GIIPS, (2) non-GIIPS </a:t>
            </a:r>
            <a:r>
              <a:rPr lang="de-DE" dirty="0" err="1" smtClean="0"/>
              <a:t>euro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(3) non-euro </a:t>
            </a:r>
            <a:r>
              <a:rPr lang="de-DE" dirty="0" err="1" smtClean="0"/>
              <a:t>area</a:t>
            </a:r>
            <a:r>
              <a:rPr lang="de-DE" dirty="0" smtClean="0"/>
              <a:t> EU </a:t>
            </a:r>
            <a:r>
              <a:rPr lang="de-DE" dirty="0" err="1" smtClean="0"/>
              <a:t>banks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84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Run on unsecured funding </a:t>
            </a:r>
            <a:r>
              <a:rPr lang="en-US" dirty="0" smtClean="0"/>
              <a:t>of Eurozone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562600"/>
            <a:ext cx="7772400" cy="417513"/>
          </a:xfrm>
        </p:spPr>
        <p:txBody>
          <a:bodyPr/>
          <a:lstStyle/>
          <a:p>
            <a:r>
              <a:rPr lang="en-US" sz="2400" dirty="0" smtClean="0"/>
              <a:t>Unsecured funding increases for </a:t>
            </a:r>
            <a:r>
              <a:rPr lang="en-US" sz="2400" dirty="0" smtClean="0">
                <a:solidFill>
                  <a:srgbClr val="FF0000"/>
                </a:solidFill>
              </a:rPr>
              <a:t>non-Eurozone EU </a:t>
            </a:r>
            <a:r>
              <a:rPr lang="en-US" sz="2400" dirty="0" smtClean="0"/>
              <a:t>banks during the crisis.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Reversal</a:t>
            </a:r>
            <a:r>
              <a:rPr lang="en-US" sz="2400" dirty="0" smtClean="0"/>
              <a:t> of fund flows after ECB interventions.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334000" cy="348953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5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Secured</a:t>
            </a:r>
            <a:r>
              <a:rPr lang="en-US" sz="3600" dirty="0" smtClean="0"/>
              <a:t> funding for Euro-non GIIPS and non-Eurozone EU banks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983287"/>
            <a:ext cx="7772400" cy="417513"/>
          </a:xfrm>
        </p:spPr>
        <p:txBody>
          <a:bodyPr/>
          <a:lstStyle/>
          <a:p>
            <a:r>
              <a:rPr lang="en-US" sz="2400" dirty="0" smtClean="0"/>
              <a:t>End of flight-to-quality after ECB interventions</a:t>
            </a:r>
          </a:p>
          <a:p>
            <a:pPr lvl="1"/>
            <a:r>
              <a:rPr lang="en-US" sz="2000" dirty="0" smtClean="0"/>
              <a:t>MMF flows out of non-Eurozone EU banks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57400"/>
            <a:ext cx="5600700" cy="367948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segmentation – MMF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867400"/>
            <a:ext cx="7772400" cy="493713"/>
          </a:xfrm>
        </p:spPr>
        <p:txBody>
          <a:bodyPr/>
          <a:lstStyle/>
          <a:p>
            <a:r>
              <a:rPr lang="en-US" sz="2400" dirty="0" smtClean="0"/>
              <a:t>MMF flows return to Eurozone banks during and post interventions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7086600" cy="371726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1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Unsecured</a:t>
            </a:r>
            <a:r>
              <a:rPr lang="de-DE" dirty="0" smtClean="0"/>
              <a:t> MMF </a:t>
            </a:r>
            <a:r>
              <a:rPr lang="de-DE" dirty="0" err="1" smtClean="0"/>
              <a:t>flows</a:t>
            </a:r>
            <a:r>
              <a:rPr lang="de-DE" dirty="0" smtClean="0"/>
              <a:t> in </a:t>
            </a:r>
            <a:r>
              <a:rPr lang="de-DE" dirty="0" err="1" smtClean="0"/>
              <a:t>and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GIIPS </a:t>
            </a:r>
            <a:r>
              <a:rPr lang="de-DE" dirty="0" err="1" smtClean="0"/>
              <a:t>banks</a:t>
            </a:r>
            <a:endParaRPr lang="de-DE" dirty="0"/>
          </a:p>
        </p:txBody>
      </p:sp>
      <p:pic>
        <p:nvPicPr>
          <p:cNvPr id="5" name="Bild 4" descr="GII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743700" cy="44958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0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U.S. MMF differentiate between bank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“High </a:t>
            </a:r>
            <a:r>
              <a:rPr lang="en-US" dirty="0"/>
              <a:t>risk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Bank’s </a:t>
            </a:r>
            <a:r>
              <a:rPr lang="en-US" dirty="0"/>
              <a:t>5-year CDS price in Nov 2010 was above the median of all banks 5-</a:t>
            </a:r>
            <a:r>
              <a:rPr lang="en-US" dirty="0" smtClean="0"/>
              <a:t>year CDS </a:t>
            </a:r>
            <a:r>
              <a:rPr lang="en-US" dirty="0"/>
              <a:t>prices in Nov 2010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Fixing bank risk before crisis period helps identification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Unsecured</a:t>
            </a:r>
            <a:r>
              <a:rPr lang="en-US" dirty="0" smtClean="0"/>
              <a:t> funds &amp; bank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867400"/>
            <a:ext cx="7772400" cy="493713"/>
          </a:xfrm>
        </p:spPr>
        <p:txBody>
          <a:bodyPr/>
          <a:lstStyle/>
          <a:p>
            <a:r>
              <a:rPr lang="en-US" sz="2800" dirty="0" smtClean="0"/>
              <a:t>U.S. MMF reduced unsecured investments of high-risk banks relatively more</a:t>
            </a:r>
            <a:endParaRPr lang="en-US" sz="2800" dirty="0"/>
          </a:p>
        </p:txBody>
      </p:sp>
      <p:pic>
        <p:nvPicPr>
          <p:cNvPr id="5" name="Bild 4" descr="unsecured-ris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15330"/>
            <a:ext cx="5486400" cy="36576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(</a:t>
            </a:r>
            <a:r>
              <a:rPr lang="en-US" dirty="0" smtClean="0">
                <a:solidFill>
                  <a:srgbClr val="FF0000"/>
                </a:solidFill>
              </a:rPr>
              <a:t>repo</a:t>
            </a:r>
            <a:r>
              <a:rPr lang="en-US" dirty="0" smtClean="0"/>
              <a:t>) funding and bank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6019800"/>
            <a:ext cx="7772400" cy="493713"/>
          </a:xfrm>
        </p:spPr>
        <p:txBody>
          <a:bodyPr/>
          <a:lstStyle/>
          <a:p>
            <a:r>
              <a:rPr lang="en-US" sz="2400" dirty="0" smtClean="0"/>
              <a:t>High-risk banks gain access to repo </a:t>
            </a:r>
            <a:r>
              <a:rPr lang="en-US" sz="2400" smtClean="0"/>
              <a:t>funding during interventions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223000" cy="404308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/>
              <a:t>economy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Eurozone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fragile, </a:t>
            </a:r>
            <a:r>
              <a:rPr lang="de-DE" dirty="0" err="1"/>
              <a:t>despite</a:t>
            </a:r>
            <a:r>
              <a:rPr lang="de-DE" dirty="0"/>
              <a:t> a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Central Bank (ECB). 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Deflationary</a:t>
            </a:r>
            <a:r>
              <a:rPr lang="de-DE" dirty="0" smtClean="0"/>
              <a:t> </a:t>
            </a:r>
            <a:r>
              <a:rPr lang="de-DE" dirty="0" err="1"/>
              <a:t>tendencies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Eurozone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ECB.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U.S. MMF </a:t>
            </a:r>
            <a:r>
              <a:rPr lang="de-DE" dirty="0" err="1" smtClean="0"/>
              <a:t>flows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bank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2688" y="5754687"/>
            <a:ext cx="7772400" cy="798513"/>
          </a:xfrm>
        </p:spPr>
        <p:txBody>
          <a:bodyPr/>
          <a:lstStyle/>
          <a:p>
            <a:r>
              <a:rPr lang="de-DE" sz="2400" dirty="0" smtClean="0"/>
              <a:t>MMF </a:t>
            </a:r>
            <a:r>
              <a:rPr lang="de-DE" sz="2400" dirty="0" err="1" smtClean="0"/>
              <a:t>flow</a:t>
            </a:r>
            <a:r>
              <a:rPr lang="de-DE" sz="2400" dirty="0" smtClean="0"/>
              <a:t> back </a:t>
            </a:r>
            <a:r>
              <a:rPr lang="de-DE" sz="2400" dirty="0" err="1" smtClean="0"/>
              <a:t>to</a:t>
            </a:r>
            <a:r>
              <a:rPr lang="de-DE" sz="2400" dirty="0" smtClean="0"/>
              <a:t> high-</a:t>
            </a:r>
            <a:r>
              <a:rPr lang="de-DE" sz="2400" dirty="0" err="1" smtClean="0"/>
              <a:t>risk</a:t>
            </a:r>
            <a:r>
              <a:rPr lang="de-DE" sz="2400" dirty="0" smtClean="0"/>
              <a:t> </a:t>
            </a:r>
            <a:r>
              <a:rPr lang="de-DE" sz="2400" dirty="0" err="1" smtClean="0"/>
              <a:t>banks</a:t>
            </a:r>
            <a:r>
              <a:rPr lang="de-DE" sz="2400" dirty="0" smtClean="0"/>
              <a:t> after ECB </a:t>
            </a:r>
            <a:r>
              <a:rPr lang="de-DE" sz="2400" dirty="0" err="1" smtClean="0"/>
              <a:t>interventions</a:t>
            </a:r>
            <a:endParaRPr lang="de-DE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96268"/>
            <a:ext cx="6540406" cy="363855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1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MMF </a:t>
            </a:r>
            <a:r>
              <a:rPr lang="de-DE" dirty="0" err="1" smtClean="0"/>
              <a:t>of</a:t>
            </a:r>
            <a:r>
              <a:rPr lang="de-DE" dirty="0" smtClean="0"/>
              <a:t> high vs. </a:t>
            </a:r>
            <a:r>
              <a:rPr lang="de-DE" dirty="0" err="1" smtClean="0"/>
              <a:t>low-risk</a:t>
            </a:r>
            <a:r>
              <a:rPr lang="de-DE" dirty="0" smtClean="0"/>
              <a:t> </a:t>
            </a:r>
            <a:r>
              <a:rPr lang="de-DE" dirty="0" err="1" smtClean="0"/>
              <a:t>banks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effect</a:t>
            </a:r>
            <a:r>
              <a:rPr lang="de-DE" sz="2800" dirty="0" smtClean="0"/>
              <a:t> </a:t>
            </a:r>
            <a:r>
              <a:rPr lang="de-DE" sz="2800" dirty="0" err="1" smtClean="0"/>
              <a:t>driven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MMF </a:t>
            </a:r>
            <a:r>
              <a:rPr lang="de-DE" sz="2800" dirty="0" err="1" smtClean="0"/>
              <a:t>reducing</a:t>
            </a:r>
            <a:r>
              <a:rPr lang="de-DE" sz="2800" dirty="0" smtClean="0"/>
              <a:t> / </a:t>
            </a:r>
            <a:r>
              <a:rPr lang="de-DE" sz="2800" dirty="0" err="1" smtClean="0"/>
              <a:t>increasing</a:t>
            </a:r>
            <a:r>
              <a:rPr lang="de-DE" sz="2800" dirty="0" smtClean="0"/>
              <a:t> </a:t>
            </a:r>
            <a:r>
              <a:rPr lang="de-DE" sz="2800" dirty="0" err="1" smtClean="0"/>
              <a:t>funding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GIIPS </a:t>
            </a:r>
            <a:r>
              <a:rPr lang="de-DE" sz="2800" dirty="0" err="1" smtClean="0"/>
              <a:t>banks</a:t>
            </a:r>
            <a:r>
              <a:rPr lang="de-DE" sz="2800" dirty="0" smtClean="0"/>
              <a:t>?</a:t>
            </a:r>
          </a:p>
          <a:p>
            <a:endParaRPr lang="de-DE" sz="2800" dirty="0"/>
          </a:p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drop</a:t>
            </a:r>
            <a:r>
              <a:rPr lang="de-DE" sz="2800" dirty="0" smtClean="0"/>
              <a:t> GIIPS </a:t>
            </a:r>
            <a:r>
              <a:rPr lang="de-DE" sz="2800" dirty="0" err="1" smtClean="0"/>
              <a:t>banks</a:t>
            </a:r>
            <a:r>
              <a:rPr lang="de-DE" sz="2800" dirty="0" smtClean="0"/>
              <a:t> </a:t>
            </a:r>
            <a:r>
              <a:rPr lang="de-DE" sz="2800" dirty="0" err="1" smtClean="0"/>
              <a:t>from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sample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same </a:t>
            </a:r>
            <a:r>
              <a:rPr lang="de-DE" sz="2800" dirty="0" err="1" smtClean="0"/>
              <a:t>results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U.S. MMF </a:t>
            </a:r>
            <a:r>
              <a:rPr lang="de-DE" sz="2800" dirty="0" err="1" smtClean="0"/>
              <a:t>funding</a:t>
            </a:r>
            <a:r>
              <a:rPr lang="de-DE" sz="2800" dirty="0" smtClean="0"/>
              <a:t> </a:t>
            </a:r>
            <a:r>
              <a:rPr lang="de-DE" sz="2800" dirty="0" err="1" smtClean="0"/>
              <a:t>returned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high-</a:t>
            </a:r>
            <a:r>
              <a:rPr lang="de-DE" sz="2800" dirty="0" err="1" smtClean="0"/>
              <a:t>risk</a:t>
            </a:r>
            <a:r>
              <a:rPr lang="de-DE" sz="2800" dirty="0" smtClean="0"/>
              <a:t> </a:t>
            </a:r>
            <a:r>
              <a:rPr lang="de-DE" sz="2800" dirty="0" err="1" smtClean="0"/>
              <a:t>banks</a:t>
            </a:r>
            <a:r>
              <a:rPr lang="de-DE" sz="2800" dirty="0" smtClean="0"/>
              <a:t> after ECB </a:t>
            </a:r>
            <a:r>
              <a:rPr lang="de-DE" sz="2800" dirty="0" err="1" smtClean="0"/>
              <a:t>interventions</a:t>
            </a:r>
            <a:endParaRPr lang="de-DE" sz="2800" dirty="0" smtClean="0"/>
          </a:p>
          <a:p>
            <a:pPr lvl="1"/>
            <a:r>
              <a:rPr lang="de-DE" sz="2400" dirty="0" err="1" smtClean="0"/>
              <a:t>Consistent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a </a:t>
            </a:r>
            <a:r>
              <a:rPr lang="de-DE" sz="2400" dirty="0" err="1" smtClean="0">
                <a:solidFill>
                  <a:srgbClr val="FF0000"/>
                </a:solidFill>
              </a:rPr>
              <a:t>reduction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market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discipline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33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MMF </a:t>
            </a:r>
            <a:r>
              <a:rPr lang="de-DE" dirty="0" err="1" smtClean="0">
                <a:solidFill>
                  <a:srgbClr val="FF0000"/>
                </a:solidFill>
              </a:rPr>
              <a:t>characteristics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fund</a:t>
            </a:r>
            <a:r>
              <a:rPr lang="de-DE" dirty="0" smtClean="0"/>
              <a:t> </a:t>
            </a:r>
            <a:r>
              <a:rPr lang="de-DE" dirty="0" err="1" smtClean="0"/>
              <a:t>flows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Increase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haircut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on </a:t>
            </a:r>
            <a:r>
              <a:rPr lang="de-DE" dirty="0" err="1" smtClean="0"/>
              <a:t>collateral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affect</a:t>
            </a:r>
            <a:r>
              <a:rPr lang="de-DE" dirty="0" smtClean="0"/>
              <a:t> </a:t>
            </a:r>
            <a:r>
              <a:rPr lang="de-DE" dirty="0" err="1" smtClean="0"/>
              <a:t>fund</a:t>
            </a:r>
            <a:r>
              <a:rPr lang="de-DE" dirty="0" smtClean="0"/>
              <a:t> </a:t>
            </a:r>
            <a:r>
              <a:rPr lang="de-DE" dirty="0" err="1" smtClean="0"/>
              <a:t>flows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Large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larger </a:t>
            </a:r>
            <a:r>
              <a:rPr lang="de-DE" dirty="0" err="1" smtClean="0"/>
              <a:t>investments</a:t>
            </a:r>
            <a:r>
              <a:rPr lang="de-DE" dirty="0" smtClean="0"/>
              <a:t> in EU </a:t>
            </a:r>
            <a:r>
              <a:rPr lang="de-DE" dirty="0" err="1" smtClean="0"/>
              <a:t>banks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Funds </a:t>
            </a:r>
            <a:r>
              <a:rPr lang="de-DE" dirty="0" err="1" smtClean="0"/>
              <a:t>with</a:t>
            </a:r>
            <a:r>
              <a:rPr lang="de-DE" dirty="0" smtClean="0"/>
              <a:t> high </a:t>
            </a:r>
            <a:r>
              <a:rPr lang="de-DE" dirty="0" err="1" smtClean="0">
                <a:solidFill>
                  <a:srgbClr val="FF0000"/>
                </a:solidFill>
              </a:rPr>
              <a:t>exposure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eurozone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debt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unsecured</a:t>
            </a:r>
            <a:r>
              <a:rPr lang="de-DE" dirty="0" smtClean="0"/>
              <a:t> but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repo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063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Maturities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of</a:t>
            </a:r>
            <a:r>
              <a:rPr lang="de-DE" dirty="0" smtClean="0"/>
              <a:t> U.S. MMF </a:t>
            </a:r>
            <a:r>
              <a:rPr lang="de-DE" dirty="0" err="1" smtClean="0"/>
              <a:t>investments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MMF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maturities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investments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We</a:t>
            </a:r>
            <a:r>
              <a:rPr lang="de-DE" dirty="0" smtClean="0"/>
              <a:t> find a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drop</a:t>
            </a:r>
            <a:r>
              <a:rPr lang="de-DE" dirty="0" smtClean="0"/>
              <a:t> in </a:t>
            </a:r>
            <a:r>
              <a:rPr lang="de-DE" dirty="0" err="1" smtClean="0"/>
              <a:t>maturities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2011</a:t>
            </a:r>
          </a:p>
          <a:p>
            <a:endParaRPr lang="de-DE" dirty="0"/>
          </a:p>
          <a:p>
            <a:r>
              <a:rPr lang="de-DE" dirty="0" err="1" smtClean="0"/>
              <a:t>Maturities</a:t>
            </a:r>
            <a:r>
              <a:rPr lang="de-DE" dirty="0" smtClean="0"/>
              <a:t> </a:t>
            </a:r>
            <a:r>
              <a:rPr lang="de-DE" dirty="0" err="1" smtClean="0"/>
              <a:t>substantially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ECB </a:t>
            </a:r>
            <a:r>
              <a:rPr lang="de-DE" dirty="0" err="1" smtClean="0"/>
              <a:t>interventions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4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pressure in European repo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have data related to private repo markets in Europe.</a:t>
            </a:r>
          </a:p>
          <a:p>
            <a:endParaRPr lang="en-US" dirty="0"/>
          </a:p>
          <a:p>
            <a:r>
              <a:rPr lang="en-US" dirty="0" smtClean="0"/>
              <a:t>Investigate funding pressure linking ECB interventions to government bond and equity prices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Event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9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of sovereign bonds around ECB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754687"/>
            <a:ext cx="7772400" cy="493713"/>
          </a:xfrm>
        </p:spPr>
        <p:txBody>
          <a:bodyPr/>
          <a:lstStyle/>
          <a:p>
            <a:r>
              <a:rPr lang="en-US" sz="2800" dirty="0" smtClean="0"/>
              <a:t>ECB interventions reduced flight-to-quality and reduced </a:t>
            </a:r>
            <a:r>
              <a:rPr lang="en-US" sz="2800" dirty="0" err="1" smtClean="0"/>
              <a:t>gvt</a:t>
            </a:r>
            <a:r>
              <a:rPr lang="en-US" sz="2800" dirty="0" smtClean="0"/>
              <a:t> bond yields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82" y="1905000"/>
            <a:ext cx="5927718" cy="37338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CAR of bank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486399"/>
            <a:ext cx="7772400" cy="646113"/>
          </a:xfrm>
        </p:spPr>
        <p:txBody>
          <a:bodyPr/>
          <a:lstStyle/>
          <a:p>
            <a:r>
              <a:rPr lang="en-US" sz="2800" dirty="0" smtClean="0"/>
              <a:t>Banks have sign AR around LTRO1 and OMT announcement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57400"/>
            <a:ext cx="4023936" cy="3073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0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GIIPS holdings explain banks’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678487"/>
            <a:ext cx="7772400" cy="569913"/>
          </a:xfrm>
        </p:spPr>
        <p:txBody>
          <a:bodyPr/>
          <a:lstStyle/>
          <a:p>
            <a:r>
              <a:rPr lang="en-US" sz="2800" dirty="0" smtClean="0"/>
              <a:t>Banks with large holdings of Italian and Spanish </a:t>
            </a:r>
            <a:r>
              <a:rPr lang="en-US" sz="2800" dirty="0" err="1" smtClean="0"/>
              <a:t>gvt</a:t>
            </a:r>
            <a:r>
              <a:rPr lang="en-US" sz="2800" dirty="0" smtClean="0"/>
              <a:t> bond have higher CARs.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81200"/>
            <a:ext cx="5575300" cy="341463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 flows and banks’ GIIPS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5410200"/>
            <a:ext cx="7772400" cy="493713"/>
          </a:xfrm>
        </p:spPr>
        <p:txBody>
          <a:bodyPr/>
          <a:lstStyle/>
          <a:p>
            <a:r>
              <a:rPr lang="en-US" sz="2800" dirty="0" smtClean="0"/>
              <a:t>Banks with GIIPS holdings regain access to U.S. MMF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5236181" cy="31115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68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of U.S. MMF on </a:t>
            </a:r>
            <a:r>
              <a:rPr lang="en-US" dirty="0">
                <a:solidFill>
                  <a:srgbClr val="FF0000"/>
                </a:solidFill>
              </a:rPr>
              <a:t>unsecured</a:t>
            </a:r>
            <a:r>
              <a:rPr lang="en-US" dirty="0"/>
              <a:t> funding for </a:t>
            </a:r>
            <a:r>
              <a:rPr lang="en-US" dirty="0">
                <a:solidFill>
                  <a:srgbClr val="FF0000"/>
                </a:solidFill>
              </a:rPr>
              <a:t>high-risk banks </a:t>
            </a:r>
            <a:r>
              <a:rPr lang="en-US" dirty="0"/>
              <a:t>in summer 2011</a:t>
            </a:r>
          </a:p>
          <a:p>
            <a:pPr lvl="1"/>
            <a:r>
              <a:rPr lang="en-US" dirty="0"/>
              <a:t>U.S. MMF maintained unsecured funding and increased repos for low-risk</a:t>
            </a:r>
          </a:p>
          <a:p>
            <a:pPr lvl="1"/>
            <a:endParaRPr lang="en-US" dirty="0"/>
          </a:p>
          <a:p>
            <a:r>
              <a:rPr lang="en-US" dirty="0"/>
              <a:t>Market disciplining effect of short-term debt reversed after ECB interventions</a:t>
            </a:r>
          </a:p>
          <a:p>
            <a:pPr lvl="1"/>
            <a:r>
              <a:rPr lang="en-US" dirty="0"/>
              <a:t>MMF return to high-risk banks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GDP </a:t>
            </a:r>
            <a:r>
              <a:rPr lang="de-DE" dirty="0" err="1" smtClean="0"/>
              <a:t>growth</a:t>
            </a:r>
            <a:r>
              <a:rPr lang="de-DE" dirty="0" smtClean="0"/>
              <a:t>: US vs. Europe</a:t>
            </a:r>
            <a:endParaRPr lang="de-D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69" y="1981200"/>
            <a:ext cx="463313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69" y="4517179"/>
            <a:ext cx="4419600" cy="216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ECB interventions reduced pressure on national competent authorities to act and reduce risk of national banks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Forbearance</a:t>
            </a:r>
          </a:p>
          <a:p>
            <a:pPr lvl="1"/>
            <a:endParaRPr lang="en-US" sz="2000" dirty="0"/>
          </a:p>
          <a:p>
            <a:r>
              <a:rPr lang="en-US" sz="2400" dirty="0"/>
              <a:t>Comprehensive assessment of the ECB </a:t>
            </a:r>
            <a:r>
              <a:rPr lang="en-US" sz="2400" dirty="0" smtClean="0"/>
              <a:t>tried to address this and </a:t>
            </a:r>
            <a:r>
              <a:rPr lang="en-US" sz="2400" dirty="0" smtClean="0"/>
              <a:t>recapitalize </a:t>
            </a:r>
            <a:r>
              <a:rPr lang="en-US" sz="2400" dirty="0"/>
              <a:t>the weak banks across Europe</a:t>
            </a:r>
          </a:p>
          <a:p>
            <a:pPr lvl="1"/>
            <a:r>
              <a:rPr lang="en-US" sz="2000" dirty="0"/>
              <a:t>AQR and stress might not have been sufficient to achieve that (Acharya and Steffen (2014 </a:t>
            </a:r>
            <a:r>
              <a:rPr lang="en-US" sz="2000" dirty="0" err="1"/>
              <a:t>a,b</a:t>
            </a:r>
            <a:r>
              <a:rPr lang="en-US" sz="2000" dirty="0"/>
              <a:t>), Steffen (2014))</a:t>
            </a:r>
          </a:p>
          <a:p>
            <a:endParaRPr lang="en-US" sz="2800" dirty="0" smtClean="0"/>
          </a:p>
          <a:p>
            <a:r>
              <a:rPr lang="en-US" sz="2400" dirty="0" smtClean="0"/>
              <a:t>Implications for stability of the banking union?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739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905000"/>
            <a:ext cx="6632825" cy="46482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1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MMF reduced maturities of </a:t>
            </a:r>
            <a:r>
              <a:rPr lang="en-US" dirty="0"/>
              <a:t>u</a:t>
            </a:r>
            <a:r>
              <a:rPr lang="en-US" dirty="0" smtClean="0"/>
              <a:t>nsecured funding in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48" y="1905000"/>
            <a:ext cx="7077652" cy="47244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Short-term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leveraged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catalyst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stress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banking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sovereign</a:t>
            </a:r>
            <a:r>
              <a:rPr lang="de-DE" dirty="0"/>
              <a:t> </a:t>
            </a:r>
            <a:r>
              <a:rPr lang="de-DE" dirty="0" err="1"/>
              <a:t>debt</a:t>
            </a:r>
            <a:r>
              <a:rPr lang="de-DE" dirty="0"/>
              <a:t> </a:t>
            </a:r>
            <a:r>
              <a:rPr lang="de-DE" dirty="0" err="1" smtClean="0"/>
              <a:t>crisis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Acharya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Steffen, 2015)</a:t>
            </a:r>
          </a:p>
          <a:p>
            <a:endParaRPr lang="de-DE" dirty="0"/>
          </a:p>
          <a:p>
            <a:r>
              <a:rPr lang="de-DE" dirty="0" smtClean="0"/>
              <a:t>ECB </a:t>
            </a:r>
            <a:r>
              <a:rPr lang="de-DE" dirty="0" err="1" smtClean="0"/>
              <a:t>responded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LTROs, 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collateral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,...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investigate</a:t>
            </a:r>
            <a:r>
              <a:rPr lang="de-DE" sz="2800" dirty="0" smtClean="0"/>
              <a:t> private </a:t>
            </a:r>
            <a:r>
              <a:rPr lang="de-DE" sz="2800" dirty="0" err="1"/>
              <a:t>short</a:t>
            </a:r>
            <a:r>
              <a:rPr lang="de-DE" sz="2800" dirty="0"/>
              <a:t>-term </a:t>
            </a:r>
            <a:r>
              <a:rPr lang="de-DE" sz="2800" dirty="0" err="1"/>
              <a:t>funding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European </a:t>
            </a:r>
            <a:r>
              <a:rPr lang="de-DE" sz="2800" dirty="0" err="1"/>
              <a:t>banks</a:t>
            </a:r>
            <a:r>
              <a:rPr lang="de-DE" sz="2800" dirty="0"/>
              <a:t> </a:t>
            </a:r>
            <a:r>
              <a:rPr lang="de-DE" sz="2800" dirty="0" err="1"/>
              <a:t>during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sovereign</a:t>
            </a:r>
            <a:r>
              <a:rPr lang="de-DE" sz="2800" dirty="0"/>
              <a:t> </a:t>
            </a:r>
            <a:r>
              <a:rPr lang="de-DE" sz="2800" dirty="0" err="1"/>
              <a:t>debt</a:t>
            </a:r>
            <a:r>
              <a:rPr lang="de-DE" sz="2800" dirty="0"/>
              <a:t> </a:t>
            </a:r>
            <a:r>
              <a:rPr lang="de-DE" sz="2800" dirty="0" err="1"/>
              <a:t>crisis</a:t>
            </a:r>
            <a:r>
              <a:rPr lang="de-DE" sz="2800" dirty="0"/>
              <a:t>. </a:t>
            </a:r>
            <a:endParaRPr lang="de-DE" sz="2800" dirty="0" smtClean="0"/>
          </a:p>
          <a:p>
            <a:pPr lvl="1"/>
            <a:r>
              <a:rPr lang="de-DE" sz="2400" dirty="0" err="1" smtClean="0"/>
              <a:t>Did</a:t>
            </a:r>
            <a:r>
              <a:rPr lang="de-DE" sz="2400" dirty="0" smtClean="0"/>
              <a:t> U.S. MMF </a:t>
            </a:r>
            <a:r>
              <a:rPr lang="de-DE" sz="2400" dirty="0" err="1" smtClean="0"/>
              <a:t>differentiate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high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low-risk</a:t>
            </a:r>
            <a:r>
              <a:rPr lang="de-DE" sz="2400" dirty="0" smtClean="0"/>
              <a:t> </a:t>
            </a:r>
            <a:r>
              <a:rPr lang="de-DE" sz="2400" dirty="0" err="1" smtClean="0"/>
              <a:t>banks</a:t>
            </a:r>
            <a:r>
              <a:rPr lang="de-DE" sz="2400" dirty="0" smtClean="0"/>
              <a:t>?</a:t>
            </a:r>
          </a:p>
          <a:p>
            <a:pPr lvl="1"/>
            <a:r>
              <a:rPr lang="de-DE" sz="2400" dirty="0" err="1" smtClean="0"/>
              <a:t>Did</a:t>
            </a:r>
            <a:r>
              <a:rPr lang="de-DE" sz="2400" dirty="0" smtClean="0"/>
              <a:t> U.S. MMF </a:t>
            </a:r>
            <a:r>
              <a:rPr lang="de-DE" sz="2400" dirty="0" err="1" smtClean="0"/>
              <a:t>differentiate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unsecured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secured</a:t>
            </a:r>
            <a:r>
              <a:rPr lang="de-DE" sz="2400" dirty="0" smtClean="0"/>
              <a:t> </a:t>
            </a:r>
            <a:r>
              <a:rPr lang="de-DE" sz="2400" dirty="0" err="1" smtClean="0"/>
              <a:t>investments</a:t>
            </a:r>
            <a:r>
              <a:rPr lang="de-DE" sz="2400" dirty="0" smtClean="0"/>
              <a:t>?</a:t>
            </a:r>
            <a:endParaRPr lang="de-DE" sz="2400" dirty="0"/>
          </a:p>
          <a:p>
            <a:endParaRPr lang="de-DE" sz="2800" dirty="0" smtClean="0"/>
          </a:p>
          <a:p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did</a:t>
            </a:r>
            <a:r>
              <a:rPr lang="de-DE" sz="2800" dirty="0" smtClean="0"/>
              <a:t> MMF </a:t>
            </a:r>
            <a:r>
              <a:rPr lang="de-DE" sz="2800" dirty="0" err="1" smtClean="0"/>
              <a:t>respond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ECB </a:t>
            </a:r>
            <a:r>
              <a:rPr lang="de-DE" sz="2800" dirty="0" err="1" smtClean="0"/>
              <a:t>interventions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of U.S. MMF on </a:t>
            </a:r>
            <a:r>
              <a:rPr lang="en-US" dirty="0" smtClean="0">
                <a:solidFill>
                  <a:srgbClr val="FF0000"/>
                </a:solidFill>
              </a:rPr>
              <a:t>unsecured</a:t>
            </a:r>
            <a:r>
              <a:rPr lang="en-US" dirty="0" smtClean="0"/>
              <a:t> funding for </a:t>
            </a:r>
            <a:r>
              <a:rPr lang="en-US" dirty="0" smtClean="0">
                <a:solidFill>
                  <a:srgbClr val="FF0000"/>
                </a:solidFill>
              </a:rPr>
              <a:t>high-risk banks </a:t>
            </a:r>
            <a:r>
              <a:rPr lang="en-US" dirty="0" smtClean="0"/>
              <a:t>in summer 2011</a:t>
            </a:r>
          </a:p>
          <a:p>
            <a:pPr lvl="1"/>
            <a:r>
              <a:rPr lang="en-US" dirty="0" smtClean="0"/>
              <a:t>U.S. MMF maintained unsecured funding and increased repos for low-risk</a:t>
            </a:r>
          </a:p>
          <a:p>
            <a:pPr lvl="1"/>
            <a:endParaRPr lang="en-US" dirty="0"/>
          </a:p>
          <a:p>
            <a:r>
              <a:rPr lang="en-US" dirty="0" smtClean="0"/>
              <a:t>Market disciplining effect of short-term debt reversed after ECB interventions</a:t>
            </a:r>
          </a:p>
          <a:p>
            <a:pPr lvl="1"/>
            <a:r>
              <a:rPr lang="en-US" dirty="0" smtClean="0"/>
              <a:t>MMF return to high-risk banks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U.S. MMF funding to European banks (</a:t>
            </a:r>
            <a:r>
              <a:rPr lang="en-US" sz="2800" dirty="0" err="1" smtClean="0"/>
              <a:t>iMoneyNet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416 MMF to 63 banks</a:t>
            </a:r>
          </a:p>
          <a:p>
            <a:pPr lvl="1"/>
            <a:r>
              <a:rPr lang="en-US" sz="2400" dirty="0" smtClean="0"/>
              <a:t>Nov’10 – Aug’14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Balance sheet and market data (stock </a:t>
            </a:r>
            <a:r>
              <a:rPr lang="en-US" sz="2400" dirty="0" smtClean="0"/>
              <a:t>returns</a:t>
            </a:r>
            <a:r>
              <a:rPr lang="en-US" sz="2800" dirty="0" smtClean="0"/>
              <a:t>, CDS) from Bloomberg</a:t>
            </a:r>
          </a:p>
          <a:p>
            <a:endParaRPr lang="en-US" sz="2800" dirty="0"/>
          </a:p>
          <a:p>
            <a:r>
              <a:rPr lang="en-US" sz="2800" dirty="0" smtClean="0"/>
              <a:t>Interventions (ECB webpage)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7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and unsecured funding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39" y="1981200"/>
            <a:ext cx="8026513" cy="41910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2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Securities </a:t>
            </a:r>
            <a:r>
              <a:rPr lang="en-US" sz="2000" dirty="0"/>
              <a:t>Markets </a:t>
            </a:r>
            <a:r>
              <a:rPr lang="en-US" sz="2000" dirty="0" err="1"/>
              <a:t>Programme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SMP</a:t>
            </a:r>
            <a:r>
              <a:rPr lang="en-US" sz="2000" dirty="0"/>
              <a:t>) - Aug 2011</a:t>
            </a:r>
          </a:p>
          <a:p>
            <a:pPr lvl="1"/>
            <a:r>
              <a:rPr lang="en-US" sz="1800" dirty="0"/>
              <a:t>Extension of SMP announced in May 2010; ECB started purchasing</a:t>
            </a:r>
          </a:p>
          <a:p>
            <a:pPr lvl="1"/>
            <a:r>
              <a:rPr lang="en-US" sz="1800" dirty="0"/>
              <a:t>Italian and Spanish </a:t>
            </a:r>
            <a:r>
              <a:rPr lang="en-US" sz="1800" dirty="0" err="1"/>
              <a:t>gvt</a:t>
            </a:r>
            <a:r>
              <a:rPr lang="en-US" sz="1800" dirty="0"/>
              <a:t> </a:t>
            </a:r>
            <a:r>
              <a:rPr lang="en-US" sz="1800" dirty="0" smtClean="0"/>
              <a:t>bonds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Long</a:t>
            </a:r>
            <a:r>
              <a:rPr lang="en-US" sz="2000" dirty="0"/>
              <a:t>-Term Refinancing Operations (</a:t>
            </a:r>
            <a:r>
              <a:rPr lang="en-US" sz="2000" dirty="0">
                <a:solidFill>
                  <a:srgbClr val="FF0000"/>
                </a:solidFill>
              </a:rPr>
              <a:t>LTRO</a:t>
            </a:r>
            <a:r>
              <a:rPr lang="en-US" sz="2000" dirty="0"/>
              <a:t>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LTRO 1</a:t>
            </a:r>
            <a:r>
              <a:rPr lang="en-US" sz="1800" dirty="0"/>
              <a:t>: ECB allotted EUR 489 billion to 523 banks - Dec 2011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LTRO 2</a:t>
            </a:r>
            <a:r>
              <a:rPr lang="en-US" sz="1800" dirty="0"/>
              <a:t>: EUR 530 billion to 800 banks - March 2012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Outright </a:t>
            </a:r>
            <a:r>
              <a:rPr lang="en-US" sz="2000" dirty="0"/>
              <a:t>Monetary Transactions (</a:t>
            </a:r>
            <a:r>
              <a:rPr lang="en-US" sz="2000" dirty="0">
                <a:solidFill>
                  <a:srgbClr val="FF0000"/>
                </a:solidFill>
              </a:rPr>
              <a:t>OMT</a:t>
            </a:r>
            <a:r>
              <a:rPr lang="en-US" sz="2000" dirty="0"/>
              <a:t>) - Sept 2012</a:t>
            </a:r>
          </a:p>
          <a:p>
            <a:pPr lvl="1"/>
            <a:r>
              <a:rPr lang="en-US" sz="1800" dirty="0"/>
              <a:t>following the “whatever it takes” speech</a:t>
            </a:r>
          </a:p>
          <a:p>
            <a:pPr lvl="1"/>
            <a:r>
              <a:rPr lang="en-US" sz="1800" dirty="0"/>
              <a:t>ECB can purchase unlimited amounts of </a:t>
            </a:r>
            <a:r>
              <a:rPr lang="en-US" sz="1800" dirty="0" err="1"/>
              <a:t>gvt</a:t>
            </a:r>
            <a:r>
              <a:rPr lang="en-US" sz="1800" dirty="0"/>
              <a:t> bonds with a maturity </a:t>
            </a:r>
            <a:r>
              <a:rPr lang="en-US" sz="1800" dirty="0" smtClean="0"/>
              <a:t>of 1 </a:t>
            </a:r>
            <a:r>
              <a:rPr lang="en-US" sz="1800" dirty="0"/>
              <a:t>to 3 years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Forward </a:t>
            </a:r>
            <a:r>
              <a:rPr lang="en-US" sz="2000" dirty="0">
                <a:solidFill>
                  <a:srgbClr val="FF0000"/>
                </a:solidFill>
              </a:rPr>
              <a:t>Guidance </a:t>
            </a:r>
            <a:r>
              <a:rPr lang="en-US" sz="2000" dirty="0"/>
              <a:t>- July 2013</a:t>
            </a:r>
          </a:p>
          <a:p>
            <a:pPr lvl="1"/>
            <a:r>
              <a:rPr lang="en-US" sz="1800" dirty="0"/>
              <a:t>key ECB interest rates expected to remain at present or lower levels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3C0A-2B5A-4295-975D-15E83BC0CB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3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1155</Words>
  <Application>Microsoft Macintosh PowerPoint</Application>
  <PresentationFormat>Bildschirmpräsentation (4:3)</PresentationFormat>
  <Paragraphs>177</Paragraphs>
  <Slides>33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Tahoma</vt:lpstr>
      <vt:lpstr>Times New Roman</vt:lpstr>
      <vt:lpstr>Wingdings</vt:lpstr>
      <vt:lpstr>Blends</vt:lpstr>
      <vt:lpstr>Do Central Bank Interventions Limit the Market Discipline from Short-Term Debt?</vt:lpstr>
      <vt:lpstr>Motivation</vt:lpstr>
      <vt:lpstr>Lending and GDP growth: US vs. Europe</vt:lpstr>
      <vt:lpstr>Motivation</vt:lpstr>
      <vt:lpstr>Research questions</vt:lpstr>
      <vt:lpstr>Main results</vt:lpstr>
      <vt:lpstr>Data</vt:lpstr>
      <vt:lpstr>Secured and unsecured funding</vt:lpstr>
      <vt:lpstr>ECB interventions</vt:lpstr>
      <vt:lpstr>Run on unsecured funding</vt:lpstr>
      <vt:lpstr>Repo seasonality</vt:lpstr>
      <vt:lpstr>Market segmentation</vt:lpstr>
      <vt:lpstr>Run on unsecured funding of Eurozone banks</vt:lpstr>
      <vt:lpstr>Secured funding for Euro-non GIIPS and non-Eurozone EU banks</vt:lpstr>
      <vt:lpstr>Market segmentation – MMF flows</vt:lpstr>
      <vt:lpstr>Unsecured MMF flows in and out of GIIPS banks</vt:lpstr>
      <vt:lpstr>Did U.S. MMF differentiate between bank risk?</vt:lpstr>
      <vt:lpstr>Unsecured funds &amp; bank risk</vt:lpstr>
      <vt:lpstr>Secured (repo) funding and bank risk</vt:lpstr>
      <vt:lpstr>U.S. MMF flows and bank risk</vt:lpstr>
      <vt:lpstr>MMF of high vs. low-risk banks</vt:lpstr>
      <vt:lpstr>MMF characteristics and fund flows</vt:lpstr>
      <vt:lpstr>Maturities of U.S. MMF investments</vt:lpstr>
      <vt:lpstr>Funding pressure in European repo markets</vt:lpstr>
      <vt:lpstr>CAR of sovereign bonds around ECB interventions</vt:lpstr>
      <vt:lpstr>Average CAR of bank equity</vt:lpstr>
      <vt:lpstr>GIIPS holdings explain banks’ CAR</vt:lpstr>
      <vt:lpstr>MMF flows and banks’ GIIPS exposure</vt:lpstr>
      <vt:lpstr>Bringing it all together…</vt:lpstr>
      <vt:lpstr>Policy Implications</vt:lpstr>
      <vt:lpstr>Backup Slides</vt:lpstr>
      <vt:lpstr>PowerPoint-Präsentation</vt:lpstr>
      <vt:lpstr>U.S. MMF reduced maturities of unsecured funding in 2011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/>
  <cp:keywords/>
  <dc:description/>
  <cp:lastModifiedBy>Sascha Steffen</cp:lastModifiedBy>
  <cp:revision>232</cp:revision>
  <cp:lastPrinted>2015-02-24T22:15:54Z</cp:lastPrinted>
  <dcterms:created xsi:type="dcterms:W3CDTF">1999-02-19T18:32:18Z</dcterms:created>
  <dcterms:modified xsi:type="dcterms:W3CDTF">2015-03-14T09:34:59Z</dcterms:modified>
  <cp:category/>
</cp:coreProperties>
</file>