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8"/>
  </p:notesMasterIdLst>
  <p:sldIdLst>
    <p:sldId id="289" r:id="rId2"/>
    <p:sldId id="291" r:id="rId3"/>
    <p:sldId id="258" r:id="rId4"/>
    <p:sldId id="259" r:id="rId5"/>
    <p:sldId id="262" r:id="rId6"/>
    <p:sldId id="261" r:id="rId7"/>
    <p:sldId id="263" r:id="rId8"/>
    <p:sldId id="264" r:id="rId9"/>
    <p:sldId id="293" r:id="rId10"/>
    <p:sldId id="286" r:id="rId11"/>
    <p:sldId id="271" r:id="rId12"/>
    <p:sldId id="294" r:id="rId13"/>
    <p:sldId id="278" r:id="rId14"/>
    <p:sldId id="274" r:id="rId15"/>
    <p:sldId id="273" r:id="rId16"/>
    <p:sldId id="296" r:id="rId17"/>
  </p:sldIdLst>
  <p:sldSz cx="9144000" cy="6858000" type="screen4x3"/>
  <p:notesSz cx="6794500" cy="9931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344" autoAdjust="0"/>
  </p:normalViewPr>
  <p:slideViewPr>
    <p:cSldViewPr>
      <p:cViewPr>
        <p:scale>
          <a:sx n="45" d="100"/>
          <a:sy n="45" d="100"/>
        </p:scale>
        <p:origin x="-96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DE3A3B-BB65-49F3-86A0-FACF81214FA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25A6832-36FB-436F-91FE-5F5576370DC6}">
      <dgm:prSet phldrT="[Text]"/>
      <dgm:spPr/>
      <dgm:t>
        <a:bodyPr/>
        <a:lstStyle/>
        <a:p>
          <a:r>
            <a:rPr lang="fr-FR" dirty="0" smtClean="0"/>
            <a:t>Bank(s)</a:t>
          </a:r>
          <a:endParaRPr lang="en-US" dirty="0"/>
        </a:p>
      </dgm:t>
    </dgm:pt>
    <dgm:pt modelId="{BD6212AC-CC6C-4B75-B594-C8B3C3A140B3}" type="parTrans" cxnId="{61222A58-917F-4256-83B2-39778A3558FA}">
      <dgm:prSet/>
      <dgm:spPr/>
      <dgm:t>
        <a:bodyPr/>
        <a:lstStyle/>
        <a:p>
          <a:endParaRPr lang="en-US"/>
        </a:p>
      </dgm:t>
    </dgm:pt>
    <dgm:pt modelId="{9B03871A-87E1-46B9-9C9F-0D5456F332C0}" type="sibTrans" cxnId="{61222A58-917F-4256-83B2-39778A3558FA}">
      <dgm:prSet/>
      <dgm:spPr/>
      <dgm:t>
        <a:bodyPr/>
        <a:lstStyle/>
        <a:p>
          <a:endParaRPr lang="en-US"/>
        </a:p>
      </dgm:t>
    </dgm:pt>
    <dgm:pt modelId="{FE640D89-168B-4185-9FD4-BA824B5343F7}">
      <dgm:prSet phldrT="[Text]"/>
      <dgm:spPr/>
      <dgm:t>
        <a:bodyPr/>
        <a:lstStyle/>
        <a:p>
          <a:r>
            <a:rPr lang="fr-FR" dirty="0" err="1" smtClean="0"/>
            <a:t>Loan</a:t>
          </a:r>
          <a:endParaRPr lang="en-US" dirty="0"/>
        </a:p>
      </dgm:t>
    </dgm:pt>
    <dgm:pt modelId="{D397E463-6FE0-4AD5-8978-359171958C36}" type="parTrans" cxnId="{9DE12BAF-2B92-4FE1-AB5E-FFB40EF25F82}">
      <dgm:prSet/>
      <dgm:spPr/>
      <dgm:t>
        <a:bodyPr/>
        <a:lstStyle/>
        <a:p>
          <a:endParaRPr lang="en-US"/>
        </a:p>
      </dgm:t>
    </dgm:pt>
    <dgm:pt modelId="{80504C66-07BC-41E3-97C1-D8B8FC14E3F8}" type="sibTrans" cxnId="{9DE12BAF-2B92-4FE1-AB5E-FFB40EF25F82}">
      <dgm:prSet/>
      <dgm:spPr/>
      <dgm:t>
        <a:bodyPr/>
        <a:lstStyle/>
        <a:p>
          <a:endParaRPr lang="en-US"/>
        </a:p>
      </dgm:t>
    </dgm:pt>
    <dgm:pt modelId="{BA6ED72C-5C7D-4171-B2C6-E04029B49FA2}">
      <dgm:prSet phldrT="[Text]"/>
      <dgm:spPr/>
      <dgm:t>
        <a:bodyPr/>
        <a:lstStyle/>
        <a:p>
          <a:r>
            <a:rPr lang="fr-FR" dirty="0" err="1" smtClean="0"/>
            <a:t>Company</a:t>
          </a:r>
          <a:endParaRPr lang="en-US" dirty="0"/>
        </a:p>
      </dgm:t>
    </dgm:pt>
    <dgm:pt modelId="{413B8430-C200-4FBF-934E-D783865E0CC1}" type="parTrans" cxnId="{09ACDE8A-9102-4E8A-8788-DAA0659034CC}">
      <dgm:prSet/>
      <dgm:spPr/>
      <dgm:t>
        <a:bodyPr/>
        <a:lstStyle/>
        <a:p>
          <a:endParaRPr lang="en-US"/>
        </a:p>
      </dgm:t>
    </dgm:pt>
    <dgm:pt modelId="{4E88E5C5-E1DF-4408-8D3B-F63D11132B19}" type="sibTrans" cxnId="{09ACDE8A-9102-4E8A-8788-DAA0659034CC}">
      <dgm:prSet/>
      <dgm:spPr/>
      <dgm:t>
        <a:bodyPr/>
        <a:lstStyle/>
        <a:p>
          <a:endParaRPr lang="en-US"/>
        </a:p>
      </dgm:t>
    </dgm:pt>
    <dgm:pt modelId="{A19F8BC2-4052-43E6-9D2C-DB876AD915B1}" type="pres">
      <dgm:prSet presAssocID="{C8DE3A3B-BB65-49F3-86A0-FACF81214FAB}" presName="Name0" presStyleCnt="0">
        <dgm:presLayoutVars>
          <dgm:dir/>
          <dgm:animLvl val="lvl"/>
          <dgm:resizeHandles val="exact"/>
        </dgm:presLayoutVars>
      </dgm:prSet>
      <dgm:spPr/>
    </dgm:pt>
    <dgm:pt modelId="{3FE7CC43-7023-4F16-9D8A-2BB69431180D}" type="pres">
      <dgm:prSet presAssocID="{125A6832-36FB-436F-91FE-5F5576370DC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4C6CE-103A-46E4-8ABB-55FD473ECB0A}" type="pres">
      <dgm:prSet presAssocID="{9B03871A-87E1-46B9-9C9F-0D5456F332C0}" presName="parTxOnlySpace" presStyleCnt="0"/>
      <dgm:spPr/>
    </dgm:pt>
    <dgm:pt modelId="{DEC648E6-68FC-46D5-B1AB-0E6A8538CAD9}" type="pres">
      <dgm:prSet presAssocID="{FE640D89-168B-4185-9FD4-BA824B5343F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4F6FE-47E4-4E62-8379-AD1C78E8EE0B}" type="pres">
      <dgm:prSet presAssocID="{80504C66-07BC-41E3-97C1-D8B8FC14E3F8}" presName="parTxOnlySpace" presStyleCnt="0"/>
      <dgm:spPr/>
    </dgm:pt>
    <dgm:pt modelId="{3E164C04-E7F7-41D1-845D-FA22D0859510}" type="pres">
      <dgm:prSet presAssocID="{BA6ED72C-5C7D-4171-B2C6-E04029B49FA2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222A58-917F-4256-83B2-39778A3558FA}" srcId="{C8DE3A3B-BB65-49F3-86A0-FACF81214FAB}" destId="{125A6832-36FB-436F-91FE-5F5576370DC6}" srcOrd="0" destOrd="0" parTransId="{BD6212AC-CC6C-4B75-B594-C8B3C3A140B3}" sibTransId="{9B03871A-87E1-46B9-9C9F-0D5456F332C0}"/>
    <dgm:cxn modelId="{E1A5E1C9-759D-4D49-AC57-50ABC474001B}" type="presOf" srcId="{BA6ED72C-5C7D-4171-B2C6-E04029B49FA2}" destId="{3E164C04-E7F7-41D1-845D-FA22D0859510}" srcOrd="0" destOrd="0" presId="urn:microsoft.com/office/officeart/2005/8/layout/chevron1"/>
    <dgm:cxn modelId="{B805B6C3-6AD6-4A94-B512-83581EA9CFD4}" type="presOf" srcId="{FE640D89-168B-4185-9FD4-BA824B5343F7}" destId="{DEC648E6-68FC-46D5-B1AB-0E6A8538CAD9}" srcOrd="0" destOrd="0" presId="urn:microsoft.com/office/officeart/2005/8/layout/chevron1"/>
    <dgm:cxn modelId="{FCAD72BA-FC30-4680-8164-033C79BABD0D}" type="presOf" srcId="{125A6832-36FB-436F-91FE-5F5576370DC6}" destId="{3FE7CC43-7023-4F16-9D8A-2BB69431180D}" srcOrd="0" destOrd="0" presId="urn:microsoft.com/office/officeart/2005/8/layout/chevron1"/>
    <dgm:cxn modelId="{9DE12BAF-2B92-4FE1-AB5E-FFB40EF25F82}" srcId="{C8DE3A3B-BB65-49F3-86A0-FACF81214FAB}" destId="{FE640D89-168B-4185-9FD4-BA824B5343F7}" srcOrd="1" destOrd="0" parTransId="{D397E463-6FE0-4AD5-8978-359171958C36}" sibTransId="{80504C66-07BC-41E3-97C1-D8B8FC14E3F8}"/>
    <dgm:cxn modelId="{BB50A441-6507-4389-8A53-06E75E4BF52E}" type="presOf" srcId="{C8DE3A3B-BB65-49F3-86A0-FACF81214FAB}" destId="{A19F8BC2-4052-43E6-9D2C-DB876AD915B1}" srcOrd="0" destOrd="0" presId="urn:microsoft.com/office/officeart/2005/8/layout/chevron1"/>
    <dgm:cxn modelId="{09ACDE8A-9102-4E8A-8788-DAA0659034CC}" srcId="{C8DE3A3B-BB65-49F3-86A0-FACF81214FAB}" destId="{BA6ED72C-5C7D-4171-B2C6-E04029B49FA2}" srcOrd="2" destOrd="0" parTransId="{413B8430-C200-4FBF-934E-D783865E0CC1}" sibTransId="{4E88E5C5-E1DF-4408-8D3B-F63D11132B19}"/>
    <dgm:cxn modelId="{0F09CA52-6729-4348-A0A4-EC676F41A24C}" type="presParOf" srcId="{A19F8BC2-4052-43E6-9D2C-DB876AD915B1}" destId="{3FE7CC43-7023-4F16-9D8A-2BB69431180D}" srcOrd="0" destOrd="0" presId="urn:microsoft.com/office/officeart/2005/8/layout/chevron1"/>
    <dgm:cxn modelId="{717D8E34-9B17-4B18-9C43-F331938FF8CC}" type="presParOf" srcId="{A19F8BC2-4052-43E6-9D2C-DB876AD915B1}" destId="{1A34C6CE-103A-46E4-8ABB-55FD473ECB0A}" srcOrd="1" destOrd="0" presId="urn:microsoft.com/office/officeart/2005/8/layout/chevron1"/>
    <dgm:cxn modelId="{A9740983-69D7-4EE3-9DF0-DCA61127B74F}" type="presParOf" srcId="{A19F8BC2-4052-43E6-9D2C-DB876AD915B1}" destId="{DEC648E6-68FC-46D5-B1AB-0E6A8538CAD9}" srcOrd="2" destOrd="0" presId="urn:microsoft.com/office/officeart/2005/8/layout/chevron1"/>
    <dgm:cxn modelId="{D53782D8-D054-4E9C-B0FA-4A953C17CB5B}" type="presParOf" srcId="{A19F8BC2-4052-43E6-9D2C-DB876AD915B1}" destId="{B454F6FE-47E4-4E62-8379-AD1C78E8EE0B}" srcOrd="3" destOrd="0" presId="urn:microsoft.com/office/officeart/2005/8/layout/chevron1"/>
    <dgm:cxn modelId="{BB09F0C3-4327-4660-857D-6EFC463205EA}" type="presParOf" srcId="{A19F8BC2-4052-43E6-9D2C-DB876AD915B1}" destId="{3E164C04-E7F7-41D1-845D-FA22D085951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DE3A3B-BB65-49F3-86A0-FACF81214FA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25A6832-36FB-436F-91FE-5F5576370DC6}">
      <dgm:prSet phldrT="[Text]"/>
      <dgm:spPr/>
      <dgm:t>
        <a:bodyPr/>
        <a:lstStyle/>
        <a:p>
          <a:r>
            <a:rPr lang="fr-FR" dirty="0" err="1" smtClean="0"/>
            <a:t>Bankscope</a:t>
          </a:r>
          <a:endParaRPr lang="en-US" dirty="0"/>
        </a:p>
      </dgm:t>
    </dgm:pt>
    <dgm:pt modelId="{BD6212AC-CC6C-4B75-B594-C8B3C3A140B3}" type="parTrans" cxnId="{61222A58-917F-4256-83B2-39778A3558FA}">
      <dgm:prSet/>
      <dgm:spPr/>
      <dgm:t>
        <a:bodyPr/>
        <a:lstStyle/>
        <a:p>
          <a:endParaRPr lang="en-US"/>
        </a:p>
      </dgm:t>
    </dgm:pt>
    <dgm:pt modelId="{9B03871A-87E1-46B9-9C9F-0D5456F332C0}" type="sibTrans" cxnId="{61222A58-917F-4256-83B2-39778A3558FA}">
      <dgm:prSet/>
      <dgm:spPr/>
      <dgm:t>
        <a:bodyPr/>
        <a:lstStyle/>
        <a:p>
          <a:endParaRPr lang="en-US"/>
        </a:p>
      </dgm:t>
    </dgm:pt>
    <dgm:pt modelId="{FE640D89-168B-4185-9FD4-BA824B5343F7}">
      <dgm:prSet phldrT="[Text]"/>
      <dgm:spPr/>
      <dgm:t>
        <a:bodyPr/>
        <a:lstStyle/>
        <a:p>
          <a:r>
            <a:rPr lang="fr-FR" dirty="0" err="1" smtClean="0"/>
            <a:t>Dealscan</a:t>
          </a:r>
          <a:endParaRPr lang="en-US" dirty="0"/>
        </a:p>
      </dgm:t>
    </dgm:pt>
    <dgm:pt modelId="{D397E463-6FE0-4AD5-8978-359171958C36}" type="parTrans" cxnId="{9DE12BAF-2B92-4FE1-AB5E-FFB40EF25F82}">
      <dgm:prSet/>
      <dgm:spPr/>
      <dgm:t>
        <a:bodyPr/>
        <a:lstStyle/>
        <a:p>
          <a:endParaRPr lang="en-US"/>
        </a:p>
      </dgm:t>
    </dgm:pt>
    <dgm:pt modelId="{80504C66-07BC-41E3-97C1-D8B8FC14E3F8}" type="sibTrans" cxnId="{9DE12BAF-2B92-4FE1-AB5E-FFB40EF25F82}">
      <dgm:prSet/>
      <dgm:spPr/>
      <dgm:t>
        <a:bodyPr/>
        <a:lstStyle/>
        <a:p>
          <a:endParaRPr lang="en-US"/>
        </a:p>
      </dgm:t>
    </dgm:pt>
    <dgm:pt modelId="{BA6ED72C-5C7D-4171-B2C6-E04029B49FA2}">
      <dgm:prSet phldrT="[Text]"/>
      <dgm:spPr/>
      <dgm:t>
        <a:bodyPr/>
        <a:lstStyle/>
        <a:p>
          <a:r>
            <a:rPr lang="fr-FR" dirty="0" err="1" smtClean="0"/>
            <a:t>Compustat</a:t>
          </a:r>
          <a:r>
            <a:rPr lang="fr-FR" dirty="0" smtClean="0"/>
            <a:t>, </a:t>
          </a:r>
          <a:r>
            <a:rPr lang="fr-FR" dirty="0" err="1" smtClean="0"/>
            <a:t>Orbis</a:t>
          </a:r>
          <a:r>
            <a:rPr lang="fr-FR" dirty="0" smtClean="0"/>
            <a:t>, Diane</a:t>
          </a:r>
          <a:endParaRPr lang="en-US" dirty="0"/>
        </a:p>
      </dgm:t>
    </dgm:pt>
    <dgm:pt modelId="{413B8430-C200-4FBF-934E-D783865E0CC1}" type="parTrans" cxnId="{09ACDE8A-9102-4E8A-8788-DAA0659034CC}">
      <dgm:prSet/>
      <dgm:spPr/>
      <dgm:t>
        <a:bodyPr/>
        <a:lstStyle/>
        <a:p>
          <a:endParaRPr lang="en-US"/>
        </a:p>
      </dgm:t>
    </dgm:pt>
    <dgm:pt modelId="{4E88E5C5-E1DF-4408-8D3B-F63D11132B19}" type="sibTrans" cxnId="{09ACDE8A-9102-4E8A-8788-DAA0659034CC}">
      <dgm:prSet/>
      <dgm:spPr/>
      <dgm:t>
        <a:bodyPr/>
        <a:lstStyle/>
        <a:p>
          <a:endParaRPr lang="en-US"/>
        </a:p>
      </dgm:t>
    </dgm:pt>
    <dgm:pt modelId="{A19F8BC2-4052-43E6-9D2C-DB876AD915B1}" type="pres">
      <dgm:prSet presAssocID="{C8DE3A3B-BB65-49F3-86A0-FACF81214FAB}" presName="Name0" presStyleCnt="0">
        <dgm:presLayoutVars>
          <dgm:dir/>
          <dgm:animLvl val="lvl"/>
          <dgm:resizeHandles val="exact"/>
        </dgm:presLayoutVars>
      </dgm:prSet>
      <dgm:spPr/>
    </dgm:pt>
    <dgm:pt modelId="{3FE7CC43-7023-4F16-9D8A-2BB69431180D}" type="pres">
      <dgm:prSet presAssocID="{125A6832-36FB-436F-91FE-5F5576370DC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4C6CE-103A-46E4-8ABB-55FD473ECB0A}" type="pres">
      <dgm:prSet presAssocID="{9B03871A-87E1-46B9-9C9F-0D5456F332C0}" presName="parTxOnlySpace" presStyleCnt="0"/>
      <dgm:spPr/>
    </dgm:pt>
    <dgm:pt modelId="{DEC648E6-68FC-46D5-B1AB-0E6A8538CAD9}" type="pres">
      <dgm:prSet presAssocID="{FE640D89-168B-4185-9FD4-BA824B5343F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4F6FE-47E4-4E62-8379-AD1C78E8EE0B}" type="pres">
      <dgm:prSet presAssocID="{80504C66-07BC-41E3-97C1-D8B8FC14E3F8}" presName="parTxOnlySpace" presStyleCnt="0"/>
      <dgm:spPr/>
    </dgm:pt>
    <dgm:pt modelId="{3E164C04-E7F7-41D1-845D-FA22D0859510}" type="pres">
      <dgm:prSet presAssocID="{BA6ED72C-5C7D-4171-B2C6-E04029B49FA2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222A58-917F-4256-83B2-39778A3558FA}" srcId="{C8DE3A3B-BB65-49F3-86A0-FACF81214FAB}" destId="{125A6832-36FB-436F-91FE-5F5576370DC6}" srcOrd="0" destOrd="0" parTransId="{BD6212AC-CC6C-4B75-B594-C8B3C3A140B3}" sibTransId="{9B03871A-87E1-46B9-9C9F-0D5456F332C0}"/>
    <dgm:cxn modelId="{BCB67466-C6EE-4C96-852B-34302CEC0EE2}" type="presOf" srcId="{125A6832-36FB-436F-91FE-5F5576370DC6}" destId="{3FE7CC43-7023-4F16-9D8A-2BB69431180D}" srcOrd="0" destOrd="0" presId="urn:microsoft.com/office/officeart/2005/8/layout/chevron1"/>
    <dgm:cxn modelId="{4B74DC86-5E7A-480A-9F67-819C4DF940B9}" type="presOf" srcId="{C8DE3A3B-BB65-49F3-86A0-FACF81214FAB}" destId="{A19F8BC2-4052-43E6-9D2C-DB876AD915B1}" srcOrd="0" destOrd="0" presId="urn:microsoft.com/office/officeart/2005/8/layout/chevron1"/>
    <dgm:cxn modelId="{05C27315-1849-4F03-AFD4-919D2C74E6F5}" type="presOf" srcId="{BA6ED72C-5C7D-4171-B2C6-E04029B49FA2}" destId="{3E164C04-E7F7-41D1-845D-FA22D0859510}" srcOrd="0" destOrd="0" presId="urn:microsoft.com/office/officeart/2005/8/layout/chevron1"/>
    <dgm:cxn modelId="{CC1CB0F0-E0D9-47E1-8AB8-C06ABEFCA369}" type="presOf" srcId="{FE640D89-168B-4185-9FD4-BA824B5343F7}" destId="{DEC648E6-68FC-46D5-B1AB-0E6A8538CAD9}" srcOrd="0" destOrd="0" presId="urn:microsoft.com/office/officeart/2005/8/layout/chevron1"/>
    <dgm:cxn modelId="{9DE12BAF-2B92-4FE1-AB5E-FFB40EF25F82}" srcId="{C8DE3A3B-BB65-49F3-86A0-FACF81214FAB}" destId="{FE640D89-168B-4185-9FD4-BA824B5343F7}" srcOrd="1" destOrd="0" parTransId="{D397E463-6FE0-4AD5-8978-359171958C36}" sibTransId="{80504C66-07BC-41E3-97C1-D8B8FC14E3F8}"/>
    <dgm:cxn modelId="{09ACDE8A-9102-4E8A-8788-DAA0659034CC}" srcId="{C8DE3A3B-BB65-49F3-86A0-FACF81214FAB}" destId="{BA6ED72C-5C7D-4171-B2C6-E04029B49FA2}" srcOrd="2" destOrd="0" parTransId="{413B8430-C200-4FBF-934E-D783865E0CC1}" sibTransId="{4E88E5C5-E1DF-4408-8D3B-F63D11132B19}"/>
    <dgm:cxn modelId="{2B620896-B29C-436D-B910-5291E36A5824}" type="presParOf" srcId="{A19F8BC2-4052-43E6-9D2C-DB876AD915B1}" destId="{3FE7CC43-7023-4F16-9D8A-2BB69431180D}" srcOrd="0" destOrd="0" presId="urn:microsoft.com/office/officeart/2005/8/layout/chevron1"/>
    <dgm:cxn modelId="{9849BD77-6AEA-4189-8668-DAD0446CB46E}" type="presParOf" srcId="{A19F8BC2-4052-43E6-9D2C-DB876AD915B1}" destId="{1A34C6CE-103A-46E4-8ABB-55FD473ECB0A}" srcOrd="1" destOrd="0" presId="urn:microsoft.com/office/officeart/2005/8/layout/chevron1"/>
    <dgm:cxn modelId="{FEF2BDB2-0D82-4EDA-A4A9-EEF1F3617091}" type="presParOf" srcId="{A19F8BC2-4052-43E6-9D2C-DB876AD915B1}" destId="{DEC648E6-68FC-46D5-B1AB-0E6A8538CAD9}" srcOrd="2" destOrd="0" presId="urn:microsoft.com/office/officeart/2005/8/layout/chevron1"/>
    <dgm:cxn modelId="{AEDD01C7-90FA-46E4-B043-0A5305FF09FC}" type="presParOf" srcId="{A19F8BC2-4052-43E6-9D2C-DB876AD915B1}" destId="{B454F6FE-47E4-4E62-8379-AD1C78E8EE0B}" srcOrd="3" destOrd="0" presId="urn:microsoft.com/office/officeart/2005/8/layout/chevron1"/>
    <dgm:cxn modelId="{989708E2-C174-4173-AFD9-E1666371395A}" type="presParOf" srcId="{A19F8BC2-4052-43E6-9D2C-DB876AD915B1}" destId="{3E164C04-E7F7-41D1-845D-FA22D085951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ECCF78-A160-444D-94EC-86A7D2413CB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CD50BA-B587-42A7-8801-F894BE3B4644}">
      <dgm:prSet phldrT="[Text]"/>
      <dgm:spPr/>
      <dgm:t>
        <a:bodyPr/>
        <a:lstStyle/>
        <a:p>
          <a:r>
            <a:rPr lang="fr-FR" dirty="0" err="1" smtClean="0"/>
            <a:t>Lender</a:t>
          </a:r>
          <a:r>
            <a:rPr lang="fr-FR" dirty="0" smtClean="0"/>
            <a:t>(s)</a:t>
          </a:r>
          <a:endParaRPr lang="en-US" dirty="0"/>
        </a:p>
      </dgm:t>
    </dgm:pt>
    <dgm:pt modelId="{DEE26BBB-198F-46BB-95F6-BFF3161C323C}" type="parTrans" cxnId="{E0B81BC2-14A9-4813-B511-FCA58FFE6D5F}">
      <dgm:prSet/>
      <dgm:spPr/>
      <dgm:t>
        <a:bodyPr/>
        <a:lstStyle/>
        <a:p>
          <a:endParaRPr lang="en-US"/>
        </a:p>
      </dgm:t>
    </dgm:pt>
    <dgm:pt modelId="{DB2AB21C-28A7-42DC-BDB6-6F9BF3E27E0A}" type="sibTrans" cxnId="{E0B81BC2-14A9-4813-B511-FCA58FFE6D5F}">
      <dgm:prSet/>
      <dgm:spPr/>
      <dgm:t>
        <a:bodyPr/>
        <a:lstStyle/>
        <a:p>
          <a:endParaRPr lang="en-US"/>
        </a:p>
      </dgm:t>
    </dgm:pt>
    <dgm:pt modelId="{82BF53DD-D409-43CA-931A-376D503653F8}">
      <dgm:prSet phldrT="[Text]"/>
      <dgm:spPr/>
      <dgm:t>
        <a:bodyPr/>
        <a:lstStyle/>
        <a:p>
          <a:r>
            <a:rPr lang="fr-FR" dirty="0" smtClean="0"/>
            <a:t>Name(s)</a:t>
          </a:r>
          <a:endParaRPr lang="en-US" dirty="0"/>
        </a:p>
      </dgm:t>
    </dgm:pt>
    <dgm:pt modelId="{27CB9325-0B53-4169-A9C2-F96E205187FF}" type="parTrans" cxnId="{E1DAE829-83ED-49B1-AF10-E026749A7D9D}">
      <dgm:prSet/>
      <dgm:spPr/>
      <dgm:t>
        <a:bodyPr/>
        <a:lstStyle/>
        <a:p>
          <a:endParaRPr lang="en-US"/>
        </a:p>
      </dgm:t>
    </dgm:pt>
    <dgm:pt modelId="{0402645E-08F3-4E2A-A6A2-605647CC3683}" type="sibTrans" cxnId="{E1DAE829-83ED-49B1-AF10-E026749A7D9D}">
      <dgm:prSet/>
      <dgm:spPr/>
      <dgm:t>
        <a:bodyPr/>
        <a:lstStyle/>
        <a:p>
          <a:endParaRPr lang="en-US"/>
        </a:p>
      </dgm:t>
    </dgm:pt>
    <dgm:pt modelId="{F9A06588-C08C-4B62-AC14-5CBD0E862B80}">
      <dgm:prSet phldrT="[Text]"/>
      <dgm:spPr/>
      <dgm:t>
        <a:bodyPr/>
        <a:lstStyle/>
        <a:p>
          <a:r>
            <a:rPr lang="fr-FR" dirty="0" err="1" smtClean="0"/>
            <a:t>Role</a:t>
          </a:r>
          <a:endParaRPr lang="en-US" dirty="0"/>
        </a:p>
      </dgm:t>
    </dgm:pt>
    <dgm:pt modelId="{8EC5DCC5-9F16-4B38-B29C-CDFA29E8A562}" type="parTrans" cxnId="{1CB1E243-6F80-45CE-882F-9A229ABC6AEA}">
      <dgm:prSet/>
      <dgm:spPr/>
      <dgm:t>
        <a:bodyPr/>
        <a:lstStyle/>
        <a:p>
          <a:endParaRPr lang="en-US"/>
        </a:p>
      </dgm:t>
    </dgm:pt>
    <dgm:pt modelId="{6B80EE75-20AD-44AE-BC7F-428234B91434}" type="sibTrans" cxnId="{1CB1E243-6F80-45CE-882F-9A229ABC6AEA}">
      <dgm:prSet/>
      <dgm:spPr/>
      <dgm:t>
        <a:bodyPr/>
        <a:lstStyle/>
        <a:p>
          <a:endParaRPr lang="en-US"/>
        </a:p>
      </dgm:t>
    </dgm:pt>
    <dgm:pt modelId="{EE294125-83DB-4E36-90DE-EB081A1975C1}">
      <dgm:prSet phldrT="[Text]"/>
      <dgm:spPr/>
      <dgm:t>
        <a:bodyPr/>
        <a:lstStyle/>
        <a:p>
          <a:r>
            <a:rPr lang="fr-FR" dirty="0" err="1" smtClean="0"/>
            <a:t>Loan</a:t>
          </a:r>
          <a:endParaRPr lang="en-US" dirty="0"/>
        </a:p>
      </dgm:t>
    </dgm:pt>
    <dgm:pt modelId="{411550B9-82AE-4A86-B3C1-6AABE5EC6779}" type="parTrans" cxnId="{CB2C61C4-37C4-4FF9-B519-8765B40254F4}">
      <dgm:prSet/>
      <dgm:spPr/>
      <dgm:t>
        <a:bodyPr/>
        <a:lstStyle/>
        <a:p>
          <a:endParaRPr lang="en-US"/>
        </a:p>
      </dgm:t>
    </dgm:pt>
    <dgm:pt modelId="{CB453AD0-5E09-47EB-986E-512521CDFF70}" type="sibTrans" cxnId="{CB2C61C4-37C4-4FF9-B519-8765B40254F4}">
      <dgm:prSet/>
      <dgm:spPr/>
      <dgm:t>
        <a:bodyPr/>
        <a:lstStyle/>
        <a:p>
          <a:endParaRPr lang="en-US"/>
        </a:p>
      </dgm:t>
    </dgm:pt>
    <dgm:pt modelId="{7C1BC7C6-0B41-471E-A7AA-AD0B619C3F25}">
      <dgm:prSet phldrT="[Text]"/>
      <dgm:spPr/>
      <dgm:t>
        <a:bodyPr/>
        <a:lstStyle/>
        <a:p>
          <a:r>
            <a:rPr lang="fr-FR" dirty="0" smtClean="0"/>
            <a:t>Date</a:t>
          </a:r>
          <a:endParaRPr lang="en-US" dirty="0"/>
        </a:p>
      </dgm:t>
    </dgm:pt>
    <dgm:pt modelId="{CC406B8E-91F0-4870-9E11-C947D697403A}" type="parTrans" cxnId="{CDD7F487-889D-441E-9632-3D763AFE8894}">
      <dgm:prSet/>
      <dgm:spPr/>
      <dgm:t>
        <a:bodyPr/>
        <a:lstStyle/>
        <a:p>
          <a:endParaRPr lang="en-US"/>
        </a:p>
      </dgm:t>
    </dgm:pt>
    <dgm:pt modelId="{B4E2F8BC-EBED-47E8-B27E-05DBC518CFCB}" type="sibTrans" cxnId="{CDD7F487-889D-441E-9632-3D763AFE8894}">
      <dgm:prSet/>
      <dgm:spPr/>
      <dgm:t>
        <a:bodyPr/>
        <a:lstStyle/>
        <a:p>
          <a:endParaRPr lang="en-US"/>
        </a:p>
      </dgm:t>
    </dgm:pt>
    <dgm:pt modelId="{1C8CFD4C-B58F-4670-9628-EE2BBA815CC8}">
      <dgm:prSet phldrT="[Text]"/>
      <dgm:spPr/>
      <dgm:t>
        <a:bodyPr/>
        <a:lstStyle/>
        <a:p>
          <a:r>
            <a:rPr lang="fr-FR" dirty="0" err="1" smtClean="0"/>
            <a:t>Borrower</a:t>
          </a:r>
          <a:endParaRPr lang="en-US" dirty="0"/>
        </a:p>
      </dgm:t>
    </dgm:pt>
    <dgm:pt modelId="{3A227C93-F0E8-49B7-BA45-4687D26C5030}" type="parTrans" cxnId="{672F75E3-578D-427A-BA09-7DF4DE6BEE4C}">
      <dgm:prSet/>
      <dgm:spPr/>
      <dgm:t>
        <a:bodyPr/>
        <a:lstStyle/>
        <a:p>
          <a:endParaRPr lang="en-US"/>
        </a:p>
      </dgm:t>
    </dgm:pt>
    <dgm:pt modelId="{9F80D9AF-ACCE-485A-81F2-568C4605A5AE}" type="sibTrans" cxnId="{672F75E3-578D-427A-BA09-7DF4DE6BEE4C}">
      <dgm:prSet/>
      <dgm:spPr/>
      <dgm:t>
        <a:bodyPr/>
        <a:lstStyle/>
        <a:p>
          <a:endParaRPr lang="en-US"/>
        </a:p>
      </dgm:t>
    </dgm:pt>
    <dgm:pt modelId="{EB4900BB-7B0F-4D0A-9C9D-64C008726725}">
      <dgm:prSet phldrT="[Text]"/>
      <dgm:spPr/>
      <dgm:t>
        <a:bodyPr/>
        <a:lstStyle/>
        <a:p>
          <a:r>
            <a:rPr lang="fr-FR" dirty="0" smtClean="0"/>
            <a:t>Name</a:t>
          </a:r>
          <a:endParaRPr lang="en-US" dirty="0"/>
        </a:p>
      </dgm:t>
    </dgm:pt>
    <dgm:pt modelId="{8CC51044-10D5-4B73-8AC1-D34CE4B768C6}" type="parTrans" cxnId="{7A4F34B8-0782-47CF-AD07-A9FE41532249}">
      <dgm:prSet/>
      <dgm:spPr/>
      <dgm:t>
        <a:bodyPr/>
        <a:lstStyle/>
        <a:p>
          <a:endParaRPr lang="en-US"/>
        </a:p>
      </dgm:t>
    </dgm:pt>
    <dgm:pt modelId="{BF757837-7ACA-4E41-AC1D-65A9FE6DA5D3}" type="sibTrans" cxnId="{7A4F34B8-0782-47CF-AD07-A9FE41532249}">
      <dgm:prSet/>
      <dgm:spPr/>
      <dgm:t>
        <a:bodyPr/>
        <a:lstStyle/>
        <a:p>
          <a:endParaRPr lang="en-US"/>
        </a:p>
      </dgm:t>
    </dgm:pt>
    <dgm:pt modelId="{360B4D2D-32DE-45AE-B517-DA722DECED4F}">
      <dgm:prSet phldrT="[Text]"/>
      <dgm:spPr/>
      <dgm:t>
        <a:bodyPr/>
        <a:lstStyle/>
        <a:p>
          <a:r>
            <a:rPr lang="fr-FR" dirty="0" smtClean="0"/>
            <a:t>Country</a:t>
          </a:r>
          <a:endParaRPr lang="en-US" dirty="0"/>
        </a:p>
      </dgm:t>
    </dgm:pt>
    <dgm:pt modelId="{BAE78A3A-2BC3-402D-8254-826EC42D0BC1}" type="parTrans" cxnId="{DFBEDC2A-06CB-4920-902E-805C2F011141}">
      <dgm:prSet/>
      <dgm:spPr/>
      <dgm:t>
        <a:bodyPr/>
        <a:lstStyle/>
        <a:p>
          <a:endParaRPr lang="en-US"/>
        </a:p>
      </dgm:t>
    </dgm:pt>
    <dgm:pt modelId="{F10E4AC1-986A-414D-80FD-81944907653C}" type="sibTrans" cxnId="{DFBEDC2A-06CB-4920-902E-805C2F011141}">
      <dgm:prSet/>
      <dgm:spPr/>
      <dgm:t>
        <a:bodyPr/>
        <a:lstStyle/>
        <a:p>
          <a:endParaRPr lang="en-US"/>
        </a:p>
      </dgm:t>
    </dgm:pt>
    <dgm:pt modelId="{C54D56AA-B4AA-4B43-BDF0-AAAB65AEF28D}">
      <dgm:prSet phldrT="[Text]"/>
      <dgm:spPr/>
      <dgm:t>
        <a:bodyPr/>
        <a:lstStyle/>
        <a:p>
          <a:r>
            <a:rPr lang="fr-FR" dirty="0" smtClean="0"/>
            <a:t>Bank allocation</a:t>
          </a:r>
          <a:endParaRPr lang="en-US" dirty="0"/>
        </a:p>
      </dgm:t>
    </dgm:pt>
    <dgm:pt modelId="{B3E30E23-1FBC-4E75-A4CE-3655D65EDF16}" type="parTrans" cxnId="{37FE0E86-6935-4E28-B1A3-276752051874}">
      <dgm:prSet/>
      <dgm:spPr/>
      <dgm:t>
        <a:bodyPr/>
        <a:lstStyle/>
        <a:p>
          <a:endParaRPr lang="en-US"/>
        </a:p>
      </dgm:t>
    </dgm:pt>
    <dgm:pt modelId="{BCF83AD3-020A-473F-9EB2-1AF2145BFBEC}" type="sibTrans" cxnId="{37FE0E86-6935-4E28-B1A3-276752051874}">
      <dgm:prSet/>
      <dgm:spPr/>
      <dgm:t>
        <a:bodyPr/>
        <a:lstStyle/>
        <a:p>
          <a:endParaRPr lang="en-US"/>
        </a:p>
      </dgm:t>
    </dgm:pt>
    <dgm:pt modelId="{1D2C03AF-79AD-4960-B24E-7EC194EEF4EC}">
      <dgm:prSet phldrT="[Text]"/>
      <dgm:spPr/>
      <dgm:t>
        <a:bodyPr/>
        <a:lstStyle/>
        <a:p>
          <a:r>
            <a:rPr lang="fr-FR" dirty="0" err="1" smtClean="0"/>
            <a:t>Amount</a:t>
          </a:r>
          <a:endParaRPr lang="en-US" dirty="0"/>
        </a:p>
      </dgm:t>
    </dgm:pt>
    <dgm:pt modelId="{3A372512-8B45-4ED7-BD69-62CEDAAF41B6}" type="parTrans" cxnId="{983F4DB1-956A-46B1-BC54-7D8AD9A8BF5C}">
      <dgm:prSet/>
      <dgm:spPr/>
      <dgm:t>
        <a:bodyPr/>
        <a:lstStyle/>
        <a:p>
          <a:endParaRPr lang="en-US"/>
        </a:p>
      </dgm:t>
    </dgm:pt>
    <dgm:pt modelId="{AC79C196-4630-4ABF-97A9-A507E69DD36D}" type="sibTrans" cxnId="{983F4DB1-956A-46B1-BC54-7D8AD9A8BF5C}">
      <dgm:prSet/>
      <dgm:spPr/>
      <dgm:t>
        <a:bodyPr/>
        <a:lstStyle/>
        <a:p>
          <a:endParaRPr lang="en-US"/>
        </a:p>
      </dgm:t>
    </dgm:pt>
    <dgm:pt modelId="{7E04AE3B-7E8C-4078-B321-2644BD8F6DCB}">
      <dgm:prSet phldrT="[Text]"/>
      <dgm:spPr/>
      <dgm:t>
        <a:bodyPr/>
        <a:lstStyle/>
        <a:p>
          <a:r>
            <a:rPr lang="fr-FR" dirty="0" err="1" smtClean="0"/>
            <a:t>Currency</a:t>
          </a:r>
          <a:endParaRPr lang="en-US" dirty="0"/>
        </a:p>
      </dgm:t>
    </dgm:pt>
    <dgm:pt modelId="{3AEF09FD-684B-4110-B84E-29A6B390A5D8}" type="parTrans" cxnId="{2403976A-EC16-43D8-9C93-FE070E5B2EDE}">
      <dgm:prSet/>
      <dgm:spPr/>
      <dgm:t>
        <a:bodyPr/>
        <a:lstStyle/>
        <a:p>
          <a:endParaRPr lang="en-US"/>
        </a:p>
      </dgm:t>
    </dgm:pt>
    <dgm:pt modelId="{CD18D3AD-AB61-4E99-89B5-B126FD14C68D}" type="sibTrans" cxnId="{2403976A-EC16-43D8-9C93-FE070E5B2EDE}">
      <dgm:prSet/>
      <dgm:spPr/>
      <dgm:t>
        <a:bodyPr/>
        <a:lstStyle/>
        <a:p>
          <a:endParaRPr lang="en-US"/>
        </a:p>
      </dgm:t>
    </dgm:pt>
    <dgm:pt modelId="{B5DB668D-32FA-4918-9146-2E7FCC79A2E2}">
      <dgm:prSet phldrT="[Text]"/>
      <dgm:spPr/>
      <dgm:t>
        <a:bodyPr/>
        <a:lstStyle/>
        <a:p>
          <a:r>
            <a:rPr lang="fr-FR" dirty="0" err="1" smtClean="0"/>
            <a:t>Spread</a:t>
          </a:r>
          <a:endParaRPr lang="en-US" dirty="0"/>
        </a:p>
      </dgm:t>
    </dgm:pt>
    <dgm:pt modelId="{B5A9E14C-2AE9-4C04-8998-7DC854DA2459}" type="parTrans" cxnId="{24849BA5-D5D6-49A2-A942-E13E40BE8CAD}">
      <dgm:prSet/>
      <dgm:spPr/>
      <dgm:t>
        <a:bodyPr/>
        <a:lstStyle/>
        <a:p>
          <a:endParaRPr lang="en-US"/>
        </a:p>
      </dgm:t>
    </dgm:pt>
    <dgm:pt modelId="{FF6E0B6C-6ADA-4688-962D-6F5BBA87BDD7}" type="sibTrans" cxnId="{24849BA5-D5D6-49A2-A942-E13E40BE8CAD}">
      <dgm:prSet/>
      <dgm:spPr/>
      <dgm:t>
        <a:bodyPr/>
        <a:lstStyle/>
        <a:p>
          <a:endParaRPr lang="en-US"/>
        </a:p>
      </dgm:t>
    </dgm:pt>
    <dgm:pt modelId="{518D5C6C-F218-4A0D-A705-BC49F5EF2D42}">
      <dgm:prSet phldrT="[Text]"/>
      <dgm:spPr/>
      <dgm:t>
        <a:bodyPr/>
        <a:lstStyle/>
        <a:p>
          <a:r>
            <a:rPr lang="fr-FR" dirty="0" smtClean="0"/>
            <a:t>Benchmark</a:t>
          </a:r>
          <a:endParaRPr lang="en-US" dirty="0"/>
        </a:p>
      </dgm:t>
    </dgm:pt>
    <dgm:pt modelId="{CC2227B2-F5C4-459C-B655-5897EF57CEDB}" type="parTrans" cxnId="{3EC86220-D44C-41BB-9DDB-1BEB322ED1A5}">
      <dgm:prSet/>
      <dgm:spPr/>
      <dgm:t>
        <a:bodyPr/>
        <a:lstStyle/>
        <a:p>
          <a:endParaRPr lang="en-US"/>
        </a:p>
      </dgm:t>
    </dgm:pt>
    <dgm:pt modelId="{8713170E-3A43-49AA-9D25-2096B0A581A3}" type="sibTrans" cxnId="{3EC86220-D44C-41BB-9DDB-1BEB322ED1A5}">
      <dgm:prSet/>
      <dgm:spPr/>
      <dgm:t>
        <a:bodyPr/>
        <a:lstStyle/>
        <a:p>
          <a:endParaRPr lang="en-US"/>
        </a:p>
      </dgm:t>
    </dgm:pt>
    <dgm:pt modelId="{0146C859-554C-488A-A0D9-6BCFBA4852D7}">
      <dgm:prSet phldrT="[Text]"/>
      <dgm:spPr/>
      <dgm:t>
        <a:bodyPr/>
        <a:lstStyle/>
        <a:p>
          <a:r>
            <a:rPr lang="fr-FR" dirty="0" smtClean="0"/>
            <a:t>Type/</a:t>
          </a:r>
          <a:r>
            <a:rPr lang="fr-FR" dirty="0" err="1" smtClean="0"/>
            <a:t>obj</a:t>
          </a:r>
          <a:r>
            <a:rPr lang="fr-FR" dirty="0" smtClean="0"/>
            <a:t>.</a:t>
          </a:r>
          <a:endParaRPr lang="en-US" dirty="0"/>
        </a:p>
      </dgm:t>
    </dgm:pt>
    <dgm:pt modelId="{639EA7B5-97D3-4D6D-9334-B318C329AAC7}" type="parTrans" cxnId="{E5E452FB-7543-461A-8555-EB81A842B2F4}">
      <dgm:prSet/>
      <dgm:spPr/>
      <dgm:t>
        <a:bodyPr/>
        <a:lstStyle/>
        <a:p>
          <a:endParaRPr lang="en-US"/>
        </a:p>
      </dgm:t>
    </dgm:pt>
    <dgm:pt modelId="{4C38FB34-43C7-4C51-9DC9-ABF12ACD7A95}" type="sibTrans" cxnId="{E5E452FB-7543-461A-8555-EB81A842B2F4}">
      <dgm:prSet/>
      <dgm:spPr/>
      <dgm:t>
        <a:bodyPr/>
        <a:lstStyle/>
        <a:p>
          <a:endParaRPr lang="en-US"/>
        </a:p>
      </dgm:t>
    </dgm:pt>
    <dgm:pt modelId="{59F3D413-1F7C-4D28-8BBF-D51CDE9FCC5D}">
      <dgm:prSet phldrT="[Text]"/>
      <dgm:spPr/>
      <dgm:t>
        <a:bodyPr/>
        <a:lstStyle/>
        <a:p>
          <a:r>
            <a:rPr lang="fr-FR" dirty="0" err="1" smtClean="0"/>
            <a:t>Maturity</a:t>
          </a:r>
          <a:endParaRPr lang="en-US" dirty="0"/>
        </a:p>
      </dgm:t>
    </dgm:pt>
    <dgm:pt modelId="{8F80999F-8466-4725-B7F8-E721B4EFEC2A}" type="parTrans" cxnId="{D8A87CD3-B61C-4D16-9258-1C771AD5D8CA}">
      <dgm:prSet/>
      <dgm:spPr/>
      <dgm:t>
        <a:bodyPr/>
        <a:lstStyle/>
        <a:p>
          <a:endParaRPr lang="en-US"/>
        </a:p>
      </dgm:t>
    </dgm:pt>
    <dgm:pt modelId="{EADB3AB9-9595-4829-BBA9-6CE24B61E8AC}" type="sibTrans" cxnId="{D8A87CD3-B61C-4D16-9258-1C771AD5D8CA}">
      <dgm:prSet/>
      <dgm:spPr/>
      <dgm:t>
        <a:bodyPr/>
        <a:lstStyle/>
        <a:p>
          <a:endParaRPr lang="en-US"/>
        </a:p>
      </dgm:t>
    </dgm:pt>
    <dgm:pt modelId="{773A0A2A-4312-48BF-A664-60959B68F482}">
      <dgm:prSet phldrT="[Text]"/>
      <dgm:spPr/>
      <dgm:t>
        <a:bodyPr/>
        <a:lstStyle/>
        <a:p>
          <a:r>
            <a:rPr lang="fr-FR" dirty="0" err="1" smtClean="0"/>
            <a:t>Secured</a:t>
          </a:r>
          <a:endParaRPr lang="en-US" dirty="0"/>
        </a:p>
      </dgm:t>
    </dgm:pt>
    <dgm:pt modelId="{6A209865-7806-4F0C-8A14-BAE1E9CE3E2D}" type="parTrans" cxnId="{88B31AC1-73AF-4673-AD10-047D2F062AD9}">
      <dgm:prSet/>
      <dgm:spPr/>
      <dgm:t>
        <a:bodyPr/>
        <a:lstStyle/>
        <a:p>
          <a:endParaRPr lang="en-US"/>
        </a:p>
      </dgm:t>
    </dgm:pt>
    <dgm:pt modelId="{DF2B4E7B-02C0-467F-805C-394DF41D171F}" type="sibTrans" cxnId="{88B31AC1-73AF-4673-AD10-047D2F062AD9}">
      <dgm:prSet/>
      <dgm:spPr/>
      <dgm:t>
        <a:bodyPr/>
        <a:lstStyle/>
        <a:p>
          <a:endParaRPr lang="en-US"/>
        </a:p>
      </dgm:t>
    </dgm:pt>
    <dgm:pt modelId="{72395261-C551-4592-9BE1-1EFA2ED124D0}">
      <dgm:prSet phldrT="[Text]"/>
      <dgm:spPr/>
      <dgm:t>
        <a:bodyPr/>
        <a:lstStyle/>
        <a:p>
          <a:r>
            <a:rPr lang="fr-FR" dirty="0" smtClean="0"/>
            <a:t>SIC code</a:t>
          </a:r>
          <a:endParaRPr lang="en-US" dirty="0"/>
        </a:p>
      </dgm:t>
    </dgm:pt>
    <dgm:pt modelId="{FA6E1FE4-02BD-4511-8347-97907B83FF78}" type="parTrans" cxnId="{63C25A1C-125E-48D7-8C01-68250858275C}">
      <dgm:prSet/>
      <dgm:spPr/>
      <dgm:t>
        <a:bodyPr/>
        <a:lstStyle/>
        <a:p>
          <a:endParaRPr lang="en-US"/>
        </a:p>
      </dgm:t>
    </dgm:pt>
    <dgm:pt modelId="{46C1E856-52C8-415C-AD96-FD1BE8A17ED2}" type="sibTrans" cxnId="{63C25A1C-125E-48D7-8C01-68250858275C}">
      <dgm:prSet/>
      <dgm:spPr/>
      <dgm:t>
        <a:bodyPr/>
        <a:lstStyle/>
        <a:p>
          <a:endParaRPr lang="en-US"/>
        </a:p>
      </dgm:t>
    </dgm:pt>
    <dgm:pt modelId="{6695AE26-F440-4616-AB1B-95A0D5F0459F}" type="pres">
      <dgm:prSet presAssocID="{76ECCF78-A160-444D-94EC-86A7D2413C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B85152-FBD5-4E82-9DD1-F9F96C31726B}" type="pres">
      <dgm:prSet presAssocID="{CDCD50BA-B587-42A7-8801-F894BE3B4644}" presName="composite" presStyleCnt="0"/>
      <dgm:spPr/>
    </dgm:pt>
    <dgm:pt modelId="{B84961C9-DF1E-40C0-826C-8970F5DAE796}" type="pres">
      <dgm:prSet presAssocID="{CDCD50BA-B587-42A7-8801-F894BE3B464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199C75-A3D1-4323-AF7C-2AD9C5F35622}" type="pres">
      <dgm:prSet presAssocID="{CDCD50BA-B587-42A7-8801-F894BE3B464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C8B074-82D6-4A39-92A3-53E9483A573C}" type="pres">
      <dgm:prSet presAssocID="{DB2AB21C-28A7-42DC-BDB6-6F9BF3E27E0A}" presName="space" presStyleCnt="0"/>
      <dgm:spPr/>
    </dgm:pt>
    <dgm:pt modelId="{7A51CEC4-4AC8-4542-9981-7916F0EC5E9F}" type="pres">
      <dgm:prSet presAssocID="{EE294125-83DB-4E36-90DE-EB081A1975C1}" presName="composite" presStyleCnt="0"/>
      <dgm:spPr/>
    </dgm:pt>
    <dgm:pt modelId="{A40BD659-AEC5-4232-AA66-406E5B726A8A}" type="pres">
      <dgm:prSet presAssocID="{EE294125-83DB-4E36-90DE-EB081A1975C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A2A83-9B8F-4D54-BF77-B3AEC1C75AEF}" type="pres">
      <dgm:prSet presAssocID="{EE294125-83DB-4E36-90DE-EB081A1975C1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A57754-ABBD-414D-96B9-6F033015D524}" type="pres">
      <dgm:prSet presAssocID="{CB453AD0-5E09-47EB-986E-512521CDFF70}" presName="space" presStyleCnt="0"/>
      <dgm:spPr/>
    </dgm:pt>
    <dgm:pt modelId="{9CF678BA-BB42-4C00-8CFA-F5387D9F983A}" type="pres">
      <dgm:prSet presAssocID="{1C8CFD4C-B58F-4670-9628-EE2BBA815CC8}" presName="composite" presStyleCnt="0"/>
      <dgm:spPr/>
    </dgm:pt>
    <dgm:pt modelId="{F8800938-AE52-4A26-9DAF-A6D699F731BF}" type="pres">
      <dgm:prSet presAssocID="{1C8CFD4C-B58F-4670-9628-EE2BBA815CC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149272-D72B-4DC5-A175-50663F43423F}" type="pres">
      <dgm:prSet presAssocID="{1C8CFD4C-B58F-4670-9628-EE2BBA815CC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FE0E86-6935-4E28-B1A3-276752051874}" srcId="{CDCD50BA-B587-42A7-8801-F894BE3B4644}" destId="{C54D56AA-B4AA-4B43-BDF0-AAAB65AEF28D}" srcOrd="2" destOrd="0" parTransId="{B3E30E23-1FBC-4E75-A4CE-3655D65EDF16}" sibTransId="{BCF83AD3-020A-473F-9EB2-1AF2145BFBEC}"/>
    <dgm:cxn modelId="{DFBEDC2A-06CB-4920-902E-805C2F011141}" srcId="{1C8CFD4C-B58F-4670-9628-EE2BBA815CC8}" destId="{360B4D2D-32DE-45AE-B517-DA722DECED4F}" srcOrd="1" destOrd="0" parTransId="{BAE78A3A-2BC3-402D-8254-826EC42D0BC1}" sibTransId="{F10E4AC1-986A-414D-80FD-81944907653C}"/>
    <dgm:cxn modelId="{3747FE17-E3DC-409F-8CD8-BB5742F03394}" type="presOf" srcId="{360B4D2D-32DE-45AE-B517-DA722DECED4F}" destId="{7B149272-D72B-4DC5-A175-50663F43423F}" srcOrd="0" destOrd="1" presId="urn:microsoft.com/office/officeart/2005/8/layout/hList1"/>
    <dgm:cxn modelId="{7A4F34B8-0782-47CF-AD07-A9FE41532249}" srcId="{1C8CFD4C-B58F-4670-9628-EE2BBA815CC8}" destId="{EB4900BB-7B0F-4D0A-9C9D-64C008726725}" srcOrd="0" destOrd="0" parTransId="{8CC51044-10D5-4B73-8AC1-D34CE4B768C6}" sibTransId="{BF757837-7ACA-4E41-AC1D-65A9FE6DA5D3}"/>
    <dgm:cxn modelId="{D4A07B75-FEF8-4023-9DCE-E884D5E1565F}" type="presOf" srcId="{72395261-C551-4592-9BE1-1EFA2ED124D0}" destId="{7B149272-D72B-4DC5-A175-50663F43423F}" srcOrd="0" destOrd="2" presId="urn:microsoft.com/office/officeart/2005/8/layout/hList1"/>
    <dgm:cxn modelId="{00B495E6-1167-4D3F-9C4B-005649CFFD05}" type="presOf" srcId="{773A0A2A-4312-48BF-A664-60959B68F482}" destId="{A77A2A83-9B8F-4D54-BF77-B3AEC1C75AEF}" srcOrd="0" destOrd="7" presId="urn:microsoft.com/office/officeart/2005/8/layout/hList1"/>
    <dgm:cxn modelId="{E1DAE829-83ED-49B1-AF10-E026749A7D9D}" srcId="{CDCD50BA-B587-42A7-8801-F894BE3B4644}" destId="{82BF53DD-D409-43CA-931A-376D503653F8}" srcOrd="0" destOrd="0" parTransId="{27CB9325-0B53-4169-A9C2-F96E205187FF}" sibTransId="{0402645E-08F3-4E2A-A6A2-605647CC3683}"/>
    <dgm:cxn modelId="{88B31AC1-73AF-4673-AD10-047D2F062AD9}" srcId="{EE294125-83DB-4E36-90DE-EB081A1975C1}" destId="{773A0A2A-4312-48BF-A664-60959B68F482}" srcOrd="7" destOrd="0" parTransId="{6A209865-7806-4F0C-8A14-BAE1E9CE3E2D}" sibTransId="{DF2B4E7B-02C0-467F-805C-394DF41D171F}"/>
    <dgm:cxn modelId="{1CB1E243-6F80-45CE-882F-9A229ABC6AEA}" srcId="{CDCD50BA-B587-42A7-8801-F894BE3B4644}" destId="{F9A06588-C08C-4B62-AC14-5CBD0E862B80}" srcOrd="1" destOrd="0" parTransId="{8EC5DCC5-9F16-4B38-B29C-CDFA29E8A562}" sibTransId="{6B80EE75-20AD-44AE-BC7F-428234B91434}"/>
    <dgm:cxn modelId="{672F75E3-578D-427A-BA09-7DF4DE6BEE4C}" srcId="{76ECCF78-A160-444D-94EC-86A7D2413CB8}" destId="{1C8CFD4C-B58F-4670-9628-EE2BBA815CC8}" srcOrd="2" destOrd="0" parTransId="{3A227C93-F0E8-49B7-BA45-4687D26C5030}" sibTransId="{9F80D9AF-ACCE-485A-81F2-568C4605A5AE}"/>
    <dgm:cxn modelId="{24849BA5-D5D6-49A2-A942-E13E40BE8CAD}" srcId="{EE294125-83DB-4E36-90DE-EB081A1975C1}" destId="{B5DB668D-32FA-4918-9146-2E7FCC79A2E2}" srcOrd="3" destOrd="0" parTransId="{B5A9E14C-2AE9-4C04-8998-7DC854DA2459}" sibTransId="{FF6E0B6C-6ADA-4688-962D-6F5BBA87BDD7}"/>
    <dgm:cxn modelId="{CB2C61C4-37C4-4FF9-B519-8765B40254F4}" srcId="{76ECCF78-A160-444D-94EC-86A7D2413CB8}" destId="{EE294125-83DB-4E36-90DE-EB081A1975C1}" srcOrd="1" destOrd="0" parTransId="{411550B9-82AE-4A86-B3C1-6AABE5EC6779}" sibTransId="{CB453AD0-5E09-47EB-986E-512521CDFF70}"/>
    <dgm:cxn modelId="{CDD7F487-889D-441E-9632-3D763AFE8894}" srcId="{EE294125-83DB-4E36-90DE-EB081A1975C1}" destId="{7C1BC7C6-0B41-471E-A7AA-AD0B619C3F25}" srcOrd="0" destOrd="0" parTransId="{CC406B8E-91F0-4870-9E11-C947D697403A}" sibTransId="{B4E2F8BC-EBED-47E8-B27E-05DBC518CFCB}"/>
    <dgm:cxn modelId="{771EE35D-1973-4BD9-88A1-F1C19ABD5D8B}" type="presOf" srcId="{7C1BC7C6-0B41-471E-A7AA-AD0B619C3F25}" destId="{A77A2A83-9B8F-4D54-BF77-B3AEC1C75AEF}" srcOrd="0" destOrd="0" presId="urn:microsoft.com/office/officeart/2005/8/layout/hList1"/>
    <dgm:cxn modelId="{DDA24A4F-4FEF-4753-9668-7031156083CD}" type="presOf" srcId="{0146C859-554C-488A-A0D9-6BCFBA4852D7}" destId="{A77A2A83-9B8F-4D54-BF77-B3AEC1C75AEF}" srcOrd="0" destOrd="5" presId="urn:microsoft.com/office/officeart/2005/8/layout/hList1"/>
    <dgm:cxn modelId="{BAE7EBEC-E3DD-45F9-BC2B-0B890F5955B0}" type="presOf" srcId="{76ECCF78-A160-444D-94EC-86A7D2413CB8}" destId="{6695AE26-F440-4616-AB1B-95A0D5F0459F}" srcOrd="0" destOrd="0" presId="urn:microsoft.com/office/officeart/2005/8/layout/hList1"/>
    <dgm:cxn modelId="{3CDFDEFD-A6BE-4C97-8D26-297B8A88E23D}" type="presOf" srcId="{1C8CFD4C-B58F-4670-9628-EE2BBA815CC8}" destId="{F8800938-AE52-4A26-9DAF-A6D699F731BF}" srcOrd="0" destOrd="0" presId="urn:microsoft.com/office/officeart/2005/8/layout/hList1"/>
    <dgm:cxn modelId="{2403976A-EC16-43D8-9C93-FE070E5B2EDE}" srcId="{EE294125-83DB-4E36-90DE-EB081A1975C1}" destId="{7E04AE3B-7E8C-4078-B321-2644BD8F6DCB}" srcOrd="2" destOrd="0" parTransId="{3AEF09FD-684B-4110-B84E-29A6B390A5D8}" sibTransId="{CD18D3AD-AB61-4E99-89B5-B126FD14C68D}"/>
    <dgm:cxn modelId="{088A69B7-C381-4C46-9F65-3CD8C5E0D06C}" type="presOf" srcId="{B5DB668D-32FA-4918-9146-2E7FCC79A2E2}" destId="{A77A2A83-9B8F-4D54-BF77-B3AEC1C75AEF}" srcOrd="0" destOrd="3" presId="urn:microsoft.com/office/officeart/2005/8/layout/hList1"/>
    <dgm:cxn modelId="{945914C5-72A7-4ABA-AF5B-FA5DE5BF11EC}" type="presOf" srcId="{1D2C03AF-79AD-4960-B24E-7EC194EEF4EC}" destId="{A77A2A83-9B8F-4D54-BF77-B3AEC1C75AEF}" srcOrd="0" destOrd="1" presId="urn:microsoft.com/office/officeart/2005/8/layout/hList1"/>
    <dgm:cxn modelId="{9BF1FAA6-E93B-4F5F-8515-551EB91B7109}" type="presOf" srcId="{518D5C6C-F218-4A0D-A705-BC49F5EF2D42}" destId="{A77A2A83-9B8F-4D54-BF77-B3AEC1C75AEF}" srcOrd="0" destOrd="4" presId="urn:microsoft.com/office/officeart/2005/8/layout/hList1"/>
    <dgm:cxn modelId="{D38D729C-A465-40C6-8EDD-3ADDBA30B9B0}" type="presOf" srcId="{EB4900BB-7B0F-4D0A-9C9D-64C008726725}" destId="{7B149272-D72B-4DC5-A175-50663F43423F}" srcOrd="0" destOrd="0" presId="urn:microsoft.com/office/officeart/2005/8/layout/hList1"/>
    <dgm:cxn modelId="{E1EE00C1-4842-4CCC-B0F5-AB8B46CF134A}" type="presOf" srcId="{82BF53DD-D409-43CA-931A-376D503653F8}" destId="{1D199C75-A3D1-4323-AF7C-2AD9C5F35622}" srcOrd="0" destOrd="0" presId="urn:microsoft.com/office/officeart/2005/8/layout/hList1"/>
    <dgm:cxn modelId="{D8A87CD3-B61C-4D16-9258-1C771AD5D8CA}" srcId="{EE294125-83DB-4E36-90DE-EB081A1975C1}" destId="{59F3D413-1F7C-4D28-8BBF-D51CDE9FCC5D}" srcOrd="6" destOrd="0" parTransId="{8F80999F-8466-4725-B7F8-E721B4EFEC2A}" sibTransId="{EADB3AB9-9595-4829-BBA9-6CE24B61E8AC}"/>
    <dgm:cxn modelId="{78A35D64-A054-4235-AEBB-77B7059017D7}" type="presOf" srcId="{CDCD50BA-B587-42A7-8801-F894BE3B4644}" destId="{B84961C9-DF1E-40C0-826C-8970F5DAE796}" srcOrd="0" destOrd="0" presId="urn:microsoft.com/office/officeart/2005/8/layout/hList1"/>
    <dgm:cxn modelId="{F8A4C6E5-8BDD-4B8C-AD6C-0D350EF3588E}" type="presOf" srcId="{59F3D413-1F7C-4D28-8BBF-D51CDE9FCC5D}" destId="{A77A2A83-9B8F-4D54-BF77-B3AEC1C75AEF}" srcOrd="0" destOrd="6" presId="urn:microsoft.com/office/officeart/2005/8/layout/hList1"/>
    <dgm:cxn modelId="{A4CF8C9B-4A6A-47AD-9C7E-F3F6DBFB9C20}" type="presOf" srcId="{F9A06588-C08C-4B62-AC14-5CBD0E862B80}" destId="{1D199C75-A3D1-4323-AF7C-2AD9C5F35622}" srcOrd="0" destOrd="1" presId="urn:microsoft.com/office/officeart/2005/8/layout/hList1"/>
    <dgm:cxn modelId="{B58A899B-D1F8-4FAE-A6FA-1E07BD3DCF4E}" type="presOf" srcId="{C54D56AA-B4AA-4B43-BDF0-AAAB65AEF28D}" destId="{1D199C75-A3D1-4323-AF7C-2AD9C5F35622}" srcOrd="0" destOrd="2" presId="urn:microsoft.com/office/officeart/2005/8/layout/hList1"/>
    <dgm:cxn modelId="{E0B81BC2-14A9-4813-B511-FCA58FFE6D5F}" srcId="{76ECCF78-A160-444D-94EC-86A7D2413CB8}" destId="{CDCD50BA-B587-42A7-8801-F894BE3B4644}" srcOrd="0" destOrd="0" parTransId="{DEE26BBB-198F-46BB-95F6-BFF3161C323C}" sibTransId="{DB2AB21C-28A7-42DC-BDB6-6F9BF3E27E0A}"/>
    <dgm:cxn modelId="{20F0F3AE-214D-4182-92FF-D4A8BEE69E54}" type="presOf" srcId="{EE294125-83DB-4E36-90DE-EB081A1975C1}" destId="{A40BD659-AEC5-4232-AA66-406E5B726A8A}" srcOrd="0" destOrd="0" presId="urn:microsoft.com/office/officeart/2005/8/layout/hList1"/>
    <dgm:cxn modelId="{E5E452FB-7543-461A-8555-EB81A842B2F4}" srcId="{EE294125-83DB-4E36-90DE-EB081A1975C1}" destId="{0146C859-554C-488A-A0D9-6BCFBA4852D7}" srcOrd="5" destOrd="0" parTransId="{639EA7B5-97D3-4D6D-9334-B318C329AAC7}" sibTransId="{4C38FB34-43C7-4C51-9DC9-ABF12ACD7A95}"/>
    <dgm:cxn modelId="{3EC86220-D44C-41BB-9DDB-1BEB322ED1A5}" srcId="{EE294125-83DB-4E36-90DE-EB081A1975C1}" destId="{518D5C6C-F218-4A0D-A705-BC49F5EF2D42}" srcOrd="4" destOrd="0" parTransId="{CC2227B2-F5C4-459C-B655-5897EF57CEDB}" sibTransId="{8713170E-3A43-49AA-9D25-2096B0A581A3}"/>
    <dgm:cxn modelId="{EEC170FB-48C7-4DDE-890D-FB4789553E5C}" type="presOf" srcId="{7E04AE3B-7E8C-4078-B321-2644BD8F6DCB}" destId="{A77A2A83-9B8F-4D54-BF77-B3AEC1C75AEF}" srcOrd="0" destOrd="2" presId="urn:microsoft.com/office/officeart/2005/8/layout/hList1"/>
    <dgm:cxn modelId="{983F4DB1-956A-46B1-BC54-7D8AD9A8BF5C}" srcId="{EE294125-83DB-4E36-90DE-EB081A1975C1}" destId="{1D2C03AF-79AD-4960-B24E-7EC194EEF4EC}" srcOrd="1" destOrd="0" parTransId="{3A372512-8B45-4ED7-BD69-62CEDAAF41B6}" sibTransId="{AC79C196-4630-4ABF-97A9-A507E69DD36D}"/>
    <dgm:cxn modelId="{63C25A1C-125E-48D7-8C01-68250858275C}" srcId="{1C8CFD4C-B58F-4670-9628-EE2BBA815CC8}" destId="{72395261-C551-4592-9BE1-1EFA2ED124D0}" srcOrd="2" destOrd="0" parTransId="{FA6E1FE4-02BD-4511-8347-97907B83FF78}" sibTransId="{46C1E856-52C8-415C-AD96-FD1BE8A17ED2}"/>
    <dgm:cxn modelId="{9C2C144B-0AEA-48A6-B0C5-F5891B287BC8}" type="presParOf" srcId="{6695AE26-F440-4616-AB1B-95A0D5F0459F}" destId="{AFB85152-FBD5-4E82-9DD1-F9F96C31726B}" srcOrd="0" destOrd="0" presId="urn:microsoft.com/office/officeart/2005/8/layout/hList1"/>
    <dgm:cxn modelId="{35EB6204-FCC7-469C-AF5F-99B53C2DF4EC}" type="presParOf" srcId="{AFB85152-FBD5-4E82-9DD1-F9F96C31726B}" destId="{B84961C9-DF1E-40C0-826C-8970F5DAE796}" srcOrd="0" destOrd="0" presId="urn:microsoft.com/office/officeart/2005/8/layout/hList1"/>
    <dgm:cxn modelId="{30036740-C6D7-4DF6-941B-2104EA60C2B3}" type="presParOf" srcId="{AFB85152-FBD5-4E82-9DD1-F9F96C31726B}" destId="{1D199C75-A3D1-4323-AF7C-2AD9C5F35622}" srcOrd="1" destOrd="0" presId="urn:microsoft.com/office/officeart/2005/8/layout/hList1"/>
    <dgm:cxn modelId="{BB0FC2F3-B5FC-4BBC-BBE6-A1058588C62C}" type="presParOf" srcId="{6695AE26-F440-4616-AB1B-95A0D5F0459F}" destId="{46C8B074-82D6-4A39-92A3-53E9483A573C}" srcOrd="1" destOrd="0" presId="urn:microsoft.com/office/officeart/2005/8/layout/hList1"/>
    <dgm:cxn modelId="{ACD1C8F8-DDC3-4924-A1DB-BF07E85CCFD6}" type="presParOf" srcId="{6695AE26-F440-4616-AB1B-95A0D5F0459F}" destId="{7A51CEC4-4AC8-4542-9981-7916F0EC5E9F}" srcOrd="2" destOrd="0" presId="urn:microsoft.com/office/officeart/2005/8/layout/hList1"/>
    <dgm:cxn modelId="{3AEEF361-DA56-4A6F-B16E-4E2880CF9732}" type="presParOf" srcId="{7A51CEC4-4AC8-4542-9981-7916F0EC5E9F}" destId="{A40BD659-AEC5-4232-AA66-406E5B726A8A}" srcOrd="0" destOrd="0" presId="urn:microsoft.com/office/officeart/2005/8/layout/hList1"/>
    <dgm:cxn modelId="{175F0F0E-475B-4963-A3E5-84C2B416C4E6}" type="presParOf" srcId="{7A51CEC4-4AC8-4542-9981-7916F0EC5E9F}" destId="{A77A2A83-9B8F-4D54-BF77-B3AEC1C75AEF}" srcOrd="1" destOrd="0" presId="urn:microsoft.com/office/officeart/2005/8/layout/hList1"/>
    <dgm:cxn modelId="{818EBF28-0386-4E93-9ADA-4284544A17DF}" type="presParOf" srcId="{6695AE26-F440-4616-AB1B-95A0D5F0459F}" destId="{B2A57754-ABBD-414D-96B9-6F033015D524}" srcOrd="3" destOrd="0" presId="urn:microsoft.com/office/officeart/2005/8/layout/hList1"/>
    <dgm:cxn modelId="{8B18C107-297C-42B5-9914-B73A1ED13F7D}" type="presParOf" srcId="{6695AE26-F440-4616-AB1B-95A0D5F0459F}" destId="{9CF678BA-BB42-4C00-8CFA-F5387D9F983A}" srcOrd="4" destOrd="0" presId="urn:microsoft.com/office/officeart/2005/8/layout/hList1"/>
    <dgm:cxn modelId="{9B1E515E-FF1D-4B29-B669-AC8576D7173A}" type="presParOf" srcId="{9CF678BA-BB42-4C00-8CFA-F5387D9F983A}" destId="{F8800938-AE52-4A26-9DAF-A6D699F731BF}" srcOrd="0" destOrd="0" presId="urn:microsoft.com/office/officeart/2005/8/layout/hList1"/>
    <dgm:cxn modelId="{1A82EA8A-86CE-4E99-B4EF-AD268D3A2949}" type="presParOf" srcId="{9CF678BA-BB42-4C00-8CFA-F5387D9F983A}" destId="{7B149272-D72B-4DC5-A175-50663F43423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7CC43-7023-4F16-9D8A-2BB69431180D}">
      <dsp:nvSpPr>
        <dsp:cNvPr id="0" name=""/>
        <dsp:cNvSpPr/>
      </dsp:nvSpPr>
      <dsp:spPr>
        <a:xfrm>
          <a:off x="2552" y="0"/>
          <a:ext cx="3109950" cy="792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4021" tIns="54674" rIns="54674" bIns="5467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 smtClean="0"/>
            <a:t>Bank(s)</a:t>
          </a:r>
          <a:endParaRPr lang="en-US" sz="4100" kern="1200" dirty="0"/>
        </a:p>
      </dsp:txBody>
      <dsp:txXfrm>
        <a:off x="398596" y="0"/>
        <a:ext cx="2317863" cy="792087"/>
      </dsp:txXfrm>
    </dsp:sp>
    <dsp:sp modelId="{DEC648E6-68FC-46D5-B1AB-0E6A8538CAD9}">
      <dsp:nvSpPr>
        <dsp:cNvPr id="0" name=""/>
        <dsp:cNvSpPr/>
      </dsp:nvSpPr>
      <dsp:spPr>
        <a:xfrm>
          <a:off x="2801508" y="0"/>
          <a:ext cx="3109950" cy="792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4021" tIns="54674" rIns="54674" bIns="5467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 err="1" smtClean="0"/>
            <a:t>Loan</a:t>
          </a:r>
          <a:endParaRPr lang="en-US" sz="4100" kern="1200" dirty="0"/>
        </a:p>
      </dsp:txBody>
      <dsp:txXfrm>
        <a:off x="3197552" y="0"/>
        <a:ext cx="2317863" cy="792087"/>
      </dsp:txXfrm>
    </dsp:sp>
    <dsp:sp modelId="{3E164C04-E7F7-41D1-845D-FA22D0859510}">
      <dsp:nvSpPr>
        <dsp:cNvPr id="0" name=""/>
        <dsp:cNvSpPr/>
      </dsp:nvSpPr>
      <dsp:spPr>
        <a:xfrm>
          <a:off x="5600464" y="0"/>
          <a:ext cx="3109950" cy="792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4021" tIns="54674" rIns="54674" bIns="5467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kern="1200" dirty="0" err="1" smtClean="0"/>
            <a:t>Company</a:t>
          </a:r>
          <a:endParaRPr lang="en-US" sz="4100" kern="1200" dirty="0"/>
        </a:p>
      </dsp:txBody>
      <dsp:txXfrm>
        <a:off x="5996508" y="0"/>
        <a:ext cx="2317863" cy="7920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7CC43-7023-4F16-9D8A-2BB69431180D}">
      <dsp:nvSpPr>
        <dsp:cNvPr id="0" name=""/>
        <dsp:cNvSpPr/>
      </dsp:nvSpPr>
      <dsp:spPr>
        <a:xfrm>
          <a:off x="2552" y="0"/>
          <a:ext cx="3109950" cy="792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err="1" smtClean="0"/>
            <a:t>Bankscope</a:t>
          </a:r>
          <a:endParaRPr lang="en-US" sz="2500" kern="1200" dirty="0"/>
        </a:p>
      </dsp:txBody>
      <dsp:txXfrm>
        <a:off x="398596" y="0"/>
        <a:ext cx="2317863" cy="792087"/>
      </dsp:txXfrm>
    </dsp:sp>
    <dsp:sp modelId="{DEC648E6-68FC-46D5-B1AB-0E6A8538CAD9}">
      <dsp:nvSpPr>
        <dsp:cNvPr id="0" name=""/>
        <dsp:cNvSpPr/>
      </dsp:nvSpPr>
      <dsp:spPr>
        <a:xfrm>
          <a:off x="2801508" y="0"/>
          <a:ext cx="3109950" cy="792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err="1" smtClean="0"/>
            <a:t>Dealscan</a:t>
          </a:r>
          <a:endParaRPr lang="en-US" sz="2500" kern="1200" dirty="0"/>
        </a:p>
      </dsp:txBody>
      <dsp:txXfrm>
        <a:off x="3197552" y="0"/>
        <a:ext cx="2317863" cy="792087"/>
      </dsp:txXfrm>
    </dsp:sp>
    <dsp:sp modelId="{3E164C04-E7F7-41D1-845D-FA22D0859510}">
      <dsp:nvSpPr>
        <dsp:cNvPr id="0" name=""/>
        <dsp:cNvSpPr/>
      </dsp:nvSpPr>
      <dsp:spPr>
        <a:xfrm>
          <a:off x="5600464" y="0"/>
          <a:ext cx="3109950" cy="792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err="1" smtClean="0"/>
            <a:t>Compustat</a:t>
          </a:r>
          <a:r>
            <a:rPr lang="fr-FR" sz="2500" kern="1200" dirty="0" smtClean="0"/>
            <a:t>, </a:t>
          </a:r>
          <a:r>
            <a:rPr lang="fr-FR" sz="2500" kern="1200" dirty="0" err="1" smtClean="0"/>
            <a:t>Orbis</a:t>
          </a:r>
          <a:r>
            <a:rPr lang="fr-FR" sz="2500" kern="1200" dirty="0" smtClean="0"/>
            <a:t>, Diane</a:t>
          </a:r>
          <a:endParaRPr lang="en-US" sz="2500" kern="1200" dirty="0"/>
        </a:p>
      </dsp:txBody>
      <dsp:txXfrm>
        <a:off x="5996508" y="0"/>
        <a:ext cx="2317863" cy="7920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961C9-DF1E-40C0-826C-8970F5DAE796}">
      <dsp:nvSpPr>
        <dsp:cNvPr id="0" name=""/>
        <dsp:cNvSpPr/>
      </dsp:nvSpPr>
      <dsp:spPr>
        <a:xfrm>
          <a:off x="1192" y="631939"/>
          <a:ext cx="1162816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err="1" smtClean="0"/>
            <a:t>Lender</a:t>
          </a:r>
          <a:r>
            <a:rPr lang="fr-FR" sz="1400" kern="1200" dirty="0" smtClean="0"/>
            <a:t>(s)</a:t>
          </a:r>
          <a:endParaRPr lang="en-US" sz="1400" kern="1200" dirty="0"/>
        </a:p>
      </dsp:txBody>
      <dsp:txXfrm>
        <a:off x="1192" y="631939"/>
        <a:ext cx="1162816" cy="403200"/>
      </dsp:txXfrm>
    </dsp:sp>
    <dsp:sp modelId="{1D199C75-A3D1-4323-AF7C-2AD9C5F35622}">
      <dsp:nvSpPr>
        <dsp:cNvPr id="0" name=""/>
        <dsp:cNvSpPr/>
      </dsp:nvSpPr>
      <dsp:spPr>
        <a:xfrm>
          <a:off x="1192" y="1035139"/>
          <a:ext cx="1162816" cy="19779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Name(s)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err="1" smtClean="0"/>
            <a:t>Role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Bank allocation</a:t>
          </a:r>
          <a:endParaRPr lang="en-US" sz="1400" kern="1200" dirty="0"/>
        </a:p>
      </dsp:txBody>
      <dsp:txXfrm>
        <a:off x="1192" y="1035139"/>
        <a:ext cx="1162816" cy="1977944"/>
      </dsp:txXfrm>
    </dsp:sp>
    <dsp:sp modelId="{A40BD659-AEC5-4232-AA66-406E5B726A8A}">
      <dsp:nvSpPr>
        <dsp:cNvPr id="0" name=""/>
        <dsp:cNvSpPr/>
      </dsp:nvSpPr>
      <dsp:spPr>
        <a:xfrm>
          <a:off x="1326803" y="631939"/>
          <a:ext cx="1162816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err="1" smtClean="0"/>
            <a:t>Loan</a:t>
          </a:r>
          <a:endParaRPr lang="en-US" sz="1400" kern="1200" dirty="0"/>
        </a:p>
      </dsp:txBody>
      <dsp:txXfrm>
        <a:off x="1326803" y="631939"/>
        <a:ext cx="1162816" cy="403200"/>
      </dsp:txXfrm>
    </dsp:sp>
    <dsp:sp modelId="{A77A2A83-9B8F-4D54-BF77-B3AEC1C75AEF}">
      <dsp:nvSpPr>
        <dsp:cNvPr id="0" name=""/>
        <dsp:cNvSpPr/>
      </dsp:nvSpPr>
      <dsp:spPr>
        <a:xfrm>
          <a:off x="1326803" y="1035139"/>
          <a:ext cx="1162816" cy="19779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Date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err="1" smtClean="0"/>
            <a:t>Amount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err="1" smtClean="0"/>
            <a:t>Currency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err="1" smtClean="0"/>
            <a:t>Spread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Benchmark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Type/</a:t>
          </a:r>
          <a:r>
            <a:rPr lang="fr-FR" sz="1400" kern="1200" dirty="0" err="1" smtClean="0"/>
            <a:t>obj</a:t>
          </a:r>
          <a:r>
            <a:rPr lang="fr-FR" sz="1400" kern="1200" dirty="0" smtClean="0"/>
            <a:t>.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err="1" smtClean="0"/>
            <a:t>Maturity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err="1" smtClean="0"/>
            <a:t>Secured</a:t>
          </a:r>
          <a:endParaRPr lang="en-US" sz="1400" kern="1200" dirty="0"/>
        </a:p>
      </dsp:txBody>
      <dsp:txXfrm>
        <a:off x="1326803" y="1035139"/>
        <a:ext cx="1162816" cy="1977944"/>
      </dsp:txXfrm>
    </dsp:sp>
    <dsp:sp modelId="{F8800938-AE52-4A26-9DAF-A6D699F731BF}">
      <dsp:nvSpPr>
        <dsp:cNvPr id="0" name=""/>
        <dsp:cNvSpPr/>
      </dsp:nvSpPr>
      <dsp:spPr>
        <a:xfrm>
          <a:off x="2652414" y="631939"/>
          <a:ext cx="1162816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err="1" smtClean="0"/>
            <a:t>Borrower</a:t>
          </a:r>
          <a:endParaRPr lang="en-US" sz="1400" kern="1200" dirty="0"/>
        </a:p>
      </dsp:txBody>
      <dsp:txXfrm>
        <a:off x="2652414" y="631939"/>
        <a:ext cx="1162816" cy="403200"/>
      </dsp:txXfrm>
    </dsp:sp>
    <dsp:sp modelId="{7B149272-D72B-4DC5-A175-50663F43423F}">
      <dsp:nvSpPr>
        <dsp:cNvPr id="0" name=""/>
        <dsp:cNvSpPr/>
      </dsp:nvSpPr>
      <dsp:spPr>
        <a:xfrm>
          <a:off x="2652414" y="1035139"/>
          <a:ext cx="1162816" cy="197794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Name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Country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SIC code</a:t>
          </a:r>
          <a:endParaRPr lang="en-US" sz="1400" kern="1200" dirty="0"/>
        </a:p>
      </dsp:txBody>
      <dsp:txXfrm>
        <a:off x="2652414" y="1035139"/>
        <a:ext cx="1162816" cy="19779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2416A-D794-4FEF-A7B6-1564BCF2D293}" type="datetimeFigureOut">
              <a:rPr lang="fr-FR" smtClean="0"/>
              <a:t>02/03/2015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656F8-F35F-46E4-A088-02B70D8CE87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994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656F8-F35F-46E4-A088-02B70D8CE87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0543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656F8-F35F-46E4-A088-02B70D8CE877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4321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Conclusions:</a:t>
            </a:r>
          </a:p>
          <a:p>
            <a:pPr marL="171450" indent="-171450">
              <a:buFontTx/>
              <a:buChar char="-"/>
            </a:pPr>
            <a:r>
              <a:rPr lang="fr-FR" dirty="0" err="1" smtClean="0"/>
              <a:t>Increase</a:t>
            </a:r>
            <a:r>
              <a:rPr lang="fr-FR" dirty="0" smtClean="0"/>
              <a:t> in spreads for all countries,</a:t>
            </a:r>
            <a:r>
              <a:rPr lang="fr-FR" baseline="0" dirty="0" smtClean="0"/>
              <a:t> all </a:t>
            </a:r>
            <a:r>
              <a:rPr lang="fr-FR" baseline="0" dirty="0" err="1" smtClean="0"/>
              <a:t>bor</a:t>
            </a:r>
            <a:r>
              <a:rPr lang="fr-FR" baseline="0" dirty="0" smtClean="0"/>
              <a:t> and all </a:t>
            </a:r>
            <a:r>
              <a:rPr lang="fr-FR" baseline="0" dirty="0" err="1" smtClean="0"/>
              <a:t>periods</a:t>
            </a:r>
            <a:endParaRPr lang="fr-FR" baseline="0" dirty="0" smtClean="0"/>
          </a:p>
          <a:p>
            <a:pPr marL="171450" indent="-171450">
              <a:buFontTx/>
              <a:buChar char="-"/>
            </a:pPr>
            <a:r>
              <a:rPr lang="fr-FR" baseline="0" dirty="0" smtClean="0"/>
              <a:t>More </a:t>
            </a:r>
            <a:r>
              <a:rPr lang="fr-FR" baseline="0" dirty="0" err="1" smtClean="0"/>
              <a:t>significant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after</a:t>
            </a:r>
            <a:r>
              <a:rPr lang="fr-FR" baseline="0" dirty="0" smtClean="0"/>
              <a:t> 2011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FR and GE &gt; </a:t>
            </a:r>
            <a:r>
              <a:rPr lang="fr-FR" baseline="0" dirty="0" err="1" smtClean="0"/>
              <a:t>lowest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increase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after</a:t>
            </a:r>
            <a:r>
              <a:rPr lang="fr-FR" baseline="0" dirty="0" smtClean="0"/>
              <a:t> 2011 for </a:t>
            </a:r>
            <a:r>
              <a:rPr lang="fr-FR" baseline="0" dirty="0" err="1" smtClean="0"/>
              <a:t>domestic</a:t>
            </a:r>
            <a:r>
              <a:rPr lang="fr-FR" baseline="0" dirty="0" smtClean="0"/>
              <a:t> and US BOR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So </a:t>
            </a:r>
            <a:r>
              <a:rPr lang="fr-FR" baseline="0" dirty="0" err="1" smtClean="0"/>
              <a:t>confirm</a:t>
            </a:r>
            <a:r>
              <a:rPr lang="fr-FR" baseline="0" dirty="0" smtClean="0"/>
              <a:t> home </a:t>
            </a:r>
            <a:r>
              <a:rPr lang="fr-FR" baseline="0" dirty="0" err="1" smtClean="0"/>
              <a:t>bias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especially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after</a:t>
            </a:r>
            <a:r>
              <a:rPr lang="fr-FR" baseline="0" dirty="0" smtClean="0"/>
              <a:t> 2011 for </a:t>
            </a:r>
            <a:r>
              <a:rPr lang="fr-FR" baseline="0" dirty="0" err="1" smtClean="0"/>
              <a:t>banks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both</a:t>
            </a:r>
            <a:r>
              <a:rPr lang="fr-FR" baseline="0" dirty="0" smtClean="0"/>
              <a:t> countries</a:t>
            </a:r>
          </a:p>
          <a:p>
            <a:pPr marL="171450" indent="-171450">
              <a:buFontTx/>
              <a:buChar char="-"/>
            </a:pPr>
            <a:r>
              <a:rPr lang="fr-FR" baseline="0" dirty="0" err="1" smtClean="0"/>
              <a:t>Explanation</a:t>
            </a:r>
            <a:r>
              <a:rPr lang="fr-FR" baseline="0" dirty="0" smtClean="0"/>
              <a:t>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 be related to the sovereign debt crisis in the Eurozone, want to withdraw funds from this market</a:t>
            </a:r>
          </a:p>
          <a:p>
            <a:pPr marL="171450" indent="-17145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highest increase is for IT and SP companies then Asian companies as they have withdrawn funds from this geographical area at that time (BIS report)</a:t>
            </a:r>
          </a:p>
          <a:p>
            <a:pPr marL="171450" indent="-171450">
              <a:buFontTx/>
              <a:buChar char="-"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and SP: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domestic bias during the banking crisis while the increase in spread is the largest one after 2011 due to the sovereign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debt crisis</a:t>
            </a:r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656F8-F35F-46E4-A088-02B70D8CE877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150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656F8-F35F-46E4-A088-02B70D8CE877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562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656F8-F35F-46E4-A088-02B70D8CE877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332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656F8-F35F-46E4-A088-02B70D8CE877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25151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656F8-F35F-46E4-A088-02B70D8CE877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968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656F8-F35F-46E4-A088-02B70D8CE87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497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656F8-F35F-46E4-A088-02B70D8CE87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399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656F8-F35F-46E4-A088-02B70D8CE87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497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656F8-F35F-46E4-A088-02B70D8CE87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724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656F8-F35F-46E4-A088-02B70D8CE87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816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656F8-F35F-46E4-A088-02B70D8CE87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904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656F8-F35F-46E4-A088-02B70D8CE877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428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656F8-F35F-46E4-A088-02B70D8CE877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351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072A-023C-4608-9E54-023F1B70575B}" type="datetimeFigureOut">
              <a:rPr lang="fr-FR" smtClean="0"/>
              <a:t>02/03/2015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05A3-F718-4E31-A1CD-F1B68169D47F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072A-023C-4608-9E54-023F1B70575B}" type="datetimeFigureOut">
              <a:rPr lang="fr-FR" smtClean="0"/>
              <a:t>02/03/2015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05A3-F718-4E31-A1CD-F1B68169D47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072A-023C-4608-9E54-023F1B70575B}" type="datetimeFigureOut">
              <a:rPr lang="fr-FR" smtClean="0"/>
              <a:t>02/03/2015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05A3-F718-4E31-A1CD-F1B68169D47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072A-023C-4608-9E54-023F1B70575B}" type="datetimeFigureOut">
              <a:rPr lang="fr-FR" smtClean="0"/>
              <a:t>02/03/2015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05A3-F718-4E31-A1CD-F1B68169D47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072A-023C-4608-9E54-023F1B70575B}" type="datetimeFigureOut">
              <a:rPr lang="fr-FR" smtClean="0"/>
              <a:t>02/03/2015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05A3-F718-4E31-A1CD-F1B68169D47F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072A-023C-4608-9E54-023F1B70575B}" type="datetimeFigureOut">
              <a:rPr lang="fr-FR" smtClean="0"/>
              <a:t>02/03/2015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05A3-F718-4E31-A1CD-F1B68169D47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072A-023C-4608-9E54-023F1B70575B}" type="datetimeFigureOut">
              <a:rPr lang="fr-FR" smtClean="0"/>
              <a:t>02/03/2015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05A3-F718-4E31-A1CD-F1B68169D47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072A-023C-4608-9E54-023F1B70575B}" type="datetimeFigureOut">
              <a:rPr lang="fr-FR" smtClean="0"/>
              <a:t>02/03/2015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05A3-F718-4E31-A1CD-F1B68169D47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072A-023C-4608-9E54-023F1B70575B}" type="datetimeFigureOut">
              <a:rPr lang="fr-FR" smtClean="0"/>
              <a:t>02/03/2015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05A3-F718-4E31-A1CD-F1B68169D47F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072A-023C-4608-9E54-023F1B70575B}" type="datetimeFigureOut">
              <a:rPr lang="fr-FR" smtClean="0"/>
              <a:t>02/03/2015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A05A3-F718-4E31-A1CD-F1B68169D47F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439072A-023C-4608-9E54-023F1B70575B}" type="datetimeFigureOut">
              <a:rPr lang="fr-FR" smtClean="0"/>
              <a:t>02/03/2015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53A05A3-F718-4E31-A1CD-F1B68169D47F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39072A-023C-4608-9E54-023F1B70575B}" type="datetimeFigureOut">
              <a:rPr lang="fr-FR" smtClean="0"/>
              <a:t>02/03/2015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3A05A3-F718-4E31-A1CD-F1B68169D47F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5445224"/>
            <a:ext cx="8077200" cy="10081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800" dirty="0" smtClean="0"/>
              <a:t>Aurore </a:t>
            </a:r>
            <a:r>
              <a:rPr lang="en-US" sz="2800" dirty="0" err="1" smtClean="0"/>
              <a:t>Burietz</a:t>
            </a:r>
            <a:r>
              <a:rPr lang="en-US" sz="2800" dirty="0" smtClean="0"/>
              <a:t> &amp; </a:t>
            </a:r>
            <a:r>
              <a:rPr lang="en-US" sz="2800" dirty="0" err="1" smtClean="0"/>
              <a:t>Loredana</a:t>
            </a:r>
            <a:r>
              <a:rPr lang="en-US" sz="2800" dirty="0" smtClean="0"/>
              <a:t> </a:t>
            </a:r>
            <a:r>
              <a:rPr lang="en-US" sz="2800" dirty="0" err="1" smtClean="0"/>
              <a:t>Ureche-Rangau</a:t>
            </a:r>
            <a:endParaRPr lang="en-US" sz="2800" dirty="0" smtClean="0"/>
          </a:p>
          <a:p>
            <a:pPr algn="ctr"/>
            <a:endParaRPr lang="fr-FR" sz="2800" dirty="0"/>
          </a:p>
          <a:p>
            <a:pPr algn="ctr"/>
            <a:r>
              <a:rPr lang="fr-FR" sz="2800" dirty="0" smtClean="0"/>
              <a:t>IAES, Milan – March 14, 2015</a:t>
            </a:r>
            <a:endParaRPr lang="en-US" sz="2800" dirty="0" smtClean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39552" y="1395608"/>
            <a:ext cx="8077200" cy="210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u="sng" dirty="0" smtClean="0"/>
              <a:t>Bank lending characteristics</a:t>
            </a:r>
            <a:br>
              <a:rPr lang="en-US" sz="3200" u="sng" dirty="0" smtClean="0"/>
            </a:br>
            <a:r>
              <a:rPr lang="en-US" sz="3200" dirty="0" smtClean="0"/>
              <a:t>&amp;</a:t>
            </a:r>
            <a:r>
              <a:rPr lang="en-US" sz="3200" u="sng" dirty="0" smtClean="0"/>
              <a:t/>
            </a:r>
            <a:br>
              <a:rPr lang="en-US" sz="3200" u="sng" dirty="0" smtClean="0"/>
            </a:br>
            <a:r>
              <a:rPr lang="en-US" sz="3200" u="sng" dirty="0" smtClean="0"/>
              <a:t>The impact of the financial crisis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dirty="0"/>
              <a:t>Home sweet home!</a:t>
            </a:r>
          </a:p>
        </p:txBody>
      </p:sp>
    </p:spTree>
    <p:extLst>
      <p:ext uri="{BB962C8B-B14F-4D97-AF65-F5344CB8AC3E}">
        <p14:creationId xmlns:p14="http://schemas.microsoft.com/office/powerpoint/2010/main" val="94939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Data (2/2)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80757104"/>
              </p:ext>
            </p:extLst>
          </p:nvPr>
        </p:nvGraphicFramePr>
        <p:xfrm>
          <a:off x="251520" y="1556792"/>
          <a:ext cx="871296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433897276"/>
              </p:ext>
            </p:extLst>
          </p:nvPr>
        </p:nvGraphicFramePr>
        <p:xfrm>
          <a:off x="251520" y="2420888"/>
          <a:ext cx="871296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246159339"/>
              </p:ext>
            </p:extLst>
          </p:nvPr>
        </p:nvGraphicFramePr>
        <p:xfrm>
          <a:off x="2627784" y="3212976"/>
          <a:ext cx="3816424" cy="364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7369624" y="3817888"/>
            <a:ext cx="1162816" cy="403200"/>
            <a:chOff x="2652414" y="631939"/>
            <a:chExt cx="1162816" cy="403200"/>
          </a:xfrm>
        </p:grpSpPr>
        <p:sp>
          <p:nvSpPr>
            <p:cNvPr id="17" name="Rectangle 16"/>
            <p:cNvSpPr/>
            <p:nvPr/>
          </p:nvSpPr>
          <p:spPr>
            <a:xfrm>
              <a:off x="2652414" y="631939"/>
              <a:ext cx="1162816" cy="403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2652414" y="631939"/>
              <a:ext cx="1162816" cy="403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err="1" smtClean="0"/>
                <a:t>Borrower</a:t>
              </a:r>
              <a:endParaRPr lang="en-US" sz="14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369624" y="4221088"/>
            <a:ext cx="1162816" cy="1977944"/>
            <a:chOff x="2652414" y="1035139"/>
            <a:chExt cx="1162816" cy="1977944"/>
          </a:xfrm>
        </p:grpSpPr>
        <p:sp>
          <p:nvSpPr>
            <p:cNvPr id="15" name="Rectangle 14"/>
            <p:cNvSpPr/>
            <p:nvPr/>
          </p:nvSpPr>
          <p:spPr>
            <a:xfrm>
              <a:off x="2652414" y="1035139"/>
              <a:ext cx="1162816" cy="1977944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2652414" y="1035139"/>
              <a:ext cx="1162816" cy="19779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400" kern="1200" dirty="0" err="1" smtClean="0"/>
                <a:t>Matching</a:t>
              </a:r>
              <a:r>
                <a:rPr lang="fr-FR" sz="1400" kern="1200" dirty="0" smtClean="0"/>
                <a:t> </a:t>
              </a:r>
              <a:r>
                <a:rPr lang="fr-FR" sz="1400" kern="1200" dirty="0" err="1" smtClean="0"/>
                <a:t>name</a:t>
              </a:r>
              <a:endParaRPr lang="en-US" sz="1400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400" dirty="0" smtClean="0"/>
                <a:t>Financial data (US $)</a:t>
              </a:r>
              <a:endParaRPr lang="en-US" sz="1400" kern="1200" dirty="0"/>
            </a:p>
          </p:txBody>
        </p:sp>
      </p:grpSp>
      <p:sp>
        <p:nvSpPr>
          <p:cNvPr id="19" name="Right Arrow 18"/>
          <p:cNvSpPr/>
          <p:nvPr/>
        </p:nvSpPr>
        <p:spPr>
          <a:xfrm>
            <a:off x="6588224" y="4941168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539552" y="3856168"/>
            <a:ext cx="1162816" cy="403200"/>
            <a:chOff x="2652414" y="631939"/>
            <a:chExt cx="1162816" cy="403200"/>
          </a:xfrm>
        </p:grpSpPr>
        <p:sp>
          <p:nvSpPr>
            <p:cNvPr id="21" name="Rectangle 20"/>
            <p:cNvSpPr/>
            <p:nvPr/>
          </p:nvSpPr>
          <p:spPr>
            <a:xfrm>
              <a:off x="2652414" y="631939"/>
              <a:ext cx="1162816" cy="403200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2652414" y="631939"/>
              <a:ext cx="1162816" cy="403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56896" rIns="99568" bIns="56896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kern="1200" dirty="0" err="1" smtClean="0"/>
                <a:t>Lender</a:t>
              </a:r>
              <a:r>
                <a:rPr lang="fr-FR" sz="1400" dirty="0" smtClean="0"/>
                <a:t>(s)</a:t>
              </a:r>
              <a:endParaRPr lang="en-US" sz="1400" kern="12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39552" y="4259368"/>
            <a:ext cx="1162816" cy="1977944"/>
            <a:chOff x="2652414" y="1035139"/>
            <a:chExt cx="1162816" cy="1977944"/>
          </a:xfrm>
        </p:grpSpPr>
        <p:sp>
          <p:nvSpPr>
            <p:cNvPr id="24" name="Rectangle 23"/>
            <p:cNvSpPr/>
            <p:nvPr/>
          </p:nvSpPr>
          <p:spPr>
            <a:xfrm>
              <a:off x="2652414" y="1035139"/>
              <a:ext cx="1162816" cy="1977944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2652414" y="1035139"/>
              <a:ext cx="1162816" cy="19779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400" kern="1200" dirty="0" err="1" smtClean="0"/>
                <a:t>Matching</a:t>
              </a:r>
              <a:r>
                <a:rPr lang="fr-FR" sz="1400" kern="1200" dirty="0" smtClean="0"/>
                <a:t> </a:t>
              </a:r>
              <a:r>
                <a:rPr lang="fr-FR" sz="1400" kern="1200" dirty="0" err="1" smtClean="0"/>
                <a:t>name</a:t>
              </a:r>
              <a:endParaRPr lang="en-US" sz="1400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400" dirty="0" smtClean="0"/>
                <a:t>Financial data (US $)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400" kern="1200" dirty="0" err="1" smtClean="0"/>
                <a:t>History</a:t>
              </a:r>
              <a:r>
                <a:rPr lang="fr-FR" sz="1400" kern="1200" dirty="0" smtClean="0"/>
                <a:t> (</a:t>
              </a:r>
              <a:r>
                <a:rPr lang="fr-FR" sz="1400" kern="1200" dirty="0" err="1" smtClean="0"/>
                <a:t>mergers</a:t>
              </a:r>
              <a:r>
                <a:rPr lang="fr-FR" sz="1400" kern="1200" dirty="0" smtClean="0"/>
                <a:t>…)</a:t>
              </a:r>
              <a:endParaRPr lang="en-US" sz="1400" kern="1200" dirty="0"/>
            </a:p>
          </p:txBody>
        </p:sp>
      </p:grpSp>
      <p:sp>
        <p:nvSpPr>
          <p:cNvPr id="27" name="Right Arrow 26"/>
          <p:cNvSpPr/>
          <p:nvPr/>
        </p:nvSpPr>
        <p:spPr>
          <a:xfrm rot="10800000">
            <a:off x="1763689" y="4941168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urved Down Arrow 27"/>
          <p:cNvSpPr/>
          <p:nvPr/>
        </p:nvSpPr>
        <p:spPr>
          <a:xfrm>
            <a:off x="4532000" y="3501008"/>
            <a:ext cx="1368152" cy="31688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Bor. 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Curved Down Arrow 29"/>
          <p:cNvSpPr/>
          <p:nvPr/>
        </p:nvSpPr>
        <p:spPr>
          <a:xfrm flipH="1">
            <a:off x="3131840" y="3501008"/>
            <a:ext cx="1368152" cy="31688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Loan</a:t>
            </a:r>
            <a:r>
              <a:rPr lang="fr-FR" dirty="0" smtClean="0">
                <a:solidFill>
                  <a:schemeClr val="tx1"/>
                </a:solidFill>
              </a:rPr>
              <a:t> 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Motivation		</a:t>
            </a:r>
            <a:r>
              <a:rPr lang="fr-FR" dirty="0" err="1" smtClean="0"/>
              <a:t>Methodology</a:t>
            </a:r>
            <a:r>
              <a:rPr lang="fr-FR" dirty="0"/>
              <a:t>		</a:t>
            </a:r>
            <a:r>
              <a:rPr lang="fr-FR" b="1" dirty="0" smtClean="0">
                <a:solidFill>
                  <a:schemeClr val="accent1"/>
                </a:solidFill>
              </a:rPr>
              <a:t>Data</a:t>
            </a:r>
            <a:r>
              <a:rPr lang="fr-FR" dirty="0" smtClean="0"/>
              <a:t>		</a:t>
            </a:r>
            <a:r>
              <a:rPr lang="fr-FR" dirty="0" err="1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27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11" grpId="0">
        <p:bldAsOne/>
      </p:bldGraphic>
      <p:bldGraphic spid="12" grpId="0">
        <p:bldAsOne/>
      </p:bldGraphic>
      <p:bldP spid="19" grpId="0" animBg="1"/>
      <p:bldP spid="27" grpId="0" animBg="1"/>
      <p:bldP spid="28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448874"/>
              </p:ext>
            </p:extLst>
          </p:nvPr>
        </p:nvGraphicFramePr>
        <p:xfrm>
          <a:off x="107504" y="1412776"/>
          <a:ext cx="9036496" cy="4104460"/>
        </p:xfrm>
        <a:graphic>
          <a:graphicData uri="http://schemas.openxmlformats.org/drawingml/2006/table">
            <a:tbl>
              <a:tblPr/>
              <a:tblGrid>
                <a:gridCol w="1004055"/>
                <a:gridCol w="832898"/>
                <a:gridCol w="1175212"/>
                <a:gridCol w="821474"/>
                <a:gridCol w="1186636"/>
                <a:gridCol w="810050"/>
                <a:gridCol w="1198061"/>
                <a:gridCol w="820486"/>
                <a:gridCol w="1187624"/>
              </a:tblGrid>
              <a:tr h="410446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Loan supply regression (LNSPRD)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0446">
                <a:tc>
                  <a:txBody>
                    <a:bodyPr/>
                    <a:lstStyle/>
                    <a:p>
                      <a:pPr algn="l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Germany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0446">
                <a:tc>
                  <a:txBody>
                    <a:bodyPr/>
                    <a:lstStyle/>
                    <a:p>
                      <a:pPr algn="l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</a:t>
                      </a:r>
                      <a:r>
                        <a:rPr lang="en-US" sz="2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</a:t>
                      </a:r>
                      <a:r>
                        <a:rPr lang="en-US" sz="2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</a:t>
                      </a:r>
                      <a:r>
                        <a:rPr lang="en-US" sz="2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</a:t>
                      </a:r>
                      <a:r>
                        <a:rPr lang="en-US" sz="2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CFR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0.3156</a:t>
                      </a:r>
                      <a:endParaRPr lang="en-US" sz="2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0.1144</a:t>
                      </a:r>
                      <a:r>
                        <a:rPr lang="en-US" sz="2000" b="1" i="1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0.1104</a:t>
                      </a:r>
                      <a:endParaRPr lang="en-US" sz="20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0.1560</a:t>
                      </a:r>
                      <a:endParaRPr lang="en-US" sz="2000" b="0" i="1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0.2996</a:t>
                      </a:r>
                      <a:endParaRPr lang="en-US" sz="20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0.1904</a:t>
                      </a:r>
                      <a:endParaRPr lang="en-US" sz="2000" b="0" i="1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0.1130</a:t>
                      </a:r>
                      <a:endParaRPr lang="en-US" sz="20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0.2062</a:t>
                      </a:r>
                      <a:endParaRPr lang="en-US" sz="2000" b="0" i="1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0.4747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0.1271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0.4372</a:t>
                      </a:r>
                      <a:endParaRPr lang="en-US" sz="2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0.1290</a:t>
                      </a:r>
                      <a:r>
                        <a:rPr lang="en-US" sz="2000" b="1" i="1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0.5742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0.1904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0.1639</a:t>
                      </a:r>
                      <a:endParaRPr lang="en-US" sz="20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0.2142</a:t>
                      </a:r>
                      <a:endParaRPr lang="en-US" sz="2000" b="0" i="1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0.3663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0.1901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0.9650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0.2611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0.8164</a:t>
                      </a:r>
                      <a:endParaRPr lang="en-US" sz="2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0.2231</a:t>
                      </a:r>
                      <a:r>
                        <a:rPr lang="en-US" sz="2000" b="1" i="1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0.6269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0.2665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0.1042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0.9508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0.1307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0.9142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0.1599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0.5162</a:t>
                      </a:r>
                      <a:endParaRPr lang="en-US" sz="2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0.1375</a:t>
                      </a:r>
                      <a:r>
                        <a:rPr lang="en-US" sz="2000" b="1" i="1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CEUR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0.5586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0.0981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0.4400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0.1083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0.5289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0.1562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0.4666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0.1666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CNOAM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0.4605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0.0691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0.6257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0.0752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0.5628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0.1200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0.4701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0.1796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0.5920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0.0725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0.6787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0.0954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0.5251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0.1634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0.3646</a:t>
                      </a:r>
                      <a:endParaRPr lang="en-US" sz="20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0.2736</a:t>
                      </a:r>
                      <a:endParaRPr lang="en-US" sz="2000" b="0" i="1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Results</a:t>
            </a:r>
            <a:r>
              <a:rPr lang="fr-FR" dirty="0" smtClean="0"/>
              <a:t> (1/4) – GEO (2008-2013)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03648" y="5589240"/>
            <a:ext cx="3600400" cy="83099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err="1" smtClean="0"/>
              <a:t>Significant</a:t>
            </a:r>
            <a:r>
              <a:rPr lang="fr-FR" sz="2400" b="1" dirty="0" smtClean="0"/>
              <a:t> Home </a:t>
            </a:r>
            <a:r>
              <a:rPr lang="fr-FR" sz="2400" b="1" dirty="0" err="1" smtClean="0"/>
              <a:t>Bias</a:t>
            </a:r>
            <a:endParaRPr lang="fr-FR" sz="2400" b="1" dirty="0" smtClean="0"/>
          </a:p>
          <a:p>
            <a:pPr algn="ctr"/>
            <a:r>
              <a:rPr lang="fr-FR" sz="2400" dirty="0" smtClean="0"/>
              <a:t>(Wald coefficient test)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Motivation		</a:t>
            </a:r>
            <a:r>
              <a:rPr lang="fr-FR" dirty="0" err="1" smtClean="0"/>
              <a:t>Methodology</a:t>
            </a:r>
            <a:r>
              <a:rPr lang="fr-FR" dirty="0"/>
              <a:t>		</a:t>
            </a:r>
            <a:r>
              <a:rPr lang="fr-FR" dirty="0" smtClean="0"/>
              <a:t>Data		</a:t>
            </a:r>
            <a:r>
              <a:rPr lang="fr-FR" b="1" dirty="0" err="1" smtClean="0">
                <a:solidFill>
                  <a:schemeClr val="accent1"/>
                </a:solidFill>
              </a:rPr>
              <a:t>Results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1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416"/>
            <a:ext cx="8229600" cy="900336"/>
          </a:xfrm>
        </p:spPr>
        <p:txBody>
          <a:bodyPr>
            <a:normAutofit/>
          </a:bodyPr>
          <a:lstStyle/>
          <a:p>
            <a:r>
              <a:rPr lang="fr-FR" dirty="0" err="1" smtClean="0"/>
              <a:t>Results</a:t>
            </a:r>
            <a:r>
              <a:rPr lang="fr-FR" dirty="0"/>
              <a:t> </a:t>
            </a:r>
            <a:r>
              <a:rPr lang="fr-FR" dirty="0" smtClean="0"/>
              <a:t>(2/4) – GEO (2 crises)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089882"/>
              </p:ext>
            </p:extLst>
          </p:nvPr>
        </p:nvGraphicFramePr>
        <p:xfrm>
          <a:off x="251520" y="1413994"/>
          <a:ext cx="8640959" cy="5399382"/>
        </p:xfrm>
        <a:graphic>
          <a:graphicData uri="http://schemas.openxmlformats.org/drawingml/2006/table">
            <a:tbl>
              <a:tblPr/>
              <a:tblGrid>
                <a:gridCol w="936104"/>
                <a:gridCol w="1871389"/>
                <a:gridCol w="1917178"/>
                <a:gridCol w="1917178"/>
                <a:gridCol w="1999110"/>
              </a:tblGrid>
              <a:tr h="3701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Banking 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Sovereign debt 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Banking 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Sovereign debt 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5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 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(R² = 0.6116)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Germany 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(R² = 0.6369)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CFR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0.1063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0.4526***</a:t>
                      </a:r>
                      <a:endParaRPr lang="en-US" sz="2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0.0774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0.1047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05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CGE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0.4377**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0.5094***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0.4582**</a:t>
                      </a:r>
                      <a:endParaRPr lang="en-US" sz="2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0.4121***</a:t>
                      </a:r>
                      <a:endParaRPr lang="en-US" sz="2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05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-0.1848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0.8902***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1.0428**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0.9550***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05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CSP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0.4098**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1.2066***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0.4538***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1.1199***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05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CEUR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0.4042***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0.6980***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0.3193**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0.5142***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05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CNOAM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0.5005***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0.4573***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0.6734***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0.5178***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05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0.3620***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0.8282***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0.7085***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0.6487***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5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  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(R² = 0.6620)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Spain  </a:t>
                      </a:r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(R² = 0.7252)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CFR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0.2149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0.1542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0.3786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-0.0229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05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CGE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1.0589***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0.2484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0.4681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-0.2571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05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0.5324*</a:t>
                      </a:r>
                      <a:endParaRPr lang="en-US" sz="2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1.0364***</a:t>
                      </a:r>
                      <a:endParaRPr lang="en-US" sz="2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0.3739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0.8108**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05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CSP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0.5636**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1.1038***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0.3350*</a:t>
                      </a:r>
                      <a:endParaRPr lang="en-US" sz="2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0.5845***</a:t>
                      </a:r>
                      <a:endParaRPr lang="en-US" sz="2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05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CEUR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0.6943***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0.2190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0.3753*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0.4405**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05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CNOAM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0.9046***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0.1210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0.9064***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-0.1246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054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CASIA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0.4580**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0.5216**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0.4413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0.3099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38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Results</a:t>
            </a:r>
            <a:r>
              <a:rPr lang="fr-FR" dirty="0" smtClean="0"/>
              <a:t> (3/4) – </a:t>
            </a:r>
            <a:r>
              <a:rPr lang="fr-FR" dirty="0" err="1" smtClean="0"/>
              <a:t>Sectorial</a:t>
            </a:r>
            <a:r>
              <a:rPr lang="fr-FR" dirty="0" smtClean="0"/>
              <a:t> </a:t>
            </a:r>
            <a:r>
              <a:rPr lang="fr-FR" dirty="0" err="1" smtClean="0"/>
              <a:t>bias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256071"/>
              </p:ext>
            </p:extLst>
          </p:nvPr>
        </p:nvGraphicFramePr>
        <p:xfrm>
          <a:off x="179514" y="1844824"/>
          <a:ext cx="8784972" cy="1348740"/>
        </p:xfrm>
        <a:graphic>
          <a:graphicData uri="http://schemas.openxmlformats.org/drawingml/2006/table">
            <a:tbl>
              <a:tblPr/>
              <a:tblGrid>
                <a:gridCol w="720078"/>
                <a:gridCol w="1112722"/>
                <a:gridCol w="1191534"/>
                <a:gridCol w="880098"/>
                <a:gridCol w="1064118"/>
                <a:gridCol w="888098"/>
                <a:gridCol w="976108"/>
                <a:gridCol w="976108"/>
                <a:gridCol w="976108"/>
              </a:tblGrid>
              <a:tr h="1905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Loan supply regression (LNSPRD)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Germany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Coef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</a:t>
                      </a:r>
                      <a:r>
                        <a:rPr lang="en-US" sz="2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Coef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2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Std</a:t>
                      </a:r>
                      <a:r>
                        <a:rPr kumimoji="0" lang="en-US" sz="22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Err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2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Std</a:t>
                      </a:r>
                      <a:r>
                        <a:rPr kumimoji="0" lang="en-US" sz="22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Err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2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Std</a:t>
                      </a:r>
                      <a:r>
                        <a:rPr kumimoji="0" lang="en-US" sz="22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Err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0.0132</a:t>
                      </a:r>
                      <a:endParaRPr lang="en-US" sz="2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0.0025</a:t>
                      </a:r>
                      <a:r>
                        <a:rPr lang="en-US" sz="2000" b="1" i="1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0.0064</a:t>
                      </a:r>
                      <a:endParaRPr lang="en-US" sz="20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2000" b="1" i="1" u="none" strike="noStrike" kern="1200" dirty="0" smtClean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0.0031</a:t>
                      </a:r>
                      <a:r>
                        <a:rPr kumimoji="0" lang="en-US" sz="2000" b="1" i="1" u="none" strike="noStrike" kern="1200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0.0037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2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0.0044</a:t>
                      </a:r>
                      <a:endParaRPr kumimoji="0" lang="en-US" sz="20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2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0.0039</a:t>
                      </a:r>
                      <a:endParaRPr kumimoji="0" lang="en-US" sz="2000" b="0" i="1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017888"/>
              </p:ext>
            </p:extLst>
          </p:nvPr>
        </p:nvGraphicFramePr>
        <p:xfrm>
          <a:off x="179513" y="3991322"/>
          <a:ext cx="8784974" cy="1885950"/>
        </p:xfrm>
        <a:graphic>
          <a:graphicData uri="http://schemas.openxmlformats.org/drawingml/2006/table">
            <a:tbl>
              <a:tblPr/>
              <a:tblGrid>
                <a:gridCol w="821856"/>
                <a:gridCol w="849622"/>
                <a:gridCol w="1182806"/>
                <a:gridCol w="766325"/>
                <a:gridCol w="1182806"/>
                <a:gridCol w="766325"/>
                <a:gridCol w="118891"/>
                <a:gridCol w="1152128"/>
                <a:gridCol w="761409"/>
                <a:gridCol w="102687"/>
                <a:gridCol w="1080119"/>
              </a:tblGrid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Banking C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Sovereign debt 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Banking 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Sovereign debt 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Coef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Coef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Std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Coef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Std</a:t>
                      </a:r>
                      <a:r>
                        <a:rPr kumimoji="0" lang="en-US" sz="2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Err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0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Std</a:t>
                      </a:r>
                      <a:r>
                        <a:rPr kumimoji="0" lang="en-US" sz="2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Err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Germany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0.0172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0.0034***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0.0095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0.0034***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0.0130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1" i="1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1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0.0043***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Italy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0.0040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Motivation		</a:t>
            </a:r>
            <a:r>
              <a:rPr lang="fr-FR" dirty="0" err="1" smtClean="0"/>
              <a:t>Methodology</a:t>
            </a:r>
            <a:r>
              <a:rPr lang="fr-FR" dirty="0"/>
              <a:t>		</a:t>
            </a:r>
            <a:r>
              <a:rPr lang="fr-FR" dirty="0" smtClean="0"/>
              <a:t>Data		</a:t>
            </a:r>
            <a:r>
              <a:rPr lang="fr-FR" b="1" dirty="0" err="1" smtClean="0">
                <a:solidFill>
                  <a:schemeClr val="accent1"/>
                </a:solidFill>
              </a:rPr>
              <a:t>Results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23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Results</a:t>
            </a:r>
            <a:r>
              <a:rPr lang="fr-FR" dirty="0" smtClean="0"/>
              <a:t> (4/4) – FAC, BOR, LEN, REL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8860" y="1404940"/>
            <a:ext cx="8229600" cy="5264420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fr-FR" sz="2800" dirty="0" smtClean="0"/>
              <a:t>FAC</a:t>
            </a:r>
          </a:p>
          <a:p>
            <a:pPr lvl="1"/>
            <a:r>
              <a:rPr lang="fr-FR" sz="2400" dirty="0" err="1" smtClean="0"/>
              <a:t>Higher</a:t>
            </a:r>
            <a:r>
              <a:rPr lang="fr-FR" sz="2400" dirty="0" smtClean="0"/>
              <a:t> spread for </a:t>
            </a:r>
            <a:r>
              <a:rPr lang="fr-FR" sz="2400" dirty="0" err="1" smtClean="0"/>
              <a:t>secured</a:t>
            </a:r>
            <a:r>
              <a:rPr lang="fr-FR" sz="2400" dirty="0" smtClean="0"/>
              <a:t> </a:t>
            </a:r>
            <a:r>
              <a:rPr lang="fr-FR" sz="2400" dirty="0" err="1" smtClean="0"/>
              <a:t>loans</a:t>
            </a:r>
            <a:endParaRPr lang="fr-FR" sz="2400" dirty="0" smtClean="0"/>
          </a:p>
          <a:p>
            <a:pPr lvl="1"/>
            <a:r>
              <a:rPr lang="fr-FR" sz="2400" dirty="0" err="1" smtClean="0"/>
              <a:t>Lower</a:t>
            </a:r>
            <a:r>
              <a:rPr lang="fr-FR" sz="2400" dirty="0" smtClean="0"/>
              <a:t> spread for </a:t>
            </a:r>
            <a:r>
              <a:rPr lang="fr-FR" sz="2400" dirty="0" err="1" smtClean="0"/>
              <a:t>loans</a:t>
            </a:r>
            <a:r>
              <a:rPr lang="fr-FR" sz="2400" dirty="0" smtClean="0"/>
              <a:t> in euro</a:t>
            </a:r>
          </a:p>
          <a:p>
            <a:pPr lvl="1"/>
            <a:endParaRPr lang="fr-FR" sz="2000" dirty="0" smtClean="0"/>
          </a:p>
          <a:p>
            <a:r>
              <a:rPr lang="fr-FR" sz="2800" dirty="0" smtClean="0"/>
              <a:t>BOR</a:t>
            </a:r>
          </a:p>
          <a:p>
            <a:pPr lvl="1"/>
            <a:r>
              <a:rPr lang="fr-FR" sz="2400" dirty="0" err="1"/>
              <a:t>Lower</a:t>
            </a:r>
            <a:r>
              <a:rPr lang="fr-FR" sz="2400" dirty="0"/>
              <a:t> spread for </a:t>
            </a:r>
            <a:r>
              <a:rPr lang="fr-FR" sz="2400" dirty="0" err="1"/>
              <a:t>borrowers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a good </a:t>
            </a:r>
            <a:r>
              <a:rPr lang="fr-FR" sz="2400" dirty="0" err="1"/>
              <a:t>financial</a:t>
            </a:r>
            <a:r>
              <a:rPr lang="fr-FR" sz="2400" dirty="0"/>
              <a:t> </a:t>
            </a:r>
            <a:r>
              <a:rPr lang="fr-FR" sz="2400" dirty="0" smtClean="0"/>
              <a:t>position (high </a:t>
            </a:r>
            <a:r>
              <a:rPr lang="fr-FR" sz="2400" dirty="0" err="1"/>
              <a:t>level</a:t>
            </a:r>
            <a:r>
              <a:rPr lang="fr-FR" sz="2400" dirty="0"/>
              <a:t> of </a:t>
            </a:r>
            <a:r>
              <a:rPr lang="fr-FR" sz="2400" dirty="0" err="1" smtClean="0"/>
              <a:t>assets</a:t>
            </a:r>
            <a:r>
              <a:rPr lang="fr-FR" sz="2400" dirty="0" smtClean="0"/>
              <a:t>, </a:t>
            </a:r>
            <a:r>
              <a:rPr lang="fr-FR" sz="2400" dirty="0" err="1" smtClean="0"/>
              <a:t>low</a:t>
            </a:r>
            <a:r>
              <a:rPr lang="fr-FR" sz="2400" dirty="0" smtClean="0"/>
              <a:t> </a:t>
            </a:r>
            <a:r>
              <a:rPr lang="fr-FR" sz="2400" dirty="0" err="1"/>
              <a:t>level</a:t>
            </a:r>
            <a:r>
              <a:rPr lang="fr-FR" sz="2400" dirty="0"/>
              <a:t> of long-</a:t>
            </a:r>
            <a:r>
              <a:rPr lang="fr-FR" sz="2400" dirty="0" err="1"/>
              <a:t>term</a:t>
            </a:r>
            <a:r>
              <a:rPr lang="fr-FR" sz="2400" dirty="0"/>
              <a:t> </a:t>
            </a:r>
            <a:r>
              <a:rPr lang="fr-FR" sz="2400" dirty="0" err="1" smtClean="0"/>
              <a:t>debt</a:t>
            </a:r>
            <a:r>
              <a:rPr lang="fr-FR" sz="2400" dirty="0" smtClean="0"/>
              <a:t>)</a:t>
            </a:r>
          </a:p>
          <a:p>
            <a:pPr lvl="1"/>
            <a:endParaRPr lang="fr-FR" sz="2000" dirty="0"/>
          </a:p>
          <a:p>
            <a:r>
              <a:rPr lang="fr-FR" sz="2800" dirty="0" smtClean="0"/>
              <a:t>LEN &amp; REL</a:t>
            </a:r>
          </a:p>
          <a:p>
            <a:pPr lvl="1"/>
            <a:r>
              <a:rPr lang="fr-FR" sz="2400" dirty="0" err="1" smtClean="0"/>
              <a:t>Better</a:t>
            </a:r>
            <a:r>
              <a:rPr lang="fr-FR" sz="2400" dirty="0" smtClean="0"/>
              <a:t> </a:t>
            </a:r>
            <a:r>
              <a:rPr lang="fr-FR" sz="2400" dirty="0" err="1"/>
              <a:t>credit</a:t>
            </a:r>
            <a:r>
              <a:rPr lang="fr-FR" sz="2400" dirty="0"/>
              <a:t> </a:t>
            </a:r>
            <a:r>
              <a:rPr lang="fr-FR" sz="2400" dirty="0" err="1"/>
              <a:t>terms</a:t>
            </a:r>
            <a:r>
              <a:rPr lang="fr-FR" sz="2400" dirty="0"/>
              <a:t> </a:t>
            </a:r>
            <a:r>
              <a:rPr lang="fr-FR" sz="2400" dirty="0" err="1" smtClean="0"/>
              <a:t>when</a:t>
            </a:r>
            <a:r>
              <a:rPr lang="fr-FR" sz="2400" dirty="0" smtClean="0"/>
              <a:t>…</a:t>
            </a:r>
            <a:endParaRPr lang="fr-FR" sz="2400" dirty="0"/>
          </a:p>
          <a:p>
            <a:pPr lvl="2"/>
            <a:r>
              <a:rPr lang="fr-FR" dirty="0" smtClean="0"/>
              <a:t>… </a:t>
            </a:r>
            <a:r>
              <a:rPr lang="fr-FR" dirty="0" err="1" smtClean="0"/>
              <a:t>banks</a:t>
            </a:r>
            <a:r>
              <a:rPr lang="fr-FR" dirty="0" smtClean="0"/>
              <a:t> </a:t>
            </a:r>
            <a:r>
              <a:rPr lang="fr-FR" dirty="0"/>
              <a:t>have </a:t>
            </a:r>
            <a:r>
              <a:rPr lang="fr-FR" dirty="0" err="1"/>
              <a:t>strong</a:t>
            </a:r>
            <a:r>
              <a:rPr lang="fr-FR" dirty="0"/>
              <a:t> </a:t>
            </a:r>
            <a:r>
              <a:rPr lang="fr-FR" dirty="0" err="1"/>
              <a:t>financial</a:t>
            </a:r>
            <a:r>
              <a:rPr lang="fr-FR" dirty="0"/>
              <a:t> position</a:t>
            </a:r>
          </a:p>
          <a:p>
            <a:pPr lvl="2"/>
            <a:r>
              <a:rPr lang="fr-FR" dirty="0" smtClean="0"/>
              <a:t>… </a:t>
            </a:r>
            <a:r>
              <a:rPr lang="fr-FR" dirty="0" err="1" smtClean="0"/>
              <a:t>previous</a:t>
            </a:r>
            <a:r>
              <a:rPr lang="fr-FR" dirty="0" smtClean="0"/>
              <a:t> </a:t>
            </a:r>
            <a:r>
              <a:rPr lang="fr-FR" dirty="0" err="1"/>
              <a:t>relationship</a:t>
            </a:r>
            <a:r>
              <a:rPr lang="fr-FR" dirty="0"/>
              <a:t> </a:t>
            </a:r>
            <a:r>
              <a:rPr lang="fr-FR" dirty="0" err="1" smtClean="0"/>
              <a:t>exists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Motivation		</a:t>
            </a:r>
            <a:r>
              <a:rPr lang="fr-FR" dirty="0" err="1" smtClean="0"/>
              <a:t>Methodology</a:t>
            </a:r>
            <a:r>
              <a:rPr lang="fr-FR" dirty="0"/>
              <a:t>		</a:t>
            </a:r>
            <a:r>
              <a:rPr lang="fr-FR" dirty="0" smtClean="0"/>
              <a:t>Data		</a:t>
            </a:r>
            <a:r>
              <a:rPr lang="fr-FR" b="1" dirty="0" err="1" smtClean="0">
                <a:solidFill>
                  <a:schemeClr val="accent1"/>
                </a:solidFill>
              </a:rPr>
              <a:t>Results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56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Home </a:t>
            </a:r>
            <a:r>
              <a:rPr lang="fr-FR" dirty="0" err="1" smtClean="0"/>
              <a:t>bias</a:t>
            </a:r>
            <a:r>
              <a:rPr lang="fr-FR" dirty="0" smtClean="0"/>
              <a:t> for all </a:t>
            </a:r>
            <a:r>
              <a:rPr lang="fr-FR" dirty="0" err="1" smtClean="0"/>
              <a:t>banks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Portfolio diversification for French and </a:t>
            </a:r>
            <a:r>
              <a:rPr lang="fr-FR" dirty="0" err="1" smtClean="0"/>
              <a:t>German</a:t>
            </a:r>
            <a:r>
              <a:rPr lang="fr-FR" dirty="0" smtClean="0"/>
              <a:t> </a:t>
            </a:r>
            <a:r>
              <a:rPr lang="fr-FR" dirty="0" err="1" smtClean="0"/>
              <a:t>banks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Strong</a:t>
            </a:r>
            <a:r>
              <a:rPr lang="fr-FR" dirty="0" smtClean="0"/>
              <a:t> implications for </a:t>
            </a:r>
            <a:r>
              <a:rPr lang="fr-FR" dirty="0" err="1" smtClean="0"/>
              <a:t>banking</a:t>
            </a:r>
            <a:r>
              <a:rPr lang="fr-FR" dirty="0" smtClean="0"/>
              <a:t> </a:t>
            </a:r>
            <a:r>
              <a:rPr lang="fr-FR" dirty="0" err="1" smtClean="0"/>
              <a:t>regulations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86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5445224"/>
            <a:ext cx="8077200" cy="10081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800" dirty="0" smtClean="0"/>
              <a:t>Aurore </a:t>
            </a:r>
            <a:r>
              <a:rPr lang="en-US" sz="2800" dirty="0" err="1" smtClean="0"/>
              <a:t>Burietz</a:t>
            </a:r>
            <a:r>
              <a:rPr lang="en-US" sz="2800" dirty="0" smtClean="0"/>
              <a:t> &amp; </a:t>
            </a:r>
            <a:r>
              <a:rPr lang="en-US" sz="2800" dirty="0" err="1" smtClean="0"/>
              <a:t>Loredana</a:t>
            </a:r>
            <a:r>
              <a:rPr lang="en-US" sz="2800" dirty="0" smtClean="0"/>
              <a:t> </a:t>
            </a:r>
            <a:r>
              <a:rPr lang="en-US" sz="2800" dirty="0" err="1" smtClean="0"/>
              <a:t>Ureche-Rangau</a:t>
            </a:r>
            <a:endParaRPr lang="en-US" sz="2800" dirty="0" smtClean="0"/>
          </a:p>
          <a:p>
            <a:pPr algn="ctr"/>
            <a:endParaRPr lang="fr-FR" sz="2800" dirty="0"/>
          </a:p>
          <a:p>
            <a:pPr algn="ctr"/>
            <a:r>
              <a:rPr lang="fr-FR" sz="2800" dirty="0" smtClean="0"/>
              <a:t>IAES, Milan – March 14, 2015</a:t>
            </a:r>
            <a:endParaRPr lang="en-US" sz="2800" dirty="0" smtClean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39552" y="1395608"/>
            <a:ext cx="8077200" cy="210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u="sng" dirty="0" smtClean="0"/>
              <a:t>Bank lending characteristics</a:t>
            </a:r>
            <a:br>
              <a:rPr lang="en-US" sz="3200" u="sng" dirty="0" smtClean="0"/>
            </a:br>
            <a:r>
              <a:rPr lang="en-US" sz="3200" dirty="0" smtClean="0"/>
              <a:t>&amp;</a:t>
            </a:r>
            <a:r>
              <a:rPr lang="en-US" sz="3200" u="sng" dirty="0" smtClean="0"/>
              <a:t/>
            </a:r>
            <a:br>
              <a:rPr lang="en-US" sz="3200" u="sng" dirty="0" smtClean="0"/>
            </a:br>
            <a:r>
              <a:rPr lang="en-US" sz="3200" u="sng" dirty="0" smtClean="0"/>
              <a:t>The impact of the financial crisis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dirty="0"/>
              <a:t>Home sweet home!</a:t>
            </a:r>
          </a:p>
        </p:txBody>
      </p:sp>
    </p:spTree>
    <p:extLst>
      <p:ext uri="{BB962C8B-B14F-4D97-AF65-F5344CB8AC3E}">
        <p14:creationId xmlns:p14="http://schemas.microsoft.com/office/powerpoint/2010/main" val="86899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Clarifying the impact of the subprime crisis on bank lending activities</a:t>
            </a:r>
          </a:p>
          <a:p>
            <a:endParaRPr lang="en-US" dirty="0" smtClean="0"/>
          </a:p>
          <a:p>
            <a:r>
              <a:rPr lang="en-US" dirty="0" smtClean="0"/>
              <a:t>Identifying credit supply determinants during crises</a:t>
            </a:r>
          </a:p>
          <a:p>
            <a:endParaRPr lang="en-US" dirty="0" smtClean="0"/>
          </a:p>
          <a:p>
            <a:r>
              <a:rPr lang="fr-FR" dirty="0" err="1" smtClean="0"/>
              <a:t>Supporting</a:t>
            </a:r>
            <a:r>
              <a:rPr lang="fr-FR" dirty="0" smtClean="0"/>
              <a:t> </a:t>
            </a:r>
            <a:r>
              <a:rPr lang="en-US" dirty="0" smtClean="0"/>
              <a:t>and</a:t>
            </a:r>
            <a:r>
              <a:rPr lang="fr-FR" dirty="0" smtClean="0"/>
              <a:t> </a:t>
            </a:r>
            <a:r>
              <a:rPr lang="fr-FR" dirty="0" err="1" smtClean="0"/>
              <a:t>improving</a:t>
            </a:r>
            <a:r>
              <a:rPr lang="fr-FR" dirty="0" smtClean="0"/>
              <a:t> </a:t>
            </a:r>
            <a:r>
              <a:rPr lang="fr-FR" dirty="0" err="1" smtClean="0"/>
              <a:t>banking</a:t>
            </a:r>
            <a:r>
              <a:rPr lang="fr-FR" dirty="0" smtClean="0"/>
              <a:t> </a:t>
            </a:r>
            <a:r>
              <a:rPr lang="fr-FR" dirty="0" err="1" smtClean="0"/>
              <a:t>regulation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Motivation</a:t>
            </a:r>
            <a:r>
              <a:rPr lang="fr-FR" dirty="0" smtClean="0"/>
              <a:t>		</a:t>
            </a:r>
            <a:r>
              <a:rPr lang="fr-FR" dirty="0" err="1" smtClean="0"/>
              <a:t>Methodology</a:t>
            </a:r>
            <a:r>
              <a:rPr lang="fr-FR" dirty="0"/>
              <a:t>		</a:t>
            </a:r>
            <a:r>
              <a:rPr lang="fr-FR" dirty="0" smtClean="0"/>
              <a:t>Data		</a:t>
            </a:r>
            <a:r>
              <a:rPr lang="fr-FR" dirty="0" err="1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84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Research questions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25609"/>
          </a:xfrm>
        </p:spPr>
        <p:txBody>
          <a:bodyPr/>
          <a:lstStyle/>
          <a:p>
            <a:r>
              <a:rPr lang="en-US" dirty="0" smtClean="0"/>
              <a:t>Do we observe a home bias and/or a sectorial bias in bank lending after the collapse of Lehman Brothers?</a:t>
            </a:r>
          </a:p>
          <a:p>
            <a:endParaRPr lang="en-US" dirty="0" smtClean="0"/>
          </a:p>
          <a:p>
            <a:r>
              <a:rPr lang="en-US" dirty="0" smtClean="0"/>
              <a:t>What are the mechanisms/circumstances which affect the bank lending behavior and contribute to the home/sectorial bias?</a:t>
            </a:r>
          </a:p>
          <a:p>
            <a:endParaRPr lang="en-US" dirty="0" smtClean="0"/>
          </a:p>
          <a:p>
            <a:r>
              <a:rPr lang="en-US" dirty="0" smtClean="0"/>
              <a:t>How banks are different across countries?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Motivation</a:t>
            </a:r>
            <a:r>
              <a:rPr lang="fr-FR" dirty="0" smtClean="0"/>
              <a:t>		</a:t>
            </a:r>
            <a:r>
              <a:rPr lang="fr-FR" dirty="0" err="1" smtClean="0"/>
              <a:t>Methodology</a:t>
            </a:r>
            <a:r>
              <a:rPr lang="fr-FR" dirty="0"/>
              <a:t>		</a:t>
            </a:r>
            <a:r>
              <a:rPr lang="fr-FR" dirty="0" smtClean="0"/>
              <a:t>Data		</a:t>
            </a:r>
            <a:r>
              <a:rPr lang="fr-FR" dirty="0" err="1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53732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has been done?</a:t>
            </a:r>
          </a:p>
          <a:p>
            <a:pPr lvl="1"/>
            <a:r>
              <a:rPr lang="en-US" dirty="0" smtClean="0"/>
              <a:t>Flight-to-home effect (</a:t>
            </a:r>
            <a:r>
              <a:rPr lang="en-US" dirty="0" err="1" smtClean="0"/>
              <a:t>Giannetti</a:t>
            </a:r>
            <a:r>
              <a:rPr lang="en-US" dirty="0" smtClean="0"/>
              <a:t> and </a:t>
            </a:r>
            <a:r>
              <a:rPr lang="en-US" dirty="0" err="1" smtClean="0"/>
              <a:t>Laeven</a:t>
            </a:r>
            <a:r>
              <a:rPr lang="en-US" dirty="0" smtClean="0"/>
              <a:t>, 2012)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do we do?</a:t>
            </a:r>
          </a:p>
          <a:p>
            <a:pPr lvl="1"/>
            <a:r>
              <a:rPr lang="en-US" dirty="0"/>
              <a:t>Joint estimation of loan’s amount and spread</a:t>
            </a:r>
          </a:p>
          <a:p>
            <a:pPr lvl="1"/>
            <a:r>
              <a:rPr lang="fr-FR" dirty="0" smtClean="0"/>
              <a:t>Introduction of </a:t>
            </a:r>
            <a:r>
              <a:rPr lang="fr-FR" dirty="0" err="1" smtClean="0"/>
              <a:t>sectorial</a:t>
            </a:r>
            <a:r>
              <a:rPr lang="fr-FR" dirty="0" smtClean="0"/>
              <a:t> </a:t>
            </a:r>
            <a:r>
              <a:rPr lang="fr-FR" dirty="0" err="1" smtClean="0"/>
              <a:t>bias</a:t>
            </a:r>
            <a:endParaRPr lang="en-US" dirty="0" smtClean="0"/>
          </a:p>
          <a:p>
            <a:pPr lvl="1"/>
            <a:r>
              <a:rPr lang="en-US" dirty="0" smtClean="0"/>
              <a:t>Control for determinants of bank lending decisions</a:t>
            </a:r>
          </a:p>
          <a:p>
            <a:pPr lvl="1"/>
            <a:r>
              <a:rPr lang="en-US" dirty="0" smtClean="0"/>
              <a:t>Databases combination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do we find?</a:t>
            </a:r>
          </a:p>
          <a:p>
            <a:pPr lvl="1"/>
            <a:r>
              <a:rPr lang="en-US" dirty="0" smtClean="0"/>
              <a:t>France &amp; Germany: home bias – diversification</a:t>
            </a:r>
          </a:p>
          <a:p>
            <a:pPr lvl="1"/>
            <a:r>
              <a:rPr lang="en-US" dirty="0" smtClean="0"/>
              <a:t>Italy &amp; Spain: home bias during the banking crisis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6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(1/4)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dependent variables</a:t>
            </a:r>
          </a:p>
          <a:p>
            <a:pPr lvl="1"/>
            <a:r>
              <a:rPr lang="en-US" dirty="0" smtClean="0"/>
              <a:t>Spread (LN(SPRD))</a:t>
            </a:r>
          </a:p>
          <a:p>
            <a:pPr lvl="1"/>
            <a:r>
              <a:rPr lang="en-US" dirty="0" smtClean="0"/>
              <a:t>Amount (LN(AMT))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Joint estimation with 3SLS</a:t>
            </a:r>
          </a:p>
          <a:p>
            <a:pPr lvl="1"/>
            <a:r>
              <a:rPr lang="fr-FR" dirty="0" err="1" smtClean="0"/>
              <a:t>Credit</a:t>
            </a:r>
            <a:r>
              <a:rPr lang="fr-FR" dirty="0" smtClean="0"/>
              <a:t> </a:t>
            </a:r>
            <a:r>
              <a:rPr lang="fr-FR" dirty="0" err="1" smtClean="0"/>
              <a:t>supply</a:t>
            </a:r>
            <a:r>
              <a:rPr lang="fr-FR" dirty="0" smtClean="0"/>
              <a:t> </a:t>
            </a:r>
            <a:r>
              <a:rPr lang="fr-FR" dirty="0" err="1" smtClean="0"/>
              <a:t>equation</a:t>
            </a:r>
            <a:endParaRPr lang="fr-FR" dirty="0" smtClean="0"/>
          </a:p>
          <a:p>
            <a:pPr lvl="1"/>
            <a:r>
              <a:rPr lang="fr-FR" dirty="0" err="1" smtClean="0"/>
              <a:t>Credit</a:t>
            </a:r>
            <a:r>
              <a:rPr lang="fr-FR" dirty="0" smtClean="0"/>
              <a:t> </a:t>
            </a:r>
            <a:r>
              <a:rPr lang="fr-FR" dirty="0" err="1" smtClean="0"/>
              <a:t>demand</a:t>
            </a:r>
            <a:r>
              <a:rPr lang="fr-FR" dirty="0" smtClean="0"/>
              <a:t> </a:t>
            </a:r>
            <a:r>
              <a:rPr lang="fr-FR" dirty="0" err="1" smtClean="0"/>
              <a:t>equation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Motivation		</a:t>
            </a:r>
            <a:r>
              <a:rPr lang="fr-FR" b="1" dirty="0" err="1" smtClean="0">
                <a:solidFill>
                  <a:schemeClr val="accent1"/>
                </a:solidFill>
              </a:rPr>
              <a:t>Methodology</a:t>
            </a:r>
            <a:r>
              <a:rPr lang="fr-FR" dirty="0"/>
              <a:t>		</a:t>
            </a:r>
            <a:r>
              <a:rPr lang="fr-FR" dirty="0" smtClean="0"/>
              <a:t>Data		</a:t>
            </a:r>
            <a:r>
              <a:rPr lang="fr-FR" dirty="0" err="1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45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(2/4)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29309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Determinants of credit terms</a:t>
            </a:r>
          </a:p>
          <a:p>
            <a:pPr lvl="1"/>
            <a:r>
              <a:rPr lang="en-US" dirty="0" smtClean="0"/>
              <a:t>FAC: loan’s characteristics</a:t>
            </a:r>
          </a:p>
          <a:p>
            <a:pPr lvl="1"/>
            <a:r>
              <a:rPr lang="en-US" dirty="0" smtClean="0"/>
              <a:t>BOR: company’s characteristics</a:t>
            </a:r>
          </a:p>
          <a:p>
            <a:pPr lvl="1"/>
            <a:r>
              <a:rPr lang="en-US" dirty="0" smtClean="0"/>
              <a:t>LEN</a:t>
            </a:r>
            <a:r>
              <a:rPr lang="en-US" dirty="0"/>
              <a:t>: </a:t>
            </a:r>
            <a:r>
              <a:rPr lang="en-US" dirty="0" smtClean="0"/>
              <a:t>bank’s characteristics</a:t>
            </a:r>
          </a:p>
          <a:p>
            <a:pPr lvl="1"/>
            <a:r>
              <a:rPr lang="en-US" dirty="0" smtClean="0"/>
              <a:t>REL: relationship between the bank and the company</a:t>
            </a:r>
          </a:p>
          <a:p>
            <a:pPr lvl="1"/>
            <a:endParaRPr lang="en-US" dirty="0" smtClean="0"/>
          </a:p>
          <a:p>
            <a:r>
              <a:rPr lang="en-US" sz="2600" dirty="0" err="1" smtClean="0">
                <a:solidFill>
                  <a:srgbClr val="FFC000"/>
                </a:solidFill>
              </a:rPr>
              <a:t>Beim</a:t>
            </a:r>
            <a:r>
              <a:rPr lang="en-US" sz="2600" dirty="0" smtClean="0">
                <a:solidFill>
                  <a:srgbClr val="FFC000"/>
                </a:solidFill>
              </a:rPr>
              <a:t> (1996), </a:t>
            </a:r>
            <a:r>
              <a:rPr lang="en-US" sz="2600" dirty="0">
                <a:solidFill>
                  <a:srgbClr val="FFC000"/>
                </a:solidFill>
              </a:rPr>
              <a:t>Hubbard et al</a:t>
            </a:r>
            <a:r>
              <a:rPr lang="en-US" sz="2600" dirty="0" smtClean="0">
                <a:solidFill>
                  <a:srgbClr val="FFC000"/>
                </a:solidFill>
              </a:rPr>
              <a:t>. (2002), </a:t>
            </a:r>
            <a:r>
              <a:rPr lang="en-US" sz="2600" dirty="0" err="1">
                <a:solidFill>
                  <a:srgbClr val="FFC000"/>
                </a:solidFill>
              </a:rPr>
              <a:t>Calomiris</a:t>
            </a:r>
            <a:r>
              <a:rPr lang="en-US" sz="2600" dirty="0">
                <a:solidFill>
                  <a:srgbClr val="FFC000"/>
                </a:solidFill>
              </a:rPr>
              <a:t> and </a:t>
            </a:r>
            <a:r>
              <a:rPr lang="en-US" sz="2600" dirty="0" err="1" smtClean="0">
                <a:solidFill>
                  <a:srgbClr val="FFC000"/>
                </a:solidFill>
              </a:rPr>
              <a:t>Pornrojnangkool</a:t>
            </a:r>
            <a:r>
              <a:rPr lang="en-US" sz="2600" dirty="0" smtClean="0">
                <a:solidFill>
                  <a:srgbClr val="FFC000"/>
                </a:solidFill>
              </a:rPr>
              <a:t> (2005), </a:t>
            </a:r>
            <a:r>
              <a:rPr lang="en-US" sz="2600" dirty="0">
                <a:solidFill>
                  <a:srgbClr val="FFC000"/>
                </a:solidFill>
              </a:rPr>
              <a:t>Brick and </a:t>
            </a:r>
            <a:r>
              <a:rPr lang="en-US" sz="2600" dirty="0" err="1" smtClean="0">
                <a:solidFill>
                  <a:srgbClr val="FFC000"/>
                </a:solidFill>
              </a:rPr>
              <a:t>Palia</a:t>
            </a:r>
            <a:r>
              <a:rPr lang="en-US" sz="2600" dirty="0" smtClean="0">
                <a:solidFill>
                  <a:srgbClr val="FFC000"/>
                </a:solidFill>
              </a:rPr>
              <a:t> (2007), </a:t>
            </a:r>
            <a:r>
              <a:rPr lang="en-US" sz="2600" dirty="0" err="1">
                <a:solidFill>
                  <a:srgbClr val="FFC000"/>
                </a:solidFill>
              </a:rPr>
              <a:t>Chakravarty</a:t>
            </a:r>
            <a:r>
              <a:rPr lang="en-US" sz="2600" dirty="0">
                <a:solidFill>
                  <a:srgbClr val="FFC000"/>
                </a:solidFill>
              </a:rPr>
              <a:t> and </a:t>
            </a:r>
            <a:r>
              <a:rPr lang="en-US" sz="2600" dirty="0" err="1" smtClean="0">
                <a:solidFill>
                  <a:srgbClr val="FFC000"/>
                </a:solidFill>
              </a:rPr>
              <a:t>Yilmazer</a:t>
            </a:r>
            <a:r>
              <a:rPr lang="en-US" sz="2600" dirty="0" smtClean="0">
                <a:solidFill>
                  <a:srgbClr val="FFC000"/>
                </a:solidFill>
              </a:rPr>
              <a:t> (2007), </a:t>
            </a:r>
            <a:r>
              <a:rPr lang="en-US" sz="2600" dirty="0" err="1">
                <a:solidFill>
                  <a:srgbClr val="FFC000"/>
                </a:solidFill>
              </a:rPr>
              <a:t>Kapan</a:t>
            </a:r>
            <a:r>
              <a:rPr lang="en-US" sz="2600" dirty="0">
                <a:solidFill>
                  <a:srgbClr val="FFC000"/>
                </a:solidFill>
              </a:rPr>
              <a:t> and Minoiu (2013)</a:t>
            </a:r>
            <a:endParaRPr lang="en-US" sz="2600" dirty="0" smtClean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1700808"/>
                <a:ext cx="9144000" cy="3304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𝐿𝑁𝑆𝑃𝑅𝐷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500" i="1">
                              <a:latin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1500" i="1">
                              <a:latin typeface="Cambria Math"/>
                            </a:rPr>
                            <m:t>𝑆</m:t>
                          </m:r>
                        </m:sup>
                      </m:sSup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5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1500" i="1">
                              <a:latin typeface="Cambria Math"/>
                            </a:rPr>
                            <m:t>𝑆</m:t>
                          </m:r>
                        </m:sup>
                      </m:sSub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𝐹𝐴𝐶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5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1500" i="1">
                              <a:latin typeface="Cambria Math"/>
                            </a:rPr>
                            <m:t>𝑆</m:t>
                          </m:r>
                        </m:sup>
                      </m:sSub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𝐵𝑂𝑅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5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sz="1500" i="1">
                              <a:latin typeface="Cambria Math"/>
                            </a:rPr>
                            <m:t>𝑆</m:t>
                          </m:r>
                        </m:sup>
                      </m:sSub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𝐿𝐸𝑁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5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4</m:t>
                          </m:r>
                        </m:sub>
                        <m:sup>
                          <m:r>
                            <a:rPr lang="en-US" sz="1500" i="1">
                              <a:latin typeface="Cambria Math"/>
                            </a:rPr>
                            <m:t>𝑆</m:t>
                          </m:r>
                        </m:sup>
                      </m:sSub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𝑅𝐸𝐿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500" i="1">
                              <a:latin typeface="Cambria Math"/>
                            </a:rPr>
                            <m:t>𝜃</m:t>
                          </m:r>
                        </m:e>
                        <m:sup>
                          <m:r>
                            <a:rPr lang="en-US" sz="1500" i="1">
                              <a:latin typeface="Cambria Math"/>
                            </a:rPr>
                            <m:t>𝑆</m:t>
                          </m:r>
                        </m:sup>
                      </m:s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𝐺𝐸𝑂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sz="15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𝜸</m:t>
                          </m:r>
                        </m:e>
                        <m:sup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𝑺</m:t>
                          </m:r>
                        </m:sup>
                      </m:sSup>
                      <m:sSub>
                        <m:sSubPr>
                          <m:ctrlPr>
                            <a:rPr lang="fr-FR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𝑺𝑼𝑷</m:t>
                          </m:r>
                        </m:e>
                        <m:sub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sz="15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500" b="1" i="1">
                              <a:latin typeface="Cambria Math"/>
                            </a:rPr>
                            <m:t>𝜹</m:t>
                          </m:r>
                        </m:e>
                        <m:sup>
                          <m:r>
                            <a:rPr lang="en-US" sz="1500" b="1" i="1">
                              <a:latin typeface="Cambria Math"/>
                            </a:rPr>
                            <m:t>𝑺</m:t>
                          </m:r>
                        </m:sup>
                      </m:sSup>
                      <m:sSub>
                        <m:sSubPr>
                          <m:ctrlPr>
                            <a:rPr lang="fr-FR" sz="15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latin typeface="Cambria Math"/>
                            </a:rPr>
                            <m:t>𝑳𝑵𝑨𝑴𝑻</m:t>
                          </m:r>
                        </m:e>
                        <m:sub>
                          <m:r>
                            <a:rPr lang="en-US" sz="1500" b="1" i="1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1</m:t>
                          </m:r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     (1)</m:t>
                      </m:r>
                    </m:oMath>
                  </m:oMathPara>
                </a14:m>
                <a:endParaRPr lang="en-US" sz="15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00808"/>
                <a:ext cx="9144000" cy="330475"/>
              </a:xfrm>
              <a:prstGeom prst="rect">
                <a:avLst/>
              </a:prstGeom>
              <a:blipFill rotWithShape="0">
                <a:blip r:embed="rId3"/>
                <a:stretch>
                  <a:fillRect b="-1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-108520" y="2054367"/>
                <a:ext cx="9252520" cy="328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𝐿𝑁𝐴𝑀𝑇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500" i="1">
                              <a:latin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1500" i="1">
                              <a:latin typeface="Cambria Math"/>
                            </a:rPr>
                            <m:t>𝐷</m:t>
                          </m:r>
                        </m:sup>
                      </m:sSup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5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1500" i="1">
                              <a:latin typeface="Cambria Math"/>
                            </a:rPr>
                            <m:t>𝐷</m:t>
                          </m:r>
                        </m:sup>
                      </m:sSub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𝐹𝐴𝐶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5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1500" i="1">
                              <a:latin typeface="Cambria Math"/>
                            </a:rPr>
                            <m:t>𝐷</m:t>
                          </m:r>
                        </m:sup>
                      </m:sSub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𝐵𝑂𝑅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5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sz="1500" i="1">
                              <a:latin typeface="Cambria Math"/>
                            </a:rPr>
                            <m:t>𝐷</m:t>
                          </m:r>
                        </m:sup>
                      </m:sSub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𝐿𝐸𝑁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5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4</m:t>
                          </m:r>
                        </m:sub>
                        <m:sup>
                          <m:r>
                            <a:rPr lang="en-US" sz="1500" i="1">
                              <a:latin typeface="Cambria Math"/>
                            </a:rPr>
                            <m:t>𝐷</m:t>
                          </m:r>
                        </m:sup>
                      </m:sSub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𝑅𝐸𝐿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500" i="1">
                              <a:latin typeface="Cambria Math"/>
                            </a:rPr>
                            <m:t>𝜃</m:t>
                          </m:r>
                        </m:e>
                        <m:sup>
                          <m:r>
                            <a:rPr lang="en-US" sz="1500" i="1">
                              <a:latin typeface="Cambria Math"/>
                            </a:rPr>
                            <m:t>𝐷</m:t>
                          </m:r>
                        </m:sup>
                      </m:s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𝐺𝐸𝑂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sz="15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𝜸</m:t>
                          </m:r>
                        </m:e>
                        <m:sup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𝑫</m:t>
                          </m:r>
                        </m:sup>
                      </m:sSup>
                      <m:sSub>
                        <m:sSubPr>
                          <m:ctrlPr>
                            <a:rPr lang="fr-FR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𝑫𝑬𝑴</m:t>
                          </m:r>
                        </m:e>
                        <m:sub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sz="15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500" b="1" i="1">
                              <a:latin typeface="Cambria Math"/>
                            </a:rPr>
                            <m:t>𝜹</m:t>
                          </m:r>
                        </m:e>
                        <m:sup>
                          <m:r>
                            <a:rPr lang="en-US" sz="1500" b="1" i="1">
                              <a:latin typeface="Cambria Math"/>
                            </a:rPr>
                            <m:t>𝑫</m:t>
                          </m:r>
                        </m:sup>
                      </m:sSup>
                      <m:sSub>
                        <m:sSubPr>
                          <m:ctrlPr>
                            <a:rPr lang="fr-FR" sz="15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latin typeface="Cambria Math"/>
                            </a:rPr>
                            <m:t>𝑳𝑵𝑺𝑷𝑹𝑫</m:t>
                          </m:r>
                        </m:e>
                        <m:sub>
                          <m:r>
                            <a:rPr lang="en-US" sz="1500" b="1" i="1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2</m:t>
                          </m:r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 (2)</m:t>
                      </m:r>
                    </m:oMath>
                  </m:oMathPara>
                </a14:m>
                <a:endParaRPr lang="en-US" sz="15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20" y="2054367"/>
                <a:ext cx="9252520" cy="328616"/>
              </a:xfrm>
              <a:prstGeom prst="rect">
                <a:avLst/>
              </a:prstGeom>
              <a:blipFill rotWithShape="0">
                <a:blip r:embed="rId4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Motivation		</a:t>
            </a:r>
            <a:r>
              <a:rPr lang="fr-FR" b="1" dirty="0" err="1" smtClean="0">
                <a:solidFill>
                  <a:schemeClr val="accent1"/>
                </a:solidFill>
              </a:rPr>
              <a:t>Methodology</a:t>
            </a:r>
            <a:r>
              <a:rPr lang="fr-FR" dirty="0"/>
              <a:t>		</a:t>
            </a:r>
            <a:r>
              <a:rPr lang="fr-FR" dirty="0" smtClean="0"/>
              <a:t>Data		</a:t>
            </a:r>
            <a:r>
              <a:rPr lang="fr-FR" dirty="0" err="1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8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(3/4)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293096"/>
          </a:xfrm>
        </p:spPr>
        <p:txBody>
          <a:bodyPr>
            <a:normAutofit/>
          </a:bodyPr>
          <a:lstStyle/>
          <a:p>
            <a:r>
              <a:rPr lang="en-US" dirty="0" smtClean="0"/>
              <a:t>Home bias variable</a:t>
            </a:r>
          </a:p>
          <a:p>
            <a:pPr lvl="1"/>
            <a:r>
              <a:rPr lang="en-US" dirty="0" smtClean="0"/>
              <a:t>GEO: nationality </a:t>
            </a:r>
            <a:r>
              <a:rPr lang="en-US" dirty="0"/>
              <a:t>of the </a:t>
            </a:r>
            <a:r>
              <a:rPr lang="en-US" dirty="0" smtClean="0"/>
              <a:t>borrower AFTER the collapse of Lehman Brothers</a:t>
            </a:r>
          </a:p>
          <a:p>
            <a:pPr lvl="1"/>
            <a:endParaRPr lang="en-US" dirty="0" smtClean="0"/>
          </a:p>
          <a:p>
            <a:r>
              <a:rPr lang="en-US" sz="2400" dirty="0">
                <a:solidFill>
                  <a:srgbClr val="FFC000"/>
                </a:solidFill>
              </a:rPr>
              <a:t>De Haas and Von </a:t>
            </a:r>
            <a:r>
              <a:rPr lang="en-US" sz="2400" dirty="0" err="1">
                <a:solidFill>
                  <a:srgbClr val="FFC000"/>
                </a:solidFill>
              </a:rPr>
              <a:t>Horen</a:t>
            </a:r>
            <a:r>
              <a:rPr lang="en-US" sz="2400" dirty="0">
                <a:solidFill>
                  <a:srgbClr val="FFC000"/>
                </a:solidFill>
              </a:rPr>
              <a:t> (2011</a:t>
            </a:r>
            <a:r>
              <a:rPr lang="en-US" sz="2400" dirty="0" smtClean="0">
                <a:solidFill>
                  <a:srgbClr val="FFC000"/>
                </a:solidFill>
              </a:rPr>
              <a:t>), </a:t>
            </a:r>
            <a:r>
              <a:rPr lang="en-US" sz="2400" dirty="0" err="1" smtClean="0">
                <a:solidFill>
                  <a:srgbClr val="FFC000"/>
                </a:solidFill>
              </a:rPr>
              <a:t>Cetorelli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>
                <a:solidFill>
                  <a:srgbClr val="FFC000"/>
                </a:solidFill>
              </a:rPr>
              <a:t>and Goldberg (</a:t>
            </a:r>
            <a:r>
              <a:rPr lang="en-US" sz="2400" dirty="0" smtClean="0">
                <a:solidFill>
                  <a:srgbClr val="FFC000"/>
                </a:solidFill>
              </a:rPr>
              <a:t>2011), </a:t>
            </a:r>
            <a:r>
              <a:rPr lang="en-US" sz="2400" dirty="0" err="1" smtClean="0">
                <a:solidFill>
                  <a:srgbClr val="FFC000"/>
                </a:solidFill>
              </a:rPr>
              <a:t>Giannetti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>
                <a:solidFill>
                  <a:srgbClr val="FFC000"/>
                </a:solidFill>
              </a:rPr>
              <a:t>and </a:t>
            </a:r>
            <a:r>
              <a:rPr lang="en-US" sz="2400" dirty="0" err="1">
                <a:solidFill>
                  <a:srgbClr val="FFC000"/>
                </a:solidFill>
              </a:rPr>
              <a:t>Laeven</a:t>
            </a:r>
            <a:r>
              <a:rPr lang="en-US" sz="2400" dirty="0">
                <a:solidFill>
                  <a:srgbClr val="FFC000"/>
                </a:solidFill>
              </a:rPr>
              <a:t>, </a:t>
            </a:r>
            <a:r>
              <a:rPr lang="en-US" sz="2400" dirty="0" smtClean="0">
                <a:solidFill>
                  <a:srgbClr val="FFC000"/>
                </a:solidFill>
              </a:rPr>
              <a:t>(2012)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0" y="1700808"/>
                <a:ext cx="9144000" cy="3304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𝐿𝑁𝑆𝑃𝑅𝐷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500" i="1">
                              <a:latin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1500" i="1">
                              <a:latin typeface="Cambria Math"/>
                            </a:rPr>
                            <m:t>𝑆</m:t>
                          </m:r>
                        </m:sup>
                      </m:sSup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5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1500" i="1">
                              <a:latin typeface="Cambria Math"/>
                            </a:rPr>
                            <m:t>𝑆</m:t>
                          </m:r>
                        </m:sup>
                      </m:sSub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𝐹𝐴𝐶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5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1500" i="1">
                              <a:latin typeface="Cambria Math"/>
                            </a:rPr>
                            <m:t>𝑆</m:t>
                          </m:r>
                        </m:sup>
                      </m:sSub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𝐵𝑂𝑅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5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sz="1500" i="1">
                              <a:latin typeface="Cambria Math"/>
                            </a:rPr>
                            <m:t>𝑆</m:t>
                          </m:r>
                        </m:sup>
                      </m:sSub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𝐿𝐸𝑁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5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4</m:t>
                          </m:r>
                        </m:sub>
                        <m:sup>
                          <m:r>
                            <a:rPr lang="en-US" sz="1500" i="1">
                              <a:latin typeface="Cambria Math"/>
                            </a:rPr>
                            <m:t>𝑆</m:t>
                          </m:r>
                        </m:sup>
                      </m:sSub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𝑅𝐸𝐿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500" i="1">
                              <a:latin typeface="Cambria Math"/>
                            </a:rPr>
                            <m:t>𝜃</m:t>
                          </m:r>
                        </m:e>
                        <m:sup>
                          <m:r>
                            <a:rPr lang="en-US" sz="1500" i="1">
                              <a:latin typeface="Cambria Math"/>
                            </a:rPr>
                            <m:t>𝑆</m:t>
                          </m:r>
                        </m:sup>
                      </m:s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𝐺𝐸𝑂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sz="15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𝜸</m:t>
                          </m:r>
                        </m:e>
                        <m:sup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𝑺</m:t>
                          </m:r>
                        </m:sup>
                      </m:sSup>
                      <m:sSub>
                        <m:sSubPr>
                          <m:ctrlPr>
                            <a:rPr lang="fr-FR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𝑺𝑼𝑷</m:t>
                          </m:r>
                        </m:e>
                        <m:sub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sz="15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500" b="1" i="1">
                              <a:latin typeface="Cambria Math"/>
                            </a:rPr>
                            <m:t>𝜹</m:t>
                          </m:r>
                        </m:e>
                        <m:sup>
                          <m:r>
                            <a:rPr lang="en-US" sz="1500" b="1" i="1">
                              <a:latin typeface="Cambria Math"/>
                            </a:rPr>
                            <m:t>𝑺</m:t>
                          </m:r>
                        </m:sup>
                      </m:sSup>
                      <m:sSub>
                        <m:sSubPr>
                          <m:ctrlPr>
                            <a:rPr lang="fr-FR" sz="15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latin typeface="Cambria Math"/>
                            </a:rPr>
                            <m:t>𝑳𝑵𝑨𝑴𝑻</m:t>
                          </m:r>
                        </m:e>
                        <m:sub>
                          <m:r>
                            <a:rPr lang="en-US" sz="1500" b="1" i="1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1</m:t>
                          </m:r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     (1)</m:t>
                      </m:r>
                    </m:oMath>
                  </m:oMathPara>
                </a14:m>
                <a:endParaRPr lang="en-US" sz="15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00808"/>
                <a:ext cx="9144000" cy="330475"/>
              </a:xfrm>
              <a:prstGeom prst="rect">
                <a:avLst/>
              </a:prstGeom>
              <a:blipFill rotWithShape="0">
                <a:blip r:embed="rId3"/>
                <a:stretch>
                  <a:fillRect b="-1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-108520" y="2054367"/>
                <a:ext cx="9252520" cy="328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𝐿𝑁𝐴𝑀𝑇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500" i="1">
                              <a:latin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1500" i="1">
                              <a:latin typeface="Cambria Math"/>
                            </a:rPr>
                            <m:t>𝐷</m:t>
                          </m:r>
                        </m:sup>
                      </m:sSup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5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1500" i="1">
                              <a:latin typeface="Cambria Math"/>
                            </a:rPr>
                            <m:t>𝐷</m:t>
                          </m:r>
                        </m:sup>
                      </m:sSub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𝐹𝐴𝐶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5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1500" i="1">
                              <a:latin typeface="Cambria Math"/>
                            </a:rPr>
                            <m:t>𝐷</m:t>
                          </m:r>
                        </m:sup>
                      </m:sSub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𝐵𝑂𝑅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5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sz="1500" i="1">
                              <a:latin typeface="Cambria Math"/>
                            </a:rPr>
                            <m:t>𝐷</m:t>
                          </m:r>
                        </m:sup>
                      </m:sSub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𝐿𝐸𝑁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5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4</m:t>
                          </m:r>
                        </m:sub>
                        <m:sup>
                          <m:r>
                            <a:rPr lang="en-US" sz="1500" i="1">
                              <a:latin typeface="Cambria Math"/>
                            </a:rPr>
                            <m:t>𝐷</m:t>
                          </m:r>
                        </m:sup>
                      </m:sSub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𝑅𝐸𝐿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500" i="1">
                              <a:latin typeface="Cambria Math"/>
                            </a:rPr>
                            <m:t>𝜃</m:t>
                          </m:r>
                        </m:e>
                        <m:sup>
                          <m:r>
                            <a:rPr lang="en-US" sz="1500" i="1">
                              <a:latin typeface="Cambria Math"/>
                            </a:rPr>
                            <m:t>𝐷</m:t>
                          </m:r>
                        </m:sup>
                      </m:s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𝐺𝐸𝑂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sz="15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𝜸</m:t>
                          </m:r>
                        </m:e>
                        <m:sup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𝑫</m:t>
                          </m:r>
                        </m:sup>
                      </m:sSup>
                      <m:sSub>
                        <m:sSubPr>
                          <m:ctrlPr>
                            <a:rPr lang="fr-FR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𝑫𝑬𝑴</m:t>
                          </m:r>
                        </m:e>
                        <m:sub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sz="15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500" b="1" i="1">
                              <a:latin typeface="Cambria Math"/>
                            </a:rPr>
                            <m:t>𝜹</m:t>
                          </m:r>
                        </m:e>
                        <m:sup>
                          <m:r>
                            <a:rPr lang="en-US" sz="1500" b="1" i="1">
                              <a:latin typeface="Cambria Math"/>
                            </a:rPr>
                            <m:t>𝑫</m:t>
                          </m:r>
                        </m:sup>
                      </m:sSup>
                      <m:sSub>
                        <m:sSubPr>
                          <m:ctrlPr>
                            <a:rPr lang="fr-FR" sz="15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latin typeface="Cambria Math"/>
                            </a:rPr>
                            <m:t>𝑳𝑵𝑺𝑷𝑹𝑫</m:t>
                          </m:r>
                        </m:e>
                        <m:sub>
                          <m:r>
                            <a:rPr lang="en-US" sz="1500" b="1" i="1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2</m:t>
                          </m:r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 (2)</m:t>
                      </m:r>
                    </m:oMath>
                  </m:oMathPara>
                </a14:m>
                <a:endParaRPr lang="en-US" sz="15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20" y="2054367"/>
                <a:ext cx="9252520" cy="328616"/>
              </a:xfrm>
              <a:prstGeom prst="rect">
                <a:avLst/>
              </a:prstGeom>
              <a:blipFill rotWithShape="0">
                <a:blip r:embed="rId4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Motivation		</a:t>
            </a:r>
            <a:r>
              <a:rPr lang="fr-FR" b="1" dirty="0" err="1" smtClean="0">
                <a:solidFill>
                  <a:schemeClr val="accent1"/>
                </a:solidFill>
              </a:rPr>
              <a:t>Methodology</a:t>
            </a:r>
            <a:r>
              <a:rPr lang="fr-FR" dirty="0"/>
              <a:t>		</a:t>
            </a:r>
            <a:r>
              <a:rPr lang="fr-FR" dirty="0" smtClean="0"/>
              <a:t>Data		</a:t>
            </a:r>
            <a:r>
              <a:rPr lang="fr-FR" dirty="0" err="1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6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(4/4)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293096"/>
          </a:xfrm>
        </p:spPr>
        <p:txBody>
          <a:bodyPr>
            <a:normAutofit/>
          </a:bodyPr>
          <a:lstStyle/>
          <a:p>
            <a:r>
              <a:rPr lang="en-US" dirty="0" smtClean="0"/>
              <a:t>Instruments</a:t>
            </a:r>
            <a:endParaRPr lang="fr-FR" dirty="0"/>
          </a:p>
          <a:p>
            <a:pPr lvl="1"/>
            <a:r>
              <a:rPr lang="en-US" dirty="0" smtClean="0"/>
              <a:t>SUP: determinants </a:t>
            </a:r>
            <a:r>
              <a:rPr lang="en-US" dirty="0"/>
              <a:t>of loan </a:t>
            </a:r>
            <a:r>
              <a:rPr lang="en-US" dirty="0" smtClean="0"/>
              <a:t>supply, </a:t>
            </a:r>
            <a:r>
              <a:rPr lang="en-US" i="1" dirty="0" smtClean="0"/>
              <a:t>i.e.</a:t>
            </a:r>
            <a:r>
              <a:rPr lang="en-US" dirty="0" smtClean="0"/>
              <a:t> government interventions and lender’s specialty</a:t>
            </a:r>
            <a:endParaRPr lang="fr-FR" dirty="0"/>
          </a:p>
          <a:p>
            <a:pPr lvl="1"/>
            <a:r>
              <a:rPr lang="en-US" dirty="0" smtClean="0"/>
              <a:t>DEM: determinants </a:t>
            </a:r>
            <a:r>
              <a:rPr lang="en-US" dirty="0"/>
              <a:t>of loan demand, </a:t>
            </a:r>
            <a:r>
              <a:rPr lang="en-US" i="1" dirty="0" smtClean="0"/>
              <a:t>i.e. </a:t>
            </a:r>
            <a:r>
              <a:rPr lang="en-US" dirty="0" smtClean="0"/>
              <a:t>sales growth and a variable for multi loans</a:t>
            </a:r>
          </a:p>
          <a:p>
            <a:pPr lvl="1"/>
            <a:endParaRPr lang="en-US" dirty="0" smtClean="0"/>
          </a:p>
          <a:p>
            <a:r>
              <a:rPr lang="fr-FR" sz="2600" dirty="0" err="1" smtClean="0">
                <a:solidFill>
                  <a:srgbClr val="FFC000"/>
                </a:solidFill>
              </a:rPr>
              <a:t>Acharya</a:t>
            </a:r>
            <a:r>
              <a:rPr lang="fr-FR" sz="2600" dirty="0" smtClean="0">
                <a:solidFill>
                  <a:srgbClr val="FFC000"/>
                </a:solidFill>
              </a:rPr>
              <a:t> et al (2006), </a:t>
            </a:r>
            <a:r>
              <a:rPr lang="fr-FR" sz="2600" dirty="0" err="1" smtClean="0">
                <a:solidFill>
                  <a:srgbClr val="FFC000"/>
                </a:solidFill>
              </a:rPr>
              <a:t>Calomiris</a:t>
            </a:r>
            <a:r>
              <a:rPr lang="fr-FR" sz="2600" dirty="0" smtClean="0">
                <a:solidFill>
                  <a:srgbClr val="FFC000"/>
                </a:solidFill>
              </a:rPr>
              <a:t> and </a:t>
            </a:r>
            <a:r>
              <a:rPr lang="fr-FR" sz="2600" dirty="0" err="1" smtClean="0">
                <a:solidFill>
                  <a:srgbClr val="FFC000"/>
                </a:solidFill>
              </a:rPr>
              <a:t>Pornrojnangkool</a:t>
            </a:r>
            <a:r>
              <a:rPr lang="fr-FR" sz="2600" dirty="0" smtClean="0">
                <a:solidFill>
                  <a:srgbClr val="FFC000"/>
                </a:solidFill>
              </a:rPr>
              <a:t> (2009)</a:t>
            </a:r>
            <a:endParaRPr lang="en-US" sz="2600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0" y="1700808"/>
                <a:ext cx="9144000" cy="3304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𝐿𝑁𝑆𝑃𝑅𝐷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500" i="1">
                              <a:latin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1500" i="1">
                              <a:latin typeface="Cambria Math"/>
                            </a:rPr>
                            <m:t>𝑆</m:t>
                          </m:r>
                        </m:sup>
                      </m:sSup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5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1500" i="1">
                              <a:latin typeface="Cambria Math"/>
                            </a:rPr>
                            <m:t>𝑆</m:t>
                          </m:r>
                        </m:sup>
                      </m:sSub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𝐹𝐴𝐶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5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1500" i="1">
                              <a:latin typeface="Cambria Math"/>
                            </a:rPr>
                            <m:t>𝑆</m:t>
                          </m:r>
                        </m:sup>
                      </m:sSub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𝐵𝑂𝑅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5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sz="1500" i="1">
                              <a:latin typeface="Cambria Math"/>
                            </a:rPr>
                            <m:t>𝑆</m:t>
                          </m:r>
                        </m:sup>
                      </m:sSub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𝐿𝐸𝑁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5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4</m:t>
                          </m:r>
                        </m:sub>
                        <m:sup>
                          <m:r>
                            <a:rPr lang="en-US" sz="1500" i="1">
                              <a:latin typeface="Cambria Math"/>
                            </a:rPr>
                            <m:t>𝑆</m:t>
                          </m:r>
                        </m:sup>
                      </m:sSub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𝑅𝐸𝐿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500" i="1">
                              <a:latin typeface="Cambria Math"/>
                            </a:rPr>
                            <m:t>𝜃</m:t>
                          </m:r>
                        </m:e>
                        <m:sup>
                          <m:r>
                            <a:rPr lang="en-US" sz="1500" i="1">
                              <a:latin typeface="Cambria Math"/>
                            </a:rPr>
                            <m:t>𝑆</m:t>
                          </m:r>
                        </m:sup>
                      </m:s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𝐺𝐸𝑂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sz="15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𝜸</m:t>
                          </m:r>
                        </m:e>
                        <m:sup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𝑺</m:t>
                          </m:r>
                        </m:sup>
                      </m:sSup>
                      <m:sSub>
                        <m:sSubPr>
                          <m:ctrlPr>
                            <a:rPr lang="fr-FR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𝑺𝑼𝑷</m:t>
                          </m:r>
                        </m:e>
                        <m:sub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sz="15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500" b="1" i="1">
                              <a:latin typeface="Cambria Math"/>
                            </a:rPr>
                            <m:t>𝜹</m:t>
                          </m:r>
                        </m:e>
                        <m:sup>
                          <m:r>
                            <a:rPr lang="en-US" sz="1500" b="1" i="1">
                              <a:latin typeface="Cambria Math"/>
                            </a:rPr>
                            <m:t>𝑺</m:t>
                          </m:r>
                        </m:sup>
                      </m:sSup>
                      <m:sSub>
                        <m:sSubPr>
                          <m:ctrlPr>
                            <a:rPr lang="fr-FR" sz="15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latin typeface="Cambria Math"/>
                            </a:rPr>
                            <m:t>𝑳𝑵𝑨𝑴𝑻</m:t>
                          </m:r>
                        </m:e>
                        <m:sub>
                          <m:r>
                            <a:rPr lang="en-US" sz="1500" b="1" i="1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1</m:t>
                          </m:r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     (1)</m:t>
                      </m:r>
                    </m:oMath>
                  </m:oMathPara>
                </a14:m>
                <a:endParaRPr lang="en-US" sz="15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00808"/>
                <a:ext cx="9144000" cy="330475"/>
              </a:xfrm>
              <a:prstGeom prst="rect">
                <a:avLst/>
              </a:prstGeom>
              <a:blipFill rotWithShape="0">
                <a:blip r:embed="rId3"/>
                <a:stretch>
                  <a:fillRect b="-1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-108520" y="2054367"/>
                <a:ext cx="9252520" cy="3286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𝐿𝑁𝐴𝑀𝑇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500" i="1">
                              <a:latin typeface="Cambria Math"/>
                            </a:rPr>
                            <m:t>𝛼</m:t>
                          </m:r>
                        </m:e>
                        <m:sup>
                          <m:r>
                            <a:rPr lang="en-US" sz="1500" i="1">
                              <a:latin typeface="Cambria Math"/>
                            </a:rPr>
                            <m:t>𝐷</m:t>
                          </m:r>
                        </m:sup>
                      </m:sSup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5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1500" i="1">
                              <a:latin typeface="Cambria Math"/>
                            </a:rPr>
                            <m:t>𝐷</m:t>
                          </m:r>
                        </m:sup>
                      </m:sSub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𝐹𝐴𝐶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5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1500" i="1">
                              <a:latin typeface="Cambria Math"/>
                            </a:rPr>
                            <m:t>𝐷</m:t>
                          </m:r>
                        </m:sup>
                      </m:sSub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𝐵𝑂𝑅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5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sz="1500" i="1">
                              <a:latin typeface="Cambria Math"/>
                            </a:rPr>
                            <m:t>𝐷</m:t>
                          </m:r>
                        </m:sup>
                      </m:sSub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𝐿𝐸𝑁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Sup>
                        <m:sSub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500" i="1">
                              <a:latin typeface="Cambria Math"/>
                            </a:rPr>
                            <m:t>𝛽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4</m:t>
                          </m:r>
                        </m:sub>
                        <m:sup>
                          <m:r>
                            <a:rPr lang="en-US" sz="1500" i="1">
                              <a:latin typeface="Cambria Math"/>
                            </a:rPr>
                            <m:t>𝐷</m:t>
                          </m:r>
                        </m:sup>
                      </m:sSub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𝑅𝐸𝐿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sz="15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500" i="1">
                              <a:latin typeface="Cambria Math"/>
                            </a:rPr>
                            <m:t>𝜃</m:t>
                          </m:r>
                        </m:e>
                        <m:sup>
                          <m:r>
                            <a:rPr lang="en-US" sz="1500" i="1">
                              <a:latin typeface="Cambria Math"/>
                            </a:rPr>
                            <m:t>𝐷</m:t>
                          </m:r>
                        </m:sup>
                      </m:sSup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𝐺𝐸𝑂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sz="15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𝜸</m:t>
                          </m:r>
                        </m:e>
                        <m:sup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𝑫</m:t>
                          </m:r>
                        </m:sup>
                      </m:sSup>
                      <m:sSub>
                        <m:sSubPr>
                          <m:ctrlPr>
                            <a:rPr lang="fr-FR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𝑫𝑬𝑴</m:t>
                          </m:r>
                        </m:e>
                        <m:sub>
                          <m:r>
                            <a:rPr lang="en-US" sz="15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fr-FR" sz="15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500" b="1" i="1">
                              <a:latin typeface="Cambria Math"/>
                            </a:rPr>
                            <m:t>𝜹</m:t>
                          </m:r>
                        </m:e>
                        <m:sup>
                          <m:r>
                            <a:rPr lang="en-US" sz="1500" b="1" i="1">
                              <a:latin typeface="Cambria Math"/>
                            </a:rPr>
                            <m:t>𝑫</m:t>
                          </m:r>
                        </m:sup>
                      </m:sSup>
                      <m:sSub>
                        <m:sSubPr>
                          <m:ctrlPr>
                            <a:rPr lang="fr-FR" sz="15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b="1" i="1">
                              <a:latin typeface="Cambria Math"/>
                            </a:rPr>
                            <m:t>𝑳𝑵𝑺𝑷𝑹𝑫</m:t>
                          </m:r>
                        </m:e>
                        <m:sub>
                          <m:r>
                            <a:rPr lang="en-US" sz="1500" b="1" i="1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fr-FR" sz="15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500" i="1">
                              <a:latin typeface="Cambria Math"/>
                            </a:rPr>
                            <m:t>𝜀</m:t>
                          </m:r>
                        </m:e>
                        <m:sub>
                          <m:r>
                            <a:rPr lang="en-US" sz="1500" i="1">
                              <a:latin typeface="Cambria Math"/>
                            </a:rPr>
                            <m:t>2</m:t>
                          </m:r>
                          <m:r>
                            <a:rPr lang="en-US" sz="1500" i="1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500" i="1">
                          <a:latin typeface="Cambria Math"/>
                        </a:rPr>
                        <m:t> (2)</m:t>
                      </m:r>
                    </m:oMath>
                  </m:oMathPara>
                </a14:m>
                <a:endParaRPr lang="en-US" sz="15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520" y="2054367"/>
                <a:ext cx="9252520" cy="328616"/>
              </a:xfrm>
              <a:prstGeom prst="rect">
                <a:avLst/>
              </a:prstGeom>
              <a:blipFill rotWithShape="0">
                <a:blip r:embed="rId4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Motivation		</a:t>
            </a:r>
            <a:r>
              <a:rPr lang="fr-FR" b="1" dirty="0" err="1" smtClean="0">
                <a:solidFill>
                  <a:schemeClr val="accent1"/>
                </a:solidFill>
              </a:rPr>
              <a:t>Methodology</a:t>
            </a:r>
            <a:r>
              <a:rPr lang="fr-FR" dirty="0"/>
              <a:t>		</a:t>
            </a:r>
            <a:r>
              <a:rPr lang="fr-FR" dirty="0" smtClean="0"/>
              <a:t>Data		</a:t>
            </a:r>
            <a:r>
              <a:rPr lang="fr-FR" dirty="0" err="1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6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Data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Syndicated</a:t>
            </a:r>
            <a:r>
              <a:rPr lang="fr-FR" dirty="0" smtClean="0"/>
              <a:t> </a:t>
            </a:r>
            <a:r>
              <a:rPr lang="fr-FR" dirty="0" err="1" smtClean="0"/>
              <a:t>loan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European</a:t>
            </a:r>
            <a:r>
              <a:rPr lang="fr-FR" dirty="0" smtClean="0"/>
              <a:t> countries</a:t>
            </a:r>
          </a:p>
          <a:p>
            <a:pPr lvl="1"/>
            <a:r>
              <a:rPr lang="fr-FR" dirty="0" smtClean="0"/>
              <a:t>France</a:t>
            </a:r>
          </a:p>
          <a:p>
            <a:pPr lvl="1"/>
            <a:r>
              <a:rPr lang="fr-FR" dirty="0" smtClean="0"/>
              <a:t>Germany</a:t>
            </a:r>
          </a:p>
          <a:p>
            <a:pPr lvl="1"/>
            <a:r>
              <a:rPr lang="fr-FR" dirty="0" err="1" smtClean="0"/>
              <a:t>Italy</a:t>
            </a:r>
            <a:endParaRPr lang="fr-FR" dirty="0" smtClean="0"/>
          </a:p>
          <a:p>
            <a:pPr lvl="1"/>
            <a:r>
              <a:rPr lang="fr-FR" dirty="0" smtClean="0"/>
              <a:t>Spain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07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2335</TotalTime>
  <Words>1595</Words>
  <Application>Microsoft Office PowerPoint</Application>
  <PresentationFormat>On-screen Show (4:3)</PresentationFormat>
  <Paragraphs>379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Bank lending characteristics &amp; The impact of the financial crisis  Home sweet home!</vt:lpstr>
      <vt:lpstr>Motivation</vt:lpstr>
      <vt:lpstr>Research questions</vt:lpstr>
      <vt:lpstr>Summary</vt:lpstr>
      <vt:lpstr>Methodology (1/4)</vt:lpstr>
      <vt:lpstr>Methodology (2/4)</vt:lpstr>
      <vt:lpstr>Methodology (3/4)</vt:lpstr>
      <vt:lpstr>Methodology (4/4)</vt:lpstr>
      <vt:lpstr>Data (1/2)</vt:lpstr>
      <vt:lpstr>Data (2/2)</vt:lpstr>
      <vt:lpstr>Results (1/4) – GEO (2008-2013)</vt:lpstr>
      <vt:lpstr>Results (2/4) – GEO (2 crises)</vt:lpstr>
      <vt:lpstr>Results (3/4) – Sectorial bias</vt:lpstr>
      <vt:lpstr>Results (4/4) – FAC, BOR, LEN, REL</vt:lpstr>
      <vt:lpstr>Conclusion</vt:lpstr>
      <vt:lpstr>Bank lending characteristics &amp; The impact of the financial crisis  Home sweet home!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sweet home! Bank lending characteristics and the impact of the recent global financial crisis</dc:title>
  <dc:creator>Aurore BURIETZ</dc:creator>
  <cp:lastModifiedBy>computer4</cp:lastModifiedBy>
  <cp:revision>225</cp:revision>
  <cp:lastPrinted>2015-02-24T14:04:21Z</cp:lastPrinted>
  <dcterms:created xsi:type="dcterms:W3CDTF">2014-09-11T15:41:46Z</dcterms:created>
  <dcterms:modified xsi:type="dcterms:W3CDTF">2015-03-02T18:03:22Z</dcterms:modified>
</cp:coreProperties>
</file>