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drawings/drawing10.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44" r:id="rId2"/>
  </p:sldMasterIdLst>
  <p:notesMasterIdLst>
    <p:notesMasterId r:id="rId29"/>
  </p:notesMasterIdLst>
  <p:handoutMasterIdLst>
    <p:handoutMasterId r:id="rId30"/>
  </p:handoutMasterIdLst>
  <p:sldIdLst>
    <p:sldId id="509" r:id="rId3"/>
    <p:sldId id="497" r:id="rId4"/>
    <p:sldId id="471" r:id="rId5"/>
    <p:sldId id="460" r:id="rId6"/>
    <p:sldId id="505" r:id="rId7"/>
    <p:sldId id="483" r:id="rId8"/>
    <p:sldId id="484" r:id="rId9"/>
    <p:sldId id="508" r:id="rId10"/>
    <p:sldId id="479" r:id="rId11"/>
    <p:sldId id="485" r:id="rId12"/>
    <p:sldId id="507" r:id="rId13"/>
    <p:sldId id="504" r:id="rId14"/>
    <p:sldId id="486" r:id="rId15"/>
    <p:sldId id="498" r:id="rId16"/>
    <p:sldId id="499" r:id="rId17"/>
    <p:sldId id="500" r:id="rId18"/>
    <p:sldId id="472" r:id="rId19"/>
    <p:sldId id="491" r:id="rId20"/>
    <p:sldId id="467" r:id="rId21"/>
    <p:sldId id="490" r:id="rId22"/>
    <p:sldId id="492" r:id="rId23"/>
    <p:sldId id="503" r:id="rId24"/>
    <p:sldId id="469" r:id="rId25"/>
    <p:sldId id="494" r:id="rId26"/>
    <p:sldId id="470" r:id="rId27"/>
    <p:sldId id="48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20672" initials="w" lastIdx="3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666FF"/>
    <a:srgbClr val="FF9900"/>
    <a:srgbClr val="9999FF"/>
    <a:srgbClr val="FF9933"/>
    <a:srgbClr val="FF6600"/>
    <a:srgbClr val="9966FF"/>
    <a:srgbClr val="FFCC66"/>
    <a:srgbClr val="C1CBE5"/>
    <a:srgbClr val="295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4" autoAdjust="0"/>
    <p:restoredTop sz="82185" autoAdjust="0"/>
  </p:normalViewPr>
  <p:slideViewPr>
    <p:cSldViewPr>
      <p:cViewPr varScale="1">
        <p:scale>
          <a:sx n="80" d="100"/>
          <a:sy n="80"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380049\Documents\Global_Financial_Development_Report\Barometer\Survey%20Response\Barometer%20Summary.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Book2"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WB380049\Documents\Global_Financial_Development_Report\Inclusion\Figures%20Tables%20Maps\commitment%20accounts%20presentation%20chart.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WB380049\Documents\Global_Financial_Development_Report\Inclusion\Figures%20Tables%20Maps\rainfall_Insurance-Graphs%20v2.docx.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WB380049\Documents\Global_Financial_Development_Report\Inclusion\Figures%20Tables%20Maps\Latest\2014%20GFDR%20Chapter%203%202013-08-20.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WB380049\Documents\Global_Financial_Development_Report\Inclusion\Figures%20Tables%20Maps\Submitted%20to%20EXTOP\2014%20GFDR%20Chapter%202%202013-08-2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WB380049\Documents\Global_Financial_Development_Report\Barometer\Survey%20Response\Barometer%20Summary.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WB380049\Documents\Global_Financial_Development_Report\Inclusion\Figures%20Tables%20Maps\reasons%20for%20not%20having%20account%20presentation%20chart.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WB380049\Documents\Global_Financial_Development_Report\Inclusion\Figures%20Tables%20Maps\Chapter%201%20marginal%20effects%20chart%20(MC%20edi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WB380049\Documents\Global_Financial_Development_Report\Inclusion\Figures%20Tables%20Maps\Latest\New%20Figure%201.16%20calc.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WB380049\Documents\Global_Financial_Development_Report\Inclusion\Figures%20Tables%20Maps\Love%20Martinez%20Peria%20competition%20and%20acces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WB380049\Documents\Global_Financial_Development_Report\Inclusion\Figures%20Tables%20Maps\Latest\2014%20GFDR%20Chapter%203%202013-08-2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WB380049\Documents\Global_Financial_Development_Report\Inclusion\Figures%20Tables%20Maps\Latest\2014%20GFDR%20Chapter%202%202013-08-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WB380049\Documents\Global_Financial_Development_Report\Inclusion\Figures%20Tables%20Maps\Latest\2014%20GFDR%20Chapter%202%202013-08-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2111503303466374E-4"/>
          <c:y val="0.20317807983606825"/>
          <c:w val="0.94355507285727225"/>
          <c:h val="0.79328080730144568"/>
        </c:manualLayout>
      </c:layout>
      <c:doughnutChart>
        <c:varyColors val="1"/>
        <c:ser>
          <c:idx val="0"/>
          <c:order val="0"/>
          <c:dLbls>
            <c:dLbl>
              <c:idx val="0"/>
              <c:spPr/>
              <c:txPr>
                <a:bodyPr/>
                <a:lstStyle/>
                <a:p>
                  <a:pPr>
                    <a:defRPr sz="1200" b="1">
                      <a:solidFill>
                        <a:schemeClr val="bg1"/>
                      </a:solidFill>
                    </a:defRPr>
                  </a:pPr>
                  <a:endParaRPr lang="en-US"/>
                </a:p>
              </c:txPr>
              <c:showLegendKey val="0"/>
              <c:showVal val="0"/>
              <c:showCatName val="1"/>
              <c:showSerName val="0"/>
              <c:showPercent val="1"/>
              <c:showBubbleSize val="0"/>
            </c:dLbl>
            <c:dLbl>
              <c:idx val="1"/>
              <c:spPr/>
              <c:txPr>
                <a:bodyPr/>
                <a:lstStyle/>
                <a:p>
                  <a:pPr>
                    <a:defRPr sz="1200" b="1">
                      <a:solidFill>
                        <a:schemeClr val="bg1"/>
                      </a:solidFill>
                    </a:defRPr>
                  </a:pPr>
                  <a:endParaRPr lang="en-US"/>
                </a:p>
              </c:txPr>
              <c:showLegendKey val="0"/>
              <c:showVal val="0"/>
              <c:showCatName val="1"/>
              <c:showSerName val="0"/>
              <c:showPercent val="1"/>
              <c:showBubbleSize val="0"/>
            </c:dLbl>
            <c:txPr>
              <a:bodyPr/>
              <a:lstStyle/>
              <a:p>
                <a:pPr>
                  <a:defRPr sz="1200" b="1"/>
                </a:pPr>
                <a:endParaRPr lang="en-US"/>
              </a:p>
            </c:txPr>
            <c:showLegendKey val="0"/>
            <c:showVal val="0"/>
            <c:showCatName val="1"/>
            <c:showSerName val="0"/>
            <c:showPercent val="1"/>
            <c:showBubbleSize val="0"/>
            <c:showLeaderLines val="1"/>
          </c:dLbls>
          <c:cat>
            <c:strRef>
              <c:f>percentages!$B$21:$E$21</c:f>
              <c:strCache>
                <c:ptCount val="4"/>
                <c:pt idx="0">
                  <c:v>Very important</c:v>
                </c:pt>
                <c:pt idx="1">
                  <c:v>Somewhat important</c:v>
                </c:pt>
                <c:pt idx="2">
                  <c:v>Not sure</c:v>
                </c:pt>
                <c:pt idx="3">
                  <c:v>Not very important</c:v>
                </c:pt>
              </c:strCache>
            </c:strRef>
          </c:cat>
          <c:val>
            <c:numRef>
              <c:f>percentages!$B$23:$E$23</c:f>
              <c:numCache>
                <c:formatCode>0%</c:formatCode>
                <c:ptCount val="4"/>
                <c:pt idx="0">
                  <c:v>0.34782608695652201</c:v>
                </c:pt>
                <c:pt idx="1">
                  <c:v>0.24844720496894426</c:v>
                </c:pt>
                <c:pt idx="2">
                  <c:v>0.16149068322981366</c:v>
                </c:pt>
                <c:pt idx="3">
                  <c:v>0.24223602484472068</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2388013998250222"/>
          <c:y val="3.9528309663845684E-2"/>
          <c:w val="0.76130504520268305"/>
          <c:h val="0.86374986331198633"/>
        </c:manualLayout>
      </c:layout>
      <c:barChart>
        <c:barDir val="col"/>
        <c:grouping val="clustered"/>
        <c:varyColors val="0"/>
        <c:ser>
          <c:idx val="0"/>
          <c:order val="0"/>
          <c:tx>
            <c:strRef>
              <c:f>Sheet1!$B$5</c:f>
              <c:strCache>
                <c:ptCount val="1"/>
                <c:pt idx="0">
                  <c:v>Ordinary account</c:v>
                </c:pt>
              </c:strCache>
            </c:strRef>
          </c:tx>
          <c:spPr>
            <a:solidFill>
              <a:schemeClr val="accent1">
                <a:lumMod val="60000"/>
                <a:lumOff val="40000"/>
              </a:schemeClr>
            </a:solidFill>
          </c:spPr>
          <c:invertIfNegative val="0"/>
          <c:cat>
            <c:strRef>
              <c:f>Sheet1!$A$11</c:f>
              <c:strCache>
                <c:ptCount val="1"/>
                <c:pt idx="0">
                  <c:v>Land under cultivation</c:v>
                </c:pt>
              </c:strCache>
            </c:strRef>
          </c:cat>
          <c:val>
            <c:numRef>
              <c:f>Sheet1!$B$11</c:f>
              <c:numCache>
                <c:formatCode>General</c:formatCode>
                <c:ptCount val="1"/>
                <c:pt idx="0">
                  <c:v>0.05</c:v>
                </c:pt>
              </c:numCache>
            </c:numRef>
          </c:val>
        </c:ser>
        <c:ser>
          <c:idx val="1"/>
          <c:order val="1"/>
          <c:tx>
            <c:strRef>
              <c:f>Sheet1!$C$5</c:f>
              <c:strCache>
                <c:ptCount val="1"/>
                <c:pt idx="0">
                  <c:v>Commitment account</c:v>
                </c:pt>
              </c:strCache>
            </c:strRef>
          </c:tx>
          <c:spPr>
            <a:solidFill>
              <a:schemeClr val="accent1">
                <a:lumMod val="75000"/>
              </a:schemeClr>
            </a:solidFill>
          </c:spPr>
          <c:invertIfNegative val="0"/>
          <c:cat>
            <c:strRef>
              <c:f>Sheet1!$A$11</c:f>
              <c:strCache>
                <c:ptCount val="1"/>
                <c:pt idx="0">
                  <c:v>Land under cultivation</c:v>
                </c:pt>
              </c:strCache>
            </c:strRef>
          </c:cat>
          <c:val>
            <c:numRef>
              <c:f>Sheet1!$C$11</c:f>
              <c:numCache>
                <c:formatCode>General</c:formatCode>
                <c:ptCount val="1"/>
                <c:pt idx="0">
                  <c:v>0.42</c:v>
                </c:pt>
              </c:numCache>
            </c:numRef>
          </c:val>
        </c:ser>
        <c:dLbls>
          <c:showLegendKey val="0"/>
          <c:showVal val="0"/>
          <c:showCatName val="0"/>
          <c:showSerName val="0"/>
          <c:showPercent val="0"/>
          <c:showBubbleSize val="0"/>
        </c:dLbls>
        <c:gapWidth val="150"/>
        <c:axId val="30999296"/>
        <c:axId val="31000832"/>
      </c:barChart>
      <c:catAx>
        <c:axId val="30999296"/>
        <c:scaling>
          <c:orientation val="minMax"/>
        </c:scaling>
        <c:delete val="0"/>
        <c:axPos val="b"/>
        <c:majorTickMark val="out"/>
        <c:minorTickMark val="none"/>
        <c:tickLblPos val="nextTo"/>
        <c:crossAx val="31000832"/>
        <c:crosses val="autoZero"/>
        <c:auto val="1"/>
        <c:lblAlgn val="ctr"/>
        <c:lblOffset val="100"/>
        <c:noMultiLvlLbl val="0"/>
      </c:catAx>
      <c:valAx>
        <c:axId val="31000832"/>
        <c:scaling>
          <c:orientation val="minMax"/>
        </c:scaling>
        <c:delete val="0"/>
        <c:axPos val="l"/>
        <c:numFmt formatCode="#,##0.00" sourceLinked="0"/>
        <c:majorTickMark val="out"/>
        <c:minorTickMark val="none"/>
        <c:tickLblPos val="nextTo"/>
        <c:crossAx val="30999296"/>
        <c:crosses val="autoZero"/>
        <c:crossBetween val="between"/>
      </c:valAx>
      <c:spPr>
        <a:ln>
          <a:noFill/>
        </a:ln>
      </c:spPr>
    </c:plotArea>
    <c:legend>
      <c:legendPos val="r"/>
      <c:layout>
        <c:manualLayout>
          <c:xMode val="edge"/>
          <c:yMode val="edge"/>
          <c:x val="0.2001904761904762"/>
          <c:y val="6.9806212054218789E-2"/>
          <c:w val="0.41777293041072566"/>
          <c:h val="0.23786994908074338"/>
        </c:manualLayout>
      </c:layout>
      <c:overlay val="0"/>
    </c:legend>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1969248524785465"/>
          <c:y val="3.3795476136038671E-2"/>
          <c:w val="0.76732469611511334"/>
          <c:h val="0.8235328769760617"/>
        </c:manualLayout>
      </c:layout>
      <c:barChart>
        <c:barDir val="col"/>
        <c:grouping val="clustered"/>
        <c:varyColors val="0"/>
        <c:ser>
          <c:idx val="0"/>
          <c:order val="0"/>
          <c:tx>
            <c:strRef>
              <c:f>Sheet1!$E$5</c:f>
              <c:strCache>
                <c:ptCount val="1"/>
                <c:pt idx="0">
                  <c:v>Ordinary account</c:v>
                </c:pt>
              </c:strCache>
            </c:strRef>
          </c:tx>
          <c:spPr>
            <a:solidFill>
              <a:schemeClr val="accent1">
                <a:lumMod val="60000"/>
                <a:lumOff val="40000"/>
              </a:schemeClr>
            </a:solidFill>
          </c:spPr>
          <c:invertIfNegative val="0"/>
          <c:cat>
            <c:strRef>
              <c:f>Sheet1!$A$6:$A$9</c:f>
              <c:strCache>
                <c:ptCount val="3"/>
                <c:pt idx="0">
                  <c:v>Total value of inputs</c:v>
                </c:pt>
                <c:pt idx="1">
                  <c:v>Value of crop output</c:v>
                </c:pt>
                <c:pt idx="2">
                  <c:v>Farm profit</c:v>
                </c:pt>
              </c:strCache>
            </c:strRef>
          </c:cat>
          <c:val>
            <c:numRef>
              <c:f>Sheet1!$B$6:$B$9</c:f>
              <c:numCache>
                <c:formatCode>General</c:formatCode>
                <c:ptCount val="3"/>
                <c:pt idx="0">
                  <c:v>8472.34</c:v>
                </c:pt>
                <c:pt idx="1">
                  <c:v>7166.73</c:v>
                </c:pt>
                <c:pt idx="2">
                  <c:v>1071.47</c:v>
                </c:pt>
              </c:numCache>
            </c:numRef>
          </c:val>
        </c:ser>
        <c:ser>
          <c:idx val="1"/>
          <c:order val="1"/>
          <c:tx>
            <c:strRef>
              <c:f>Sheet1!$C$5</c:f>
              <c:strCache>
                <c:ptCount val="1"/>
                <c:pt idx="0">
                  <c:v>Commitment account</c:v>
                </c:pt>
              </c:strCache>
            </c:strRef>
          </c:tx>
          <c:spPr>
            <a:solidFill>
              <a:schemeClr val="accent1">
                <a:lumMod val="75000"/>
              </a:schemeClr>
            </a:solidFill>
          </c:spPr>
          <c:invertIfNegative val="0"/>
          <c:cat>
            <c:strRef>
              <c:f>Sheet1!$A$6:$A$9</c:f>
              <c:strCache>
                <c:ptCount val="3"/>
                <c:pt idx="0">
                  <c:v>Total value of inputs</c:v>
                </c:pt>
                <c:pt idx="1">
                  <c:v>Value of crop output</c:v>
                </c:pt>
                <c:pt idx="2">
                  <c:v>Farm profit</c:v>
                </c:pt>
              </c:strCache>
            </c:strRef>
          </c:cat>
          <c:val>
            <c:numRef>
              <c:f>Sheet1!$C$6:$C$9</c:f>
              <c:numCache>
                <c:formatCode>General</c:formatCode>
                <c:ptCount val="3"/>
                <c:pt idx="0">
                  <c:v>15507.62</c:v>
                </c:pt>
                <c:pt idx="1">
                  <c:v>33418.120000000003</c:v>
                </c:pt>
                <c:pt idx="2" formatCode="#,##0.00">
                  <c:v>19412.53</c:v>
                </c:pt>
              </c:numCache>
            </c:numRef>
          </c:val>
        </c:ser>
        <c:dLbls>
          <c:showLegendKey val="0"/>
          <c:showVal val="0"/>
          <c:showCatName val="0"/>
          <c:showSerName val="0"/>
          <c:showPercent val="0"/>
          <c:showBubbleSize val="0"/>
        </c:dLbls>
        <c:gapWidth val="150"/>
        <c:axId val="31022080"/>
        <c:axId val="31040256"/>
      </c:barChart>
      <c:catAx>
        <c:axId val="31022080"/>
        <c:scaling>
          <c:orientation val="minMax"/>
        </c:scaling>
        <c:delete val="0"/>
        <c:axPos val="b"/>
        <c:majorTickMark val="out"/>
        <c:minorTickMark val="none"/>
        <c:tickLblPos val="nextTo"/>
        <c:crossAx val="31040256"/>
        <c:crosses val="autoZero"/>
        <c:auto val="1"/>
        <c:lblAlgn val="ctr"/>
        <c:lblOffset val="100"/>
        <c:noMultiLvlLbl val="0"/>
      </c:catAx>
      <c:valAx>
        <c:axId val="31040256"/>
        <c:scaling>
          <c:orientation val="minMax"/>
          <c:max val="35000"/>
          <c:min val="0"/>
        </c:scaling>
        <c:delete val="0"/>
        <c:axPos val="l"/>
        <c:numFmt formatCode="#,##0" sourceLinked="0"/>
        <c:majorTickMark val="out"/>
        <c:minorTickMark val="none"/>
        <c:tickLblPos val="nextTo"/>
        <c:crossAx val="31022080"/>
        <c:crosses val="autoZero"/>
        <c:crossBetween val="between"/>
      </c:valAx>
    </c:plotArea>
    <c:legend>
      <c:legendPos val="r"/>
      <c:layout>
        <c:manualLayout>
          <c:xMode val="edge"/>
          <c:yMode val="edge"/>
          <c:x val="0.24442452672139386"/>
          <c:y val="8.2968803498764163E-2"/>
          <c:w val="0.26274286792582302"/>
          <c:h val="0.26731500726877871"/>
        </c:manualLayout>
      </c:layout>
      <c:overlay val="0"/>
    </c:legend>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7062753519444"/>
          <c:y val="7.1241719785026872E-2"/>
          <c:w val="0.78772230175773483"/>
          <c:h val="0.73738157730283715"/>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Sheet1!$A$2:$A$3</c:f>
              <c:strCache>
                <c:ptCount val="2"/>
                <c:pt idx="0">
                  <c:v>loans without rainfall insurance</c:v>
                </c:pt>
                <c:pt idx="1">
                  <c:v>loans with rainfall insurance</c:v>
                </c:pt>
              </c:strCache>
            </c:strRef>
          </c:cat>
          <c:val>
            <c:numRef>
              <c:f>Sheet1!$B$2:$B$3</c:f>
              <c:numCache>
                <c:formatCode>General</c:formatCode>
                <c:ptCount val="2"/>
                <c:pt idx="0">
                  <c:v>33</c:v>
                </c:pt>
                <c:pt idx="1">
                  <c:v>20</c:v>
                </c:pt>
              </c:numCache>
            </c:numRef>
          </c:val>
        </c:ser>
        <c:dLbls>
          <c:showLegendKey val="0"/>
          <c:showVal val="0"/>
          <c:showCatName val="0"/>
          <c:showSerName val="0"/>
          <c:showPercent val="0"/>
          <c:showBubbleSize val="0"/>
        </c:dLbls>
        <c:gapWidth val="150"/>
        <c:axId val="31114752"/>
        <c:axId val="31116288"/>
      </c:barChart>
      <c:catAx>
        <c:axId val="31114752"/>
        <c:scaling>
          <c:orientation val="minMax"/>
        </c:scaling>
        <c:delete val="0"/>
        <c:axPos val="b"/>
        <c:majorTickMark val="out"/>
        <c:minorTickMark val="none"/>
        <c:tickLblPos val="nextTo"/>
        <c:crossAx val="31116288"/>
        <c:crosses val="autoZero"/>
        <c:auto val="1"/>
        <c:lblAlgn val="ctr"/>
        <c:lblOffset val="100"/>
        <c:noMultiLvlLbl val="0"/>
      </c:catAx>
      <c:valAx>
        <c:axId val="31116288"/>
        <c:scaling>
          <c:orientation val="minMax"/>
        </c:scaling>
        <c:delete val="0"/>
        <c:axPos val="l"/>
        <c:numFmt formatCode="General" sourceLinked="1"/>
        <c:majorTickMark val="out"/>
        <c:minorTickMark val="none"/>
        <c:tickLblPos val="nextTo"/>
        <c:crossAx val="31114752"/>
        <c:crosses val="autoZero"/>
        <c:crossBetween val="between"/>
      </c:valAx>
    </c:plotArea>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8264047067001651"/>
          <c:y val="3.6304822823490825E-2"/>
          <c:w val="0.66518209194067868"/>
          <c:h val="0.71860443569670684"/>
        </c:manualLayout>
      </c:layout>
      <c:lineChart>
        <c:grouping val="standard"/>
        <c:varyColors val="0"/>
        <c:ser>
          <c:idx val="1"/>
          <c:order val="1"/>
          <c:tx>
            <c:strRef>
              <c:f>'Fig B3.3.1'!$C$1</c:f>
              <c:strCache>
                <c:ptCount val="1"/>
                <c:pt idx="0">
                  <c:v>Municipalities without Azteca</c:v>
                </c:pt>
              </c:strCache>
            </c:strRef>
          </c:tx>
          <c:cat>
            <c:strRef>
              <c:f>'Fig B3.3.1'!$A$2:$A$20</c:f>
              <c:strCache>
                <c:ptCount val="19"/>
                <c:pt idx="0">
                  <c:v>2000-II</c:v>
                </c:pt>
                <c:pt idx="1">
                  <c:v>2000-III</c:v>
                </c:pt>
                <c:pt idx="2">
                  <c:v>2000-IV</c:v>
                </c:pt>
                <c:pt idx="3">
                  <c:v>2001-I</c:v>
                </c:pt>
                <c:pt idx="4">
                  <c:v>2001-II</c:v>
                </c:pt>
                <c:pt idx="5">
                  <c:v>2001-III</c:v>
                </c:pt>
                <c:pt idx="6">
                  <c:v>2001-IV</c:v>
                </c:pt>
                <c:pt idx="7">
                  <c:v>2002-I</c:v>
                </c:pt>
                <c:pt idx="8">
                  <c:v>2002-II</c:v>
                </c:pt>
                <c:pt idx="9">
                  <c:v>2002-III</c:v>
                </c:pt>
                <c:pt idx="10">
                  <c:v>2002-IV</c:v>
                </c:pt>
                <c:pt idx="11">
                  <c:v>2003-I</c:v>
                </c:pt>
                <c:pt idx="12">
                  <c:v>2003-II</c:v>
                </c:pt>
                <c:pt idx="13">
                  <c:v>2003-III</c:v>
                </c:pt>
                <c:pt idx="14">
                  <c:v>2003-IV</c:v>
                </c:pt>
                <c:pt idx="15">
                  <c:v>2004-I</c:v>
                </c:pt>
                <c:pt idx="16">
                  <c:v>2004-II</c:v>
                </c:pt>
                <c:pt idx="17">
                  <c:v>2004-III</c:v>
                </c:pt>
                <c:pt idx="18">
                  <c:v>2004-IV</c:v>
                </c:pt>
              </c:strCache>
            </c:strRef>
          </c:cat>
          <c:val>
            <c:numRef>
              <c:f>'Fig B3.3.1'!$C$2:$C$20</c:f>
              <c:numCache>
                <c:formatCode>0.0</c:formatCode>
                <c:ptCount val="19"/>
                <c:pt idx="0">
                  <c:v>13.267219999999998</c:v>
                </c:pt>
                <c:pt idx="1">
                  <c:v>13.77458</c:v>
                </c:pt>
                <c:pt idx="2">
                  <c:v>13.959840000000002</c:v>
                </c:pt>
                <c:pt idx="3">
                  <c:v>13.575570000000001</c:v>
                </c:pt>
                <c:pt idx="4">
                  <c:v>13.75587</c:v>
                </c:pt>
                <c:pt idx="5">
                  <c:v>14.472009999999999</c:v>
                </c:pt>
                <c:pt idx="6">
                  <c:v>14.10758</c:v>
                </c:pt>
                <c:pt idx="7">
                  <c:v>13.80739</c:v>
                </c:pt>
                <c:pt idx="8">
                  <c:v>13.79251</c:v>
                </c:pt>
                <c:pt idx="9">
                  <c:v>13.541259999999999</c:v>
                </c:pt>
                <c:pt idx="10">
                  <c:v>12.946559999999998</c:v>
                </c:pt>
                <c:pt idx="11">
                  <c:v>13.200029999999998</c:v>
                </c:pt>
                <c:pt idx="12">
                  <c:v>13.566179999999999</c:v>
                </c:pt>
                <c:pt idx="13">
                  <c:v>13.91272</c:v>
                </c:pt>
                <c:pt idx="14">
                  <c:v>13.58417</c:v>
                </c:pt>
                <c:pt idx="15">
                  <c:v>13.50259</c:v>
                </c:pt>
                <c:pt idx="16">
                  <c:v>13.715299999999999</c:v>
                </c:pt>
                <c:pt idx="17">
                  <c:v>13.251579999999999</c:v>
                </c:pt>
                <c:pt idx="18">
                  <c:v>13.127939999999999</c:v>
                </c:pt>
              </c:numCache>
            </c:numRef>
          </c:val>
          <c:smooth val="0"/>
        </c:ser>
        <c:dLbls>
          <c:showLegendKey val="0"/>
          <c:showVal val="0"/>
          <c:showCatName val="0"/>
          <c:showSerName val="0"/>
          <c:showPercent val="0"/>
          <c:showBubbleSize val="0"/>
        </c:dLbls>
        <c:marker val="1"/>
        <c:smooth val="0"/>
        <c:axId val="31178112"/>
        <c:axId val="31179904"/>
      </c:lineChart>
      <c:lineChart>
        <c:grouping val="standard"/>
        <c:varyColors val="0"/>
        <c:ser>
          <c:idx val="0"/>
          <c:order val="0"/>
          <c:tx>
            <c:strRef>
              <c:f>'Fig B3.3.1'!$B$1</c:f>
              <c:strCache>
                <c:ptCount val="1"/>
                <c:pt idx="0">
                  <c:v>Municipalities with Azteca</c:v>
                </c:pt>
              </c:strCache>
            </c:strRef>
          </c:tx>
          <c:cat>
            <c:strRef>
              <c:f>'Fig B3.3.1'!$A$2:$A$20</c:f>
              <c:strCache>
                <c:ptCount val="19"/>
                <c:pt idx="0">
                  <c:v>2000-II</c:v>
                </c:pt>
                <c:pt idx="1">
                  <c:v>2000-III</c:v>
                </c:pt>
                <c:pt idx="2">
                  <c:v>2000-IV</c:v>
                </c:pt>
                <c:pt idx="3">
                  <c:v>2001-I</c:v>
                </c:pt>
                <c:pt idx="4">
                  <c:v>2001-II</c:v>
                </c:pt>
                <c:pt idx="5">
                  <c:v>2001-III</c:v>
                </c:pt>
                <c:pt idx="6">
                  <c:v>2001-IV</c:v>
                </c:pt>
                <c:pt idx="7">
                  <c:v>2002-I</c:v>
                </c:pt>
                <c:pt idx="8">
                  <c:v>2002-II</c:v>
                </c:pt>
                <c:pt idx="9">
                  <c:v>2002-III</c:v>
                </c:pt>
                <c:pt idx="10">
                  <c:v>2002-IV</c:v>
                </c:pt>
                <c:pt idx="11">
                  <c:v>2003-I</c:v>
                </c:pt>
                <c:pt idx="12">
                  <c:v>2003-II</c:v>
                </c:pt>
                <c:pt idx="13">
                  <c:v>2003-III</c:v>
                </c:pt>
                <c:pt idx="14">
                  <c:v>2003-IV</c:v>
                </c:pt>
                <c:pt idx="15">
                  <c:v>2004-I</c:v>
                </c:pt>
                <c:pt idx="16">
                  <c:v>2004-II</c:v>
                </c:pt>
                <c:pt idx="17">
                  <c:v>2004-III</c:v>
                </c:pt>
                <c:pt idx="18">
                  <c:v>2004-IV</c:v>
                </c:pt>
              </c:strCache>
            </c:strRef>
          </c:cat>
          <c:val>
            <c:numRef>
              <c:f>'Fig B3.3.1'!$B$2:$B$20</c:f>
              <c:numCache>
                <c:formatCode>0.0</c:formatCode>
                <c:ptCount val="19"/>
                <c:pt idx="0">
                  <c:v>8.201410000000001</c:v>
                </c:pt>
                <c:pt idx="1">
                  <c:v>8.0254599999999989</c:v>
                </c:pt>
                <c:pt idx="2">
                  <c:v>8.122300000000001</c:v>
                </c:pt>
                <c:pt idx="3">
                  <c:v>8.1907499999999995</c:v>
                </c:pt>
                <c:pt idx="4">
                  <c:v>8.2158200000000008</c:v>
                </c:pt>
                <c:pt idx="5">
                  <c:v>8.3421899999999987</c:v>
                </c:pt>
                <c:pt idx="6">
                  <c:v>8.3763900000000007</c:v>
                </c:pt>
                <c:pt idx="7">
                  <c:v>8.2418800000000001</c:v>
                </c:pt>
                <c:pt idx="8">
                  <c:v>8.1491199999999999</c:v>
                </c:pt>
                <c:pt idx="9">
                  <c:v>8.1931599999999989</c:v>
                </c:pt>
                <c:pt idx="10">
                  <c:v>8.1785999999999994</c:v>
                </c:pt>
                <c:pt idx="11">
                  <c:v>8.2613599999999998</c:v>
                </c:pt>
                <c:pt idx="12">
                  <c:v>8.4084099999999999</c:v>
                </c:pt>
                <c:pt idx="13">
                  <c:v>8.5454100000000004</c:v>
                </c:pt>
                <c:pt idx="14">
                  <c:v>8.6234199999999994</c:v>
                </c:pt>
                <c:pt idx="15">
                  <c:v>8.6295800000000007</c:v>
                </c:pt>
                <c:pt idx="16">
                  <c:v>8.7557899999999993</c:v>
                </c:pt>
                <c:pt idx="17">
                  <c:v>8.6944300000000005</c:v>
                </c:pt>
                <c:pt idx="18">
                  <c:v>8.7681400000000007</c:v>
                </c:pt>
              </c:numCache>
            </c:numRef>
          </c:val>
          <c:smooth val="0"/>
        </c:ser>
        <c:dLbls>
          <c:showLegendKey val="0"/>
          <c:showVal val="0"/>
          <c:showCatName val="0"/>
          <c:showSerName val="0"/>
          <c:showPercent val="0"/>
          <c:showBubbleSize val="0"/>
        </c:dLbls>
        <c:marker val="1"/>
        <c:smooth val="0"/>
        <c:axId val="31192192"/>
        <c:axId val="31181824"/>
      </c:lineChart>
      <c:catAx>
        <c:axId val="31178112"/>
        <c:scaling>
          <c:orientation val="minMax"/>
        </c:scaling>
        <c:delete val="0"/>
        <c:axPos val="b"/>
        <c:majorTickMark val="out"/>
        <c:minorTickMark val="none"/>
        <c:tickLblPos val="nextTo"/>
        <c:crossAx val="31179904"/>
        <c:crosses val="autoZero"/>
        <c:auto val="1"/>
        <c:lblAlgn val="ctr"/>
        <c:lblOffset val="100"/>
        <c:noMultiLvlLbl val="0"/>
      </c:catAx>
      <c:valAx>
        <c:axId val="31179904"/>
        <c:scaling>
          <c:orientation val="minMax"/>
        </c:scaling>
        <c:delete val="0"/>
        <c:axPos val="l"/>
        <c:title>
          <c:tx>
            <c:rich>
              <a:bodyPr rot="-5400000" vert="horz"/>
              <a:lstStyle/>
              <a:p>
                <a:pPr>
                  <a:defRPr/>
                </a:pPr>
                <a:r>
                  <a:rPr lang="en-US"/>
                  <a:t>% of individuals who are informal business owners (municipalities without Azteca)</a:t>
                </a:r>
              </a:p>
            </c:rich>
          </c:tx>
          <c:layout>
            <c:manualLayout>
              <c:xMode val="edge"/>
              <c:yMode val="edge"/>
              <c:x val="2.1885524786649273E-2"/>
              <c:y val="4.7875783439466246E-2"/>
            </c:manualLayout>
          </c:layout>
          <c:overlay val="0"/>
        </c:title>
        <c:numFmt formatCode="0.0" sourceLinked="1"/>
        <c:majorTickMark val="out"/>
        <c:minorTickMark val="none"/>
        <c:tickLblPos val="nextTo"/>
        <c:crossAx val="31178112"/>
        <c:crosses val="autoZero"/>
        <c:crossBetween val="between"/>
      </c:valAx>
      <c:valAx>
        <c:axId val="31181824"/>
        <c:scaling>
          <c:orientation val="minMax"/>
        </c:scaling>
        <c:delete val="0"/>
        <c:axPos val="r"/>
        <c:title>
          <c:tx>
            <c:rich>
              <a:bodyPr rot="-5400000" vert="horz"/>
              <a:lstStyle/>
              <a:p>
                <a:pPr>
                  <a:defRPr/>
                </a:pPr>
                <a:r>
                  <a:rPr lang="en-US"/>
                  <a:t>% of individuals who are informal business owners (municipalities with Azteca)</a:t>
                </a:r>
              </a:p>
            </c:rich>
          </c:tx>
          <c:layout>
            <c:manualLayout>
              <c:xMode val="edge"/>
              <c:yMode val="edge"/>
              <c:x val="0.92898988957685646"/>
              <c:y val="6.1277381205388247E-2"/>
            </c:manualLayout>
          </c:layout>
          <c:overlay val="0"/>
        </c:title>
        <c:numFmt formatCode="0.0" sourceLinked="1"/>
        <c:majorTickMark val="out"/>
        <c:minorTickMark val="none"/>
        <c:tickLblPos val="nextTo"/>
        <c:crossAx val="31192192"/>
        <c:crosses val="max"/>
        <c:crossBetween val="between"/>
      </c:valAx>
      <c:catAx>
        <c:axId val="31192192"/>
        <c:scaling>
          <c:orientation val="minMax"/>
        </c:scaling>
        <c:delete val="1"/>
        <c:axPos val="b"/>
        <c:majorTickMark val="out"/>
        <c:minorTickMark val="none"/>
        <c:tickLblPos val="none"/>
        <c:crossAx val="31181824"/>
        <c:crosses val="autoZero"/>
        <c:auto val="1"/>
        <c:lblAlgn val="ctr"/>
        <c:lblOffset val="100"/>
        <c:noMultiLvlLbl val="0"/>
      </c:catAx>
    </c:plotArea>
    <c:legend>
      <c:legendPos val="b"/>
      <c:overlay val="0"/>
    </c:legend>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058942104996101"/>
          <c:y val="5.6030183727034118E-2"/>
          <c:w val="0.88796903901950763"/>
          <c:h val="0.75664698162729671"/>
        </c:manualLayout>
      </c:layout>
      <c:barChart>
        <c:barDir val="col"/>
        <c:grouping val="clustered"/>
        <c:varyColors val="0"/>
        <c:ser>
          <c:idx val="0"/>
          <c:order val="0"/>
          <c:tx>
            <c:strRef>
              <c:f>'Fig B2.5.1'!$B$11</c:f>
              <c:strCache>
                <c:ptCount val="1"/>
                <c:pt idx="0">
                  <c:v>Treatment</c:v>
                </c:pt>
              </c:strCache>
            </c:strRef>
          </c:tx>
          <c:spPr>
            <a:solidFill>
              <a:schemeClr val="accent1">
                <a:lumMod val="75000"/>
              </a:schemeClr>
            </a:solidFill>
          </c:spPr>
          <c:invertIfNegative val="0"/>
          <c:dLbls>
            <c:numFmt formatCode="#,##0" sourceLinked="0"/>
            <c:showLegendKey val="0"/>
            <c:showVal val="1"/>
            <c:showCatName val="0"/>
            <c:showSerName val="0"/>
            <c:showPercent val="0"/>
            <c:showBubbleSize val="0"/>
            <c:showLeaderLines val="0"/>
          </c:dLbls>
          <c:cat>
            <c:strRef>
              <c:f>'Fig B2.5.1'!$C$10:$D$10</c:f>
              <c:strCache>
                <c:ptCount val="2"/>
                <c:pt idx="0">
                  <c:v>Has someone in the household used hire purchase in the past 6 months?</c:v>
                </c:pt>
                <c:pt idx="1">
                  <c:v>Has someone in the household gambled money in the past 6 months?</c:v>
                </c:pt>
              </c:strCache>
            </c:strRef>
          </c:cat>
          <c:val>
            <c:numRef>
              <c:f>'Fig B2.5.1'!$C$11:$D$11</c:f>
              <c:numCache>
                <c:formatCode>General</c:formatCode>
                <c:ptCount val="2"/>
                <c:pt idx="0">
                  <c:v>14.500000000000002</c:v>
                </c:pt>
                <c:pt idx="1">
                  <c:v>25.5</c:v>
                </c:pt>
              </c:numCache>
            </c:numRef>
          </c:val>
        </c:ser>
        <c:ser>
          <c:idx val="1"/>
          <c:order val="1"/>
          <c:tx>
            <c:strRef>
              <c:f>'Fig B2.5.1'!$B$12</c:f>
              <c:strCache>
                <c:ptCount val="1"/>
                <c:pt idx="0">
                  <c:v>Control</c:v>
                </c:pt>
              </c:strCache>
            </c:strRef>
          </c:tx>
          <c:spPr>
            <a:solidFill>
              <a:schemeClr val="accent1">
                <a:lumMod val="60000"/>
                <a:lumOff val="40000"/>
              </a:schemeClr>
            </a:solidFill>
          </c:spPr>
          <c:invertIfNegative val="0"/>
          <c:dLbls>
            <c:numFmt formatCode="#,##0" sourceLinked="0"/>
            <c:showLegendKey val="0"/>
            <c:showVal val="1"/>
            <c:showCatName val="0"/>
            <c:showSerName val="0"/>
            <c:showPercent val="0"/>
            <c:showBubbleSize val="0"/>
            <c:showLeaderLines val="0"/>
          </c:dLbls>
          <c:cat>
            <c:strRef>
              <c:f>'Fig B2.5.1'!$C$10:$D$10</c:f>
              <c:strCache>
                <c:ptCount val="2"/>
                <c:pt idx="0">
                  <c:v>Has someone in the household used hire purchase in the past 6 months?</c:v>
                </c:pt>
                <c:pt idx="1">
                  <c:v>Has someone in the household gambled money in the past 6 months?</c:v>
                </c:pt>
              </c:strCache>
            </c:strRef>
          </c:cat>
          <c:val>
            <c:numRef>
              <c:f>'Fig B2.5.1'!$C$12:$D$12</c:f>
              <c:numCache>
                <c:formatCode>General</c:formatCode>
                <c:ptCount val="2"/>
                <c:pt idx="0">
                  <c:v>18.8</c:v>
                </c:pt>
                <c:pt idx="1">
                  <c:v>30.7</c:v>
                </c:pt>
              </c:numCache>
            </c:numRef>
          </c:val>
        </c:ser>
        <c:dLbls>
          <c:showLegendKey val="0"/>
          <c:showVal val="0"/>
          <c:showCatName val="0"/>
          <c:showSerName val="0"/>
          <c:showPercent val="0"/>
          <c:showBubbleSize val="0"/>
        </c:dLbls>
        <c:gapWidth val="150"/>
        <c:axId val="31263744"/>
        <c:axId val="31269632"/>
      </c:barChart>
      <c:catAx>
        <c:axId val="31263744"/>
        <c:scaling>
          <c:orientation val="minMax"/>
        </c:scaling>
        <c:delete val="0"/>
        <c:axPos val="b"/>
        <c:majorTickMark val="out"/>
        <c:minorTickMark val="none"/>
        <c:tickLblPos val="nextTo"/>
        <c:txPr>
          <a:bodyPr/>
          <a:lstStyle/>
          <a:p>
            <a:pPr>
              <a:defRPr sz="1400"/>
            </a:pPr>
            <a:endParaRPr lang="en-US"/>
          </a:p>
        </c:txPr>
        <c:crossAx val="31269632"/>
        <c:crosses val="autoZero"/>
        <c:auto val="1"/>
        <c:lblAlgn val="ctr"/>
        <c:lblOffset val="100"/>
        <c:noMultiLvlLbl val="0"/>
      </c:catAx>
      <c:valAx>
        <c:axId val="31269632"/>
        <c:scaling>
          <c:orientation val="minMax"/>
          <c:max val="35"/>
        </c:scaling>
        <c:delete val="0"/>
        <c:axPos val="l"/>
        <c:numFmt formatCode="General" sourceLinked="1"/>
        <c:majorTickMark val="out"/>
        <c:minorTickMark val="none"/>
        <c:tickLblPos val="nextTo"/>
        <c:crossAx val="31263744"/>
        <c:crosses val="autoZero"/>
        <c:crossBetween val="between"/>
      </c:valAx>
    </c:plotArea>
    <c:legend>
      <c:legendPos val="r"/>
      <c:layout>
        <c:manualLayout>
          <c:xMode val="edge"/>
          <c:yMode val="edge"/>
          <c:x val="0.23047309711286101"/>
          <c:y val="7.369021580635754E-2"/>
          <c:w val="0.25630150523410572"/>
          <c:h val="0.15041574520331219"/>
        </c:manualLayout>
      </c:layout>
      <c:overlay val="0"/>
      <c:txPr>
        <a:bodyPr/>
        <a:lstStyle/>
        <a:p>
          <a:pPr>
            <a:defRPr sz="1800"/>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8094996189992387E-2"/>
          <c:y val="0.17852979198495711"/>
          <c:w val="0.8857759715519431"/>
          <c:h val="0.81967328710776832"/>
        </c:manualLayout>
      </c:layout>
      <c:doughnutChart>
        <c:varyColors val="1"/>
        <c:ser>
          <c:idx val="0"/>
          <c:order val="0"/>
          <c:dLbls>
            <c:dLbl>
              <c:idx val="0"/>
              <c:numFmt formatCode="0%" sourceLinked="0"/>
              <c:spPr/>
              <c:txPr>
                <a:bodyPr/>
                <a:lstStyle/>
                <a:p>
                  <a:pPr>
                    <a:defRPr sz="1200" b="1">
                      <a:solidFill>
                        <a:schemeClr val="bg1"/>
                      </a:solidFill>
                    </a:defRPr>
                  </a:pPr>
                  <a:endParaRPr lang="en-US"/>
                </a:p>
              </c:txPr>
              <c:showLegendKey val="0"/>
              <c:showVal val="1"/>
              <c:showCatName val="1"/>
              <c:showSerName val="0"/>
              <c:showPercent val="0"/>
              <c:showBubbleSize val="0"/>
            </c:dLbl>
            <c:dLbl>
              <c:idx val="1"/>
              <c:layout/>
              <c:tx>
                <c:rich>
                  <a:bodyPr/>
                  <a:lstStyle/>
                  <a:p>
                    <a:pPr>
                      <a:defRPr sz="1200" b="1">
                        <a:solidFill>
                          <a:schemeClr val="bg1"/>
                        </a:solidFill>
                      </a:defRPr>
                    </a:pPr>
                    <a:r>
                      <a:rPr lang="en-US" sz="1200" dirty="0"/>
                      <a:t>Better legal </a:t>
                    </a:r>
                    <a:r>
                      <a:rPr lang="en-US" sz="1200" dirty="0" smtClean="0"/>
                      <a:t>framework </a:t>
                    </a:r>
                    <a:br>
                      <a:rPr lang="en-US" sz="1200" dirty="0" smtClean="0"/>
                    </a:br>
                    <a:r>
                      <a:rPr lang="en-US" sz="1200" dirty="0" smtClean="0"/>
                      <a:t>and credit </a:t>
                    </a:r>
                    <a:r>
                      <a:rPr lang="en-US" sz="1200" dirty="0"/>
                      <a:t>information, 27%</a:t>
                    </a:r>
                    <a:endParaRPr lang="en-US" dirty="0"/>
                  </a:p>
                </c:rich>
              </c:tx>
              <c:numFmt formatCode="0%" sourceLinked="0"/>
              <c:spPr/>
              <c:showLegendKey val="0"/>
              <c:showVal val="1"/>
              <c:showCatName val="1"/>
              <c:showSerName val="0"/>
              <c:showPercent val="0"/>
              <c:showBubbleSize val="0"/>
            </c:dLbl>
            <c:numFmt formatCode="0%" sourceLinked="0"/>
            <c:txPr>
              <a:bodyPr/>
              <a:lstStyle/>
              <a:p>
                <a:pPr>
                  <a:defRPr sz="1200" b="1"/>
                </a:pPr>
                <a:endParaRPr lang="en-US"/>
              </a:p>
            </c:txPr>
            <c:showLegendKey val="0"/>
            <c:showVal val="1"/>
            <c:showCatName val="1"/>
            <c:showSerName val="0"/>
            <c:showPercent val="0"/>
            <c:showBubbleSize val="0"/>
            <c:showLeaderLines val="1"/>
          </c:dLbls>
          <c:cat>
            <c:strRef>
              <c:f>percentages!$B$29:$G$29</c:f>
              <c:strCache>
                <c:ptCount val="6"/>
                <c:pt idx="0">
                  <c:v>Financial education</c:v>
                </c:pt>
                <c:pt idx="1">
                  <c:v>Better legal framework, improved credit information</c:v>
                </c:pt>
                <c:pt idx="2">
                  <c:v>Promote new lending technologies</c:v>
                </c:pt>
                <c:pt idx="3">
                  <c:v>More competition</c:v>
                </c:pt>
                <c:pt idx="4">
                  <c:v>More microfinance</c:v>
                </c:pt>
                <c:pt idx="5">
                  <c:v>More state banking</c:v>
                </c:pt>
              </c:strCache>
            </c:strRef>
          </c:cat>
          <c:val>
            <c:numRef>
              <c:f>percentages!$B$31:$G$31</c:f>
              <c:numCache>
                <c:formatCode>0%</c:formatCode>
                <c:ptCount val="6"/>
                <c:pt idx="0">
                  <c:v>0.32298136645962733</c:v>
                </c:pt>
                <c:pt idx="1">
                  <c:v>0.26708074534161491</c:v>
                </c:pt>
                <c:pt idx="2">
                  <c:v>0.16770186335403728</c:v>
                </c:pt>
                <c:pt idx="3">
                  <c:v>8.0745341614906832E-2</c:v>
                </c:pt>
                <c:pt idx="4">
                  <c:v>8.0745341614906832E-2</c:v>
                </c:pt>
                <c:pt idx="5">
                  <c:v>8.0745341614906832E-2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119860017497815"/>
          <c:y val="5.0925925925925923E-2"/>
          <c:w val="0.51805139982502191"/>
          <c:h val="0.67568678915135605"/>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'Fig O.1'!$A$31:$A$37</c:f>
              <c:strCache>
                <c:ptCount val="7"/>
                <c:pt idx="0">
                  <c:v>Religious reasons</c:v>
                </c:pt>
                <c:pt idx="1">
                  <c:v>Lack of trust</c:v>
                </c:pt>
                <c:pt idx="2">
                  <c:v>Lack of documentation</c:v>
                </c:pt>
                <c:pt idx="3">
                  <c:v>Too far away</c:v>
                </c:pt>
                <c:pt idx="4">
                  <c:v>Too expensive</c:v>
                </c:pt>
                <c:pt idx="5">
                  <c:v>Family member already has account</c:v>
                </c:pt>
                <c:pt idx="6">
                  <c:v>Not enough money</c:v>
                </c:pt>
              </c:strCache>
            </c:strRef>
          </c:cat>
          <c:val>
            <c:numRef>
              <c:f>'Fig O.1'!$B$31:$B$37</c:f>
              <c:numCache>
                <c:formatCode>General</c:formatCode>
                <c:ptCount val="7"/>
                <c:pt idx="0">
                  <c:v>5</c:v>
                </c:pt>
                <c:pt idx="1">
                  <c:v>13</c:v>
                </c:pt>
                <c:pt idx="2">
                  <c:v>18</c:v>
                </c:pt>
                <c:pt idx="3">
                  <c:v>20</c:v>
                </c:pt>
                <c:pt idx="4">
                  <c:v>23</c:v>
                </c:pt>
                <c:pt idx="5">
                  <c:v>25</c:v>
                </c:pt>
                <c:pt idx="6">
                  <c:v>30</c:v>
                </c:pt>
              </c:numCache>
            </c:numRef>
          </c:val>
        </c:ser>
        <c:dLbls>
          <c:showLegendKey val="0"/>
          <c:showVal val="0"/>
          <c:showCatName val="0"/>
          <c:showSerName val="0"/>
          <c:showPercent val="0"/>
          <c:showBubbleSize val="0"/>
        </c:dLbls>
        <c:gapWidth val="150"/>
        <c:axId val="30330240"/>
        <c:axId val="30336128"/>
      </c:barChart>
      <c:catAx>
        <c:axId val="30330240"/>
        <c:scaling>
          <c:orientation val="minMax"/>
        </c:scaling>
        <c:delete val="0"/>
        <c:axPos val="l"/>
        <c:majorTickMark val="out"/>
        <c:minorTickMark val="none"/>
        <c:tickLblPos val="nextTo"/>
        <c:crossAx val="30336128"/>
        <c:crosses val="autoZero"/>
        <c:auto val="1"/>
        <c:lblAlgn val="ctr"/>
        <c:lblOffset val="100"/>
        <c:noMultiLvlLbl val="0"/>
      </c:catAx>
      <c:valAx>
        <c:axId val="30336128"/>
        <c:scaling>
          <c:orientation val="minMax"/>
          <c:max val="35"/>
          <c:min val="0"/>
        </c:scaling>
        <c:delete val="0"/>
        <c:axPos val="b"/>
        <c:numFmt formatCode="General" sourceLinked="1"/>
        <c:majorTickMark val="out"/>
        <c:minorTickMark val="none"/>
        <c:tickLblPos val="nextTo"/>
        <c:crossAx val="30330240"/>
        <c:crosses val="autoZero"/>
        <c:crossBetween val="between"/>
        <c:majorUnit val="5"/>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33552055993001"/>
          <c:y val="2.8252405949256341E-2"/>
          <c:w val="0.88081663738990501"/>
          <c:h val="0.93919356829825318"/>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val>
            <c:numRef>
              <c:f>gfdr!$H$6:$H$17</c:f>
              <c:numCache>
                <c:formatCode>0%</c:formatCode>
                <c:ptCount val="12"/>
                <c:pt idx="0">
                  <c:v>-0.16</c:v>
                </c:pt>
                <c:pt idx="1">
                  <c:v>-0.127</c:v>
                </c:pt>
                <c:pt idx="2">
                  <c:v>-9.4E-2</c:v>
                </c:pt>
                <c:pt idx="3">
                  <c:v>-5.8000000000000003E-2</c:v>
                </c:pt>
                <c:pt idx="4">
                  <c:v>3.4655999999999999E-2</c:v>
                </c:pt>
                <c:pt idx="5">
                  <c:v>-3.2000000000000001E-2</c:v>
                </c:pt>
                <c:pt idx="6">
                  <c:v>-0.12</c:v>
                </c:pt>
                <c:pt idx="7">
                  <c:v>-1.7719000000000002E-2</c:v>
                </c:pt>
                <c:pt idx="8">
                  <c:v>2.1999999999999999E-2</c:v>
                </c:pt>
                <c:pt idx="9">
                  <c:v>6.8000000000000005E-2</c:v>
                </c:pt>
                <c:pt idx="10">
                  <c:v>-6.8000000000000005E-2</c:v>
                </c:pt>
                <c:pt idx="11">
                  <c:v>-7.4999999999999997E-2</c:v>
                </c:pt>
              </c:numCache>
            </c:numRef>
          </c:val>
        </c:ser>
        <c:dLbls>
          <c:showLegendKey val="0"/>
          <c:showVal val="0"/>
          <c:showCatName val="0"/>
          <c:showSerName val="0"/>
          <c:showPercent val="0"/>
          <c:showBubbleSize val="0"/>
        </c:dLbls>
        <c:gapWidth val="150"/>
        <c:axId val="30384896"/>
        <c:axId val="30386432"/>
      </c:barChart>
      <c:catAx>
        <c:axId val="30384896"/>
        <c:scaling>
          <c:orientation val="minMax"/>
        </c:scaling>
        <c:delete val="1"/>
        <c:axPos val="b"/>
        <c:majorTickMark val="out"/>
        <c:minorTickMark val="none"/>
        <c:tickLblPos val="none"/>
        <c:crossAx val="30386432"/>
        <c:crosses val="autoZero"/>
        <c:auto val="1"/>
        <c:lblAlgn val="ctr"/>
        <c:lblOffset val="100"/>
        <c:noMultiLvlLbl val="0"/>
      </c:catAx>
      <c:valAx>
        <c:axId val="30386432"/>
        <c:scaling>
          <c:orientation val="minMax"/>
        </c:scaling>
        <c:delete val="0"/>
        <c:axPos val="l"/>
        <c:majorGridlines>
          <c:spPr>
            <a:ln>
              <a:noFill/>
            </a:ln>
          </c:spPr>
        </c:majorGridlines>
        <c:title>
          <c:tx>
            <c:rich>
              <a:bodyPr rot="-5400000" vert="horz"/>
              <a:lstStyle/>
              <a:p>
                <a:pPr>
                  <a:defRPr/>
                </a:pPr>
                <a:r>
                  <a:rPr lang="en-US"/>
                  <a:t>effect on probability of owning an account (%)</a:t>
                </a:r>
              </a:p>
            </c:rich>
          </c:tx>
          <c:layout>
            <c:manualLayout>
              <c:xMode val="edge"/>
              <c:yMode val="edge"/>
              <c:x val="7.604260075914848E-3"/>
              <c:y val="9.1339985626989514E-2"/>
            </c:manualLayout>
          </c:layout>
          <c:overlay val="0"/>
        </c:title>
        <c:numFmt formatCode="0%" sourceLinked="1"/>
        <c:majorTickMark val="out"/>
        <c:minorTickMark val="none"/>
        <c:tickLblPos val="nextTo"/>
        <c:spPr>
          <a:ln>
            <a:solidFill>
              <a:schemeClr val="tx1"/>
            </a:solidFill>
          </a:ln>
        </c:spPr>
        <c:crossAx val="30384896"/>
        <c:crosses val="autoZero"/>
        <c:crossBetween val="between"/>
      </c:valAx>
    </c:plotArea>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28726697624335"/>
          <c:y val="1.6638360158936154E-2"/>
          <c:w val="0.80467029584264926"/>
          <c:h val="0.75728455818022744"/>
        </c:manualLayout>
      </c:layout>
      <c:scatterChart>
        <c:scatterStyle val="lineMarker"/>
        <c:varyColors val="0"/>
        <c:ser>
          <c:idx val="0"/>
          <c:order val="0"/>
          <c:spPr>
            <a:ln w="28575">
              <a:noFill/>
            </a:ln>
          </c:spPr>
          <c:trendline>
            <c:trendlineType val="linear"/>
            <c:dispRSqr val="0"/>
            <c:dispEq val="0"/>
          </c:trendline>
          <c:xVal>
            <c:numRef>
              <c:f>'Sheet1 (2)'!$C$2:$C$106</c:f>
              <c:numCache>
                <c:formatCode>General</c:formatCode>
                <c:ptCount val="105"/>
                <c:pt idx="0">
                  <c:v>5.7355309999999999</c:v>
                </c:pt>
                <c:pt idx="1">
                  <c:v>1.2698400000000001</c:v>
                </c:pt>
                <c:pt idx="2">
                  <c:v>2.92842</c:v>
                </c:pt>
                <c:pt idx="3">
                  <c:v>1.4856549999999999</c:v>
                </c:pt>
                <c:pt idx="4">
                  <c:v>1.061542</c:v>
                </c:pt>
                <c:pt idx="5">
                  <c:v>1.9028099999999999</c:v>
                </c:pt>
                <c:pt idx="6">
                  <c:v>1.6732039999999999</c:v>
                </c:pt>
                <c:pt idx="7">
                  <c:v>2.0079340000000001</c:v>
                </c:pt>
                <c:pt idx="8">
                  <c:v>1.0445340000000001</c:v>
                </c:pt>
                <c:pt idx="9">
                  <c:v>4.916614</c:v>
                </c:pt>
                <c:pt idx="10">
                  <c:v>4.2867430000000004</c:v>
                </c:pt>
                <c:pt idx="11">
                  <c:v>1.940321</c:v>
                </c:pt>
                <c:pt idx="12">
                  <c:v>2.141391</c:v>
                </c:pt>
                <c:pt idx="13">
                  <c:v>2.623443</c:v>
                </c:pt>
                <c:pt idx="14">
                  <c:v>3.9876239999999998</c:v>
                </c:pt>
                <c:pt idx="15">
                  <c:v>8.7808200000000003</c:v>
                </c:pt>
                <c:pt idx="16">
                  <c:v>1.6303920000000001</c:v>
                </c:pt>
                <c:pt idx="17">
                  <c:v>1.074298</c:v>
                </c:pt>
                <c:pt idx="18">
                  <c:v>12.58934</c:v>
                </c:pt>
                <c:pt idx="19">
                  <c:v>4.7211819999999998</c:v>
                </c:pt>
                <c:pt idx="20">
                  <c:v>3.4810910000000002</c:v>
                </c:pt>
                <c:pt idx="21">
                  <c:v>2.1571229999999999</c:v>
                </c:pt>
                <c:pt idx="22">
                  <c:v>6.670992</c:v>
                </c:pt>
                <c:pt idx="23">
                  <c:v>4.2378049999999998</c:v>
                </c:pt>
                <c:pt idx="24">
                  <c:v>2.2822800000000001</c:v>
                </c:pt>
                <c:pt idx="25">
                  <c:v>1.2472529999999999</c:v>
                </c:pt>
                <c:pt idx="26">
                  <c:v>8.8105499999999992</c:v>
                </c:pt>
                <c:pt idx="27">
                  <c:v>3.2800609999999999</c:v>
                </c:pt>
                <c:pt idx="28">
                  <c:v>2.7525499999999998</c:v>
                </c:pt>
                <c:pt idx="29">
                  <c:v>4.7321790000000004</c:v>
                </c:pt>
                <c:pt idx="30">
                  <c:v>1.050627</c:v>
                </c:pt>
                <c:pt idx="31">
                  <c:v>1.01349</c:v>
                </c:pt>
                <c:pt idx="32">
                  <c:v>10.08803</c:v>
                </c:pt>
                <c:pt idx="33">
                  <c:v>1.987873</c:v>
                </c:pt>
                <c:pt idx="34">
                  <c:v>1.0264599999999999</c:v>
                </c:pt>
                <c:pt idx="35">
                  <c:v>3.5156809999999998</c:v>
                </c:pt>
                <c:pt idx="36">
                  <c:v>1.1349800000000001</c:v>
                </c:pt>
                <c:pt idx="37">
                  <c:v>6.3465210000000001</c:v>
                </c:pt>
                <c:pt idx="38">
                  <c:v>6.2844850000000001</c:v>
                </c:pt>
                <c:pt idx="39">
                  <c:v>13.450609999999999</c:v>
                </c:pt>
                <c:pt idx="40">
                  <c:v>3.1718389999999999</c:v>
                </c:pt>
                <c:pt idx="41">
                  <c:v>1.491317</c:v>
                </c:pt>
                <c:pt idx="42">
                  <c:v>2.6581489999999999</c:v>
                </c:pt>
                <c:pt idx="43">
                  <c:v>5.6793950000000004</c:v>
                </c:pt>
                <c:pt idx="44">
                  <c:v>1.2603580000000001</c:v>
                </c:pt>
                <c:pt idx="45">
                  <c:v>2.8645429999999998</c:v>
                </c:pt>
                <c:pt idx="46">
                  <c:v>1.112446</c:v>
                </c:pt>
                <c:pt idx="47">
                  <c:v>1.0452619999999999</c:v>
                </c:pt>
                <c:pt idx="48">
                  <c:v>1.326195</c:v>
                </c:pt>
                <c:pt idx="49">
                  <c:v>0.93798800000000004</c:v>
                </c:pt>
                <c:pt idx="50">
                  <c:v>2.0475340000000002</c:v>
                </c:pt>
                <c:pt idx="51">
                  <c:v>1.837677</c:v>
                </c:pt>
                <c:pt idx="52">
                  <c:v>4.5442099999999996</c:v>
                </c:pt>
                <c:pt idx="53">
                  <c:v>7.346419</c:v>
                </c:pt>
                <c:pt idx="54">
                  <c:v>1.6621600000000001</c:v>
                </c:pt>
                <c:pt idx="55">
                  <c:v>1.1540710000000001</c:v>
                </c:pt>
                <c:pt idx="56">
                  <c:v>3.6952919999999998</c:v>
                </c:pt>
                <c:pt idx="57">
                  <c:v>1.3307119999999999</c:v>
                </c:pt>
                <c:pt idx="58">
                  <c:v>0.9716629</c:v>
                </c:pt>
                <c:pt idx="59">
                  <c:v>1.2774749999999999</c:v>
                </c:pt>
                <c:pt idx="60">
                  <c:v>4.1811930000000004</c:v>
                </c:pt>
                <c:pt idx="61">
                  <c:v>1.8239050000000001</c:v>
                </c:pt>
                <c:pt idx="62">
                  <c:v>4.9698969999999996</c:v>
                </c:pt>
                <c:pt idx="63">
                  <c:v>5.9257439999999999</c:v>
                </c:pt>
                <c:pt idx="64">
                  <c:v>5.0134740000000004</c:v>
                </c:pt>
                <c:pt idx="65">
                  <c:v>5.8363649999999998</c:v>
                </c:pt>
                <c:pt idx="66">
                  <c:v>1.318246</c:v>
                </c:pt>
                <c:pt idx="67">
                  <c:v>1.970526</c:v>
                </c:pt>
                <c:pt idx="68">
                  <c:v>2.7516419999999999</c:v>
                </c:pt>
                <c:pt idx="69">
                  <c:v>2.517503</c:v>
                </c:pt>
                <c:pt idx="70">
                  <c:v>7.4135580000000001</c:v>
                </c:pt>
                <c:pt idx="71">
                  <c:v>5.1708489999999996</c:v>
                </c:pt>
                <c:pt idx="72">
                  <c:v>3.679278</c:v>
                </c:pt>
                <c:pt idx="73">
                  <c:v>2.445716</c:v>
                </c:pt>
                <c:pt idx="74">
                  <c:v>12.37195</c:v>
                </c:pt>
                <c:pt idx="75">
                  <c:v>7.7743929999999999</c:v>
                </c:pt>
                <c:pt idx="76">
                  <c:v>13.62847</c:v>
                </c:pt>
                <c:pt idx="77">
                  <c:v>1.3805810000000001</c:v>
                </c:pt>
                <c:pt idx="78">
                  <c:v>1.719203</c:v>
                </c:pt>
                <c:pt idx="79">
                  <c:v>2.726804</c:v>
                </c:pt>
                <c:pt idx="80">
                  <c:v>1.7874699999999999</c:v>
                </c:pt>
                <c:pt idx="81">
                  <c:v>1.822298</c:v>
                </c:pt>
                <c:pt idx="82">
                  <c:v>3.2866710000000001</c:v>
                </c:pt>
                <c:pt idx="83">
                  <c:v>1.4855640000000001</c:v>
                </c:pt>
                <c:pt idx="84">
                  <c:v>6.9712579999999997</c:v>
                </c:pt>
                <c:pt idx="85">
                  <c:v>1.0834170000000001</c:v>
                </c:pt>
                <c:pt idx="86">
                  <c:v>2.2404009999999999</c:v>
                </c:pt>
                <c:pt idx="87">
                  <c:v>1.01163</c:v>
                </c:pt>
                <c:pt idx="88">
                  <c:v>1.6727810000000001</c:v>
                </c:pt>
                <c:pt idx="89">
                  <c:v>3.7581090000000001</c:v>
                </c:pt>
                <c:pt idx="90">
                  <c:v>1.0054430000000001</c:v>
                </c:pt>
                <c:pt idx="91">
                  <c:v>1.3828400000000001</c:v>
                </c:pt>
                <c:pt idx="92">
                  <c:v>4.5081340000000001</c:v>
                </c:pt>
                <c:pt idx="93">
                  <c:v>1.3539509999999999</c:v>
                </c:pt>
                <c:pt idx="94">
                  <c:v>11.633710000000001</c:v>
                </c:pt>
                <c:pt idx="95">
                  <c:v>4.4146130000000001</c:v>
                </c:pt>
                <c:pt idx="96">
                  <c:v>1.575097</c:v>
                </c:pt>
                <c:pt idx="97">
                  <c:v>5.1144410000000002</c:v>
                </c:pt>
                <c:pt idx="98">
                  <c:v>2.8190840000000001</c:v>
                </c:pt>
                <c:pt idx="99">
                  <c:v>1.216162</c:v>
                </c:pt>
                <c:pt idx="100">
                  <c:v>6.7025740000000003</c:v>
                </c:pt>
                <c:pt idx="101">
                  <c:v>1.7864059999999999</c:v>
                </c:pt>
                <c:pt idx="102">
                  <c:v>1.957157</c:v>
                </c:pt>
                <c:pt idx="103">
                  <c:v>5.8767240000000003</c:v>
                </c:pt>
                <c:pt idx="104">
                  <c:v>6.6466979999999998</c:v>
                </c:pt>
              </c:numCache>
            </c:numRef>
          </c:xVal>
          <c:yVal>
            <c:numRef>
              <c:f>'Sheet1 (2)'!$B$2:$B$106</c:f>
              <c:numCache>
                <c:formatCode>General</c:formatCode>
                <c:ptCount val="105"/>
                <c:pt idx="0">
                  <c:v>34.51</c:v>
                </c:pt>
                <c:pt idx="1">
                  <c:v>58.64</c:v>
                </c:pt>
                <c:pt idx="2">
                  <c:v>46.08417</c:v>
                </c:pt>
                <c:pt idx="3">
                  <c:v>30.86</c:v>
                </c:pt>
                <c:pt idx="4">
                  <c:v>29.15</c:v>
                </c:pt>
                <c:pt idx="5">
                  <c:v>33.71</c:v>
                </c:pt>
                <c:pt idx="6">
                  <c:v>31.02</c:v>
                </c:pt>
                <c:pt idx="7">
                  <c:v>27.22</c:v>
                </c:pt>
                <c:pt idx="8">
                  <c:v>32.97</c:v>
                </c:pt>
                <c:pt idx="9">
                  <c:v>38.619999999999997</c:v>
                </c:pt>
                <c:pt idx="10">
                  <c:v>57.26</c:v>
                </c:pt>
                <c:pt idx="11">
                  <c:v>36.21</c:v>
                </c:pt>
                <c:pt idx="12">
                  <c:v>54.244999999999997</c:v>
                </c:pt>
                <c:pt idx="13">
                  <c:v>45.32</c:v>
                </c:pt>
                <c:pt idx="14">
                  <c:v>39.6</c:v>
                </c:pt>
                <c:pt idx="15">
                  <c:v>33.270000000000003</c:v>
                </c:pt>
                <c:pt idx="16">
                  <c:v>38.909999999999997</c:v>
                </c:pt>
                <c:pt idx="17">
                  <c:v>32.56</c:v>
                </c:pt>
                <c:pt idx="18">
                  <c:v>56.3</c:v>
                </c:pt>
                <c:pt idx="19">
                  <c:v>39.78</c:v>
                </c:pt>
                <c:pt idx="20">
                  <c:v>52.213529999999999</c:v>
                </c:pt>
                <c:pt idx="21">
                  <c:v>41.53</c:v>
                </c:pt>
                <c:pt idx="22">
                  <c:v>58.49</c:v>
                </c:pt>
                <c:pt idx="23">
                  <c:v>64.3</c:v>
                </c:pt>
                <c:pt idx="24">
                  <c:v>50.31</c:v>
                </c:pt>
                <c:pt idx="25">
                  <c:v>33.65</c:v>
                </c:pt>
                <c:pt idx="26">
                  <c:v>39.96</c:v>
                </c:pt>
                <c:pt idx="27">
                  <c:v>48.729170000000003</c:v>
                </c:pt>
                <c:pt idx="28">
                  <c:v>50.671250000000001</c:v>
                </c:pt>
                <c:pt idx="29">
                  <c:v>32.14</c:v>
                </c:pt>
                <c:pt idx="30">
                  <c:v>36</c:v>
                </c:pt>
                <c:pt idx="31">
                  <c:v>26.88</c:v>
                </c:pt>
                <c:pt idx="32">
                  <c:v>41.45</c:v>
                </c:pt>
                <c:pt idx="33">
                  <c:v>41.34</c:v>
                </c:pt>
                <c:pt idx="34">
                  <c:v>28.31</c:v>
                </c:pt>
                <c:pt idx="35">
                  <c:v>42.76</c:v>
                </c:pt>
                <c:pt idx="36">
                  <c:v>34.270000000000003</c:v>
                </c:pt>
                <c:pt idx="37">
                  <c:v>53.69</c:v>
                </c:pt>
                <c:pt idx="38">
                  <c:v>39.35</c:v>
                </c:pt>
                <c:pt idx="39">
                  <c:v>59.5</c:v>
                </c:pt>
                <c:pt idx="40">
                  <c:v>57.7</c:v>
                </c:pt>
                <c:pt idx="41">
                  <c:v>31.18</c:v>
                </c:pt>
                <c:pt idx="42">
                  <c:v>36.799999999999997</c:v>
                </c:pt>
                <c:pt idx="43">
                  <c:v>37.049410000000002</c:v>
                </c:pt>
                <c:pt idx="44">
                  <c:v>38.28</c:v>
                </c:pt>
                <c:pt idx="45">
                  <c:v>30.86</c:v>
                </c:pt>
                <c:pt idx="46">
                  <c:v>34.28</c:v>
                </c:pt>
                <c:pt idx="47">
                  <c:v>39.200000000000003</c:v>
                </c:pt>
                <c:pt idx="48">
                  <c:v>36.03</c:v>
                </c:pt>
                <c:pt idx="49">
                  <c:v>45.51</c:v>
                </c:pt>
                <c:pt idx="50">
                  <c:v>37.72</c:v>
                </c:pt>
                <c:pt idx="51">
                  <c:v>30.88</c:v>
                </c:pt>
                <c:pt idx="52">
                  <c:v>47.68</c:v>
                </c:pt>
                <c:pt idx="53">
                  <c:v>33.43</c:v>
                </c:pt>
                <c:pt idx="54">
                  <c:v>36.74</c:v>
                </c:pt>
                <c:pt idx="55">
                  <c:v>35.729999999999997</c:v>
                </c:pt>
                <c:pt idx="56">
                  <c:v>52.5</c:v>
                </c:pt>
                <c:pt idx="57">
                  <c:v>37.57</c:v>
                </c:pt>
                <c:pt idx="58">
                  <c:v>30.76</c:v>
                </c:pt>
                <c:pt idx="59">
                  <c:v>44.2</c:v>
                </c:pt>
                <c:pt idx="60">
                  <c:v>39.020000000000003</c:v>
                </c:pt>
                <c:pt idx="61">
                  <c:v>46.21</c:v>
                </c:pt>
                <c:pt idx="62">
                  <c:v>38.99</c:v>
                </c:pt>
                <c:pt idx="63">
                  <c:v>39.04</c:v>
                </c:pt>
                <c:pt idx="64">
                  <c:v>51.74</c:v>
                </c:pt>
                <c:pt idx="65">
                  <c:v>38.03</c:v>
                </c:pt>
                <c:pt idx="66">
                  <c:v>33.03</c:v>
                </c:pt>
                <c:pt idx="67">
                  <c:v>29.99</c:v>
                </c:pt>
                <c:pt idx="68">
                  <c:v>45.66</c:v>
                </c:pt>
                <c:pt idx="69">
                  <c:v>47.3</c:v>
                </c:pt>
                <c:pt idx="70">
                  <c:v>52.33</c:v>
                </c:pt>
                <c:pt idx="71">
                  <c:v>42.93</c:v>
                </c:pt>
                <c:pt idx="72">
                  <c:v>32.479999999999997</c:v>
                </c:pt>
                <c:pt idx="73">
                  <c:v>53.25412</c:v>
                </c:pt>
                <c:pt idx="74">
                  <c:v>52.44059</c:v>
                </c:pt>
                <c:pt idx="75">
                  <c:v>48.521180000000001</c:v>
                </c:pt>
                <c:pt idx="76">
                  <c:v>44.04</c:v>
                </c:pt>
                <c:pt idx="77">
                  <c:v>34.269170000000003</c:v>
                </c:pt>
                <c:pt idx="78">
                  <c:v>41.1</c:v>
                </c:pt>
                <c:pt idx="79">
                  <c:v>31.324999999999999</c:v>
                </c:pt>
                <c:pt idx="80">
                  <c:v>42.27</c:v>
                </c:pt>
                <c:pt idx="81">
                  <c:v>53.08</c:v>
                </c:pt>
                <c:pt idx="82">
                  <c:v>39.19</c:v>
                </c:pt>
                <c:pt idx="83">
                  <c:v>28.16</c:v>
                </c:pt>
                <c:pt idx="84">
                  <c:v>42.52</c:v>
                </c:pt>
                <c:pt idx="85">
                  <c:v>31.15</c:v>
                </c:pt>
                <c:pt idx="86">
                  <c:v>67.400000000000006</c:v>
                </c:pt>
                <c:pt idx="87">
                  <c:v>34.659999999999997</c:v>
                </c:pt>
                <c:pt idx="88">
                  <c:v>40.26</c:v>
                </c:pt>
                <c:pt idx="89">
                  <c:v>50.68</c:v>
                </c:pt>
                <c:pt idx="90">
                  <c:v>25</c:v>
                </c:pt>
                <c:pt idx="91">
                  <c:v>35.78</c:v>
                </c:pt>
                <c:pt idx="92">
                  <c:v>33.61</c:v>
                </c:pt>
                <c:pt idx="93">
                  <c:v>42.45</c:v>
                </c:pt>
                <c:pt idx="94">
                  <c:v>34.409999999999997</c:v>
                </c:pt>
                <c:pt idx="95">
                  <c:v>40.81</c:v>
                </c:pt>
                <c:pt idx="96">
                  <c:v>43.23</c:v>
                </c:pt>
                <c:pt idx="97">
                  <c:v>44.3</c:v>
                </c:pt>
                <c:pt idx="98">
                  <c:v>27.51</c:v>
                </c:pt>
                <c:pt idx="99">
                  <c:v>40.81</c:v>
                </c:pt>
                <c:pt idx="100">
                  <c:v>42.738329999999998</c:v>
                </c:pt>
                <c:pt idx="101">
                  <c:v>36.72</c:v>
                </c:pt>
                <c:pt idx="102">
                  <c:v>45.741819999999997</c:v>
                </c:pt>
                <c:pt idx="103">
                  <c:v>37.640590000000003</c:v>
                </c:pt>
                <c:pt idx="104">
                  <c:v>50.74</c:v>
                </c:pt>
              </c:numCache>
            </c:numRef>
          </c:yVal>
          <c:smooth val="0"/>
        </c:ser>
        <c:dLbls>
          <c:showLegendKey val="0"/>
          <c:showVal val="0"/>
          <c:showCatName val="0"/>
          <c:showSerName val="0"/>
          <c:showPercent val="0"/>
          <c:showBubbleSize val="0"/>
        </c:dLbls>
        <c:axId val="30612864"/>
        <c:axId val="30618752"/>
      </c:scatterChart>
      <c:valAx>
        <c:axId val="30612864"/>
        <c:scaling>
          <c:orientation val="minMax"/>
          <c:max val="15"/>
          <c:min val="0"/>
        </c:scaling>
        <c:delete val="0"/>
        <c:axPos val="b"/>
        <c:numFmt formatCode="General" sourceLinked="1"/>
        <c:majorTickMark val="out"/>
        <c:minorTickMark val="none"/>
        <c:tickLblPos val="nextTo"/>
        <c:crossAx val="30618752"/>
        <c:crosses val="autoZero"/>
        <c:crossBetween val="midCat"/>
        <c:majorUnit val="5"/>
      </c:valAx>
      <c:valAx>
        <c:axId val="30618752"/>
        <c:scaling>
          <c:orientation val="minMax"/>
          <c:max val="70"/>
          <c:min val="20"/>
        </c:scaling>
        <c:delete val="0"/>
        <c:axPos val="l"/>
        <c:numFmt formatCode="General" sourceLinked="1"/>
        <c:majorTickMark val="out"/>
        <c:minorTickMark val="none"/>
        <c:tickLblPos val="nextTo"/>
        <c:crossAx val="30612864"/>
        <c:crosses val="autoZero"/>
        <c:crossBetween val="midCat"/>
        <c:majorUnit val="10"/>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114517238743215"/>
          <c:y val="2.495188101487314E-2"/>
          <c:w val="0.55361019799709499"/>
          <c:h val="0.75667576388770452"/>
        </c:manualLayout>
      </c:layout>
      <c:barChart>
        <c:barDir val="bar"/>
        <c:grouping val="clustered"/>
        <c:varyColors val="0"/>
        <c:ser>
          <c:idx val="0"/>
          <c:order val="0"/>
          <c:invertIfNegative val="0"/>
          <c:dLbls>
            <c:numFmt formatCode="#,##0.0" sourceLinked="0"/>
            <c:showLegendKey val="0"/>
            <c:showVal val="1"/>
            <c:showCatName val="0"/>
            <c:showSerName val="0"/>
            <c:showPercent val="0"/>
            <c:showBubbleSize val="0"/>
            <c:showLeaderLines val="0"/>
          </c:dLbls>
          <c:cat>
            <c:strRef>
              <c:f>Sheet1!$C$40:$C$43</c:f>
              <c:strCache>
                <c:ptCount val="4"/>
                <c:pt idx="0">
                  <c:v>effect at maximum government ownership</c:v>
                </c:pt>
                <c:pt idx="1">
                  <c:v>effect at minimum credit information</c:v>
                </c:pt>
                <c:pt idx="2">
                  <c:v>effect at minimum financial development </c:v>
                </c:pt>
                <c:pt idx="3">
                  <c:v>average effect (all countries)</c:v>
                </c:pt>
              </c:strCache>
            </c:strRef>
          </c:cat>
          <c:val>
            <c:numRef>
              <c:f>Sheet1!$D$40:$D$43</c:f>
              <c:numCache>
                <c:formatCode>General</c:formatCode>
                <c:ptCount val="4"/>
                <c:pt idx="0">
                  <c:v>-3.0859999999999999</c:v>
                </c:pt>
                <c:pt idx="1">
                  <c:v>-2.758</c:v>
                </c:pt>
                <c:pt idx="2">
                  <c:v>-1.317083</c:v>
                </c:pt>
                <c:pt idx="3">
                  <c:v>-0.61499999999999999</c:v>
                </c:pt>
              </c:numCache>
            </c:numRef>
          </c:val>
        </c:ser>
        <c:dLbls>
          <c:showLegendKey val="0"/>
          <c:showVal val="0"/>
          <c:showCatName val="0"/>
          <c:showSerName val="0"/>
          <c:showPercent val="0"/>
          <c:showBubbleSize val="0"/>
        </c:dLbls>
        <c:gapWidth val="150"/>
        <c:axId val="30550656"/>
        <c:axId val="30560640"/>
      </c:barChart>
      <c:catAx>
        <c:axId val="30550656"/>
        <c:scaling>
          <c:orientation val="minMax"/>
        </c:scaling>
        <c:delete val="0"/>
        <c:axPos val="l"/>
        <c:majorTickMark val="out"/>
        <c:minorTickMark val="out"/>
        <c:tickLblPos val="low"/>
        <c:crossAx val="30560640"/>
        <c:crosses val="autoZero"/>
        <c:auto val="1"/>
        <c:lblAlgn val="ctr"/>
        <c:lblOffset val="100"/>
        <c:noMultiLvlLbl val="0"/>
      </c:catAx>
      <c:valAx>
        <c:axId val="30560640"/>
        <c:scaling>
          <c:orientation val="minMax"/>
        </c:scaling>
        <c:delete val="0"/>
        <c:axPos val="b"/>
        <c:numFmt formatCode="#,##0.0" sourceLinked="0"/>
        <c:majorTickMark val="out"/>
        <c:minorTickMark val="none"/>
        <c:tickLblPos val="nextTo"/>
        <c:crossAx val="30550656"/>
        <c:crosses val="autoZero"/>
        <c:crossBetween val="between"/>
      </c:valAx>
    </c:plotArea>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65188959033112"/>
          <c:y val="4.5618989136363912E-2"/>
          <c:w val="0.84386249342062858"/>
          <c:h val="0.84907672539409806"/>
        </c:manualLayout>
      </c:layout>
      <c:barChart>
        <c:barDir val="col"/>
        <c:grouping val="clustered"/>
        <c:varyColors val="0"/>
        <c:ser>
          <c:idx val="0"/>
          <c:order val="0"/>
          <c:tx>
            <c:strRef>
              <c:f>'Fig B3.5.1'!$B$2</c:f>
              <c:strCache>
                <c:ptCount val="1"/>
                <c:pt idx="0">
                  <c:v>Registry reformers</c:v>
                </c:pt>
              </c:strCache>
            </c:strRef>
          </c:tx>
          <c:spPr>
            <a:solidFill>
              <a:schemeClr val="accent1">
                <a:lumMod val="75000"/>
              </a:schemeClr>
            </a:solidFill>
          </c:spPr>
          <c:invertIfNegative val="0"/>
          <c:dLbls>
            <c:numFmt formatCode="#,##0" sourceLinked="0"/>
            <c:showLegendKey val="0"/>
            <c:showVal val="1"/>
            <c:showCatName val="0"/>
            <c:showSerName val="0"/>
            <c:showPercent val="0"/>
            <c:showBubbleSize val="0"/>
            <c:showLeaderLines val="0"/>
          </c:dLbls>
          <c:cat>
            <c:strRef>
              <c:f>'Fig B3.5.1'!$C$1:$D$1</c:f>
              <c:strCache>
                <c:ptCount val="2"/>
                <c:pt idx="0">
                  <c:v>Pre-reform</c:v>
                </c:pt>
                <c:pt idx="1">
                  <c:v>Post-reform</c:v>
                </c:pt>
              </c:strCache>
            </c:strRef>
          </c:cat>
          <c:val>
            <c:numRef>
              <c:f>'Fig B3.5.1'!$C$2:$D$2</c:f>
              <c:numCache>
                <c:formatCode>General</c:formatCode>
                <c:ptCount val="2"/>
                <c:pt idx="0">
                  <c:v>50</c:v>
                </c:pt>
                <c:pt idx="1">
                  <c:v>73</c:v>
                </c:pt>
              </c:numCache>
            </c:numRef>
          </c:val>
        </c:ser>
        <c:ser>
          <c:idx val="1"/>
          <c:order val="1"/>
          <c:tx>
            <c:strRef>
              <c:f>'Fig B3.5.1'!$B$3</c:f>
              <c:strCache>
                <c:ptCount val="1"/>
                <c:pt idx="0">
                  <c:v>Non-reformers (matched by region and income) </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'Fig B3.5.1'!$C$1:$D$1</c:f>
              <c:strCache>
                <c:ptCount val="2"/>
                <c:pt idx="0">
                  <c:v>Pre-reform</c:v>
                </c:pt>
                <c:pt idx="1">
                  <c:v>Post-reform</c:v>
                </c:pt>
              </c:strCache>
            </c:strRef>
          </c:cat>
          <c:val>
            <c:numRef>
              <c:f>'Fig B3.5.1'!$C$3:$D$3</c:f>
              <c:numCache>
                <c:formatCode>General</c:formatCode>
                <c:ptCount val="2"/>
                <c:pt idx="0">
                  <c:v>41</c:v>
                </c:pt>
                <c:pt idx="1">
                  <c:v>54</c:v>
                </c:pt>
              </c:numCache>
            </c:numRef>
          </c:val>
        </c:ser>
        <c:dLbls>
          <c:showLegendKey val="0"/>
          <c:showVal val="0"/>
          <c:showCatName val="0"/>
          <c:showSerName val="0"/>
          <c:showPercent val="0"/>
          <c:showBubbleSize val="0"/>
        </c:dLbls>
        <c:gapWidth val="150"/>
        <c:axId val="30683904"/>
        <c:axId val="30685440"/>
      </c:barChart>
      <c:catAx>
        <c:axId val="30683904"/>
        <c:scaling>
          <c:orientation val="minMax"/>
        </c:scaling>
        <c:delete val="0"/>
        <c:axPos val="b"/>
        <c:majorTickMark val="out"/>
        <c:minorTickMark val="none"/>
        <c:tickLblPos val="nextTo"/>
        <c:crossAx val="30685440"/>
        <c:crosses val="autoZero"/>
        <c:auto val="1"/>
        <c:lblAlgn val="ctr"/>
        <c:lblOffset val="100"/>
        <c:noMultiLvlLbl val="0"/>
      </c:catAx>
      <c:valAx>
        <c:axId val="30685440"/>
        <c:scaling>
          <c:orientation val="minMax"/>
        </c:scaling>
        <c:delete val="0"/>
        <c:axPos val="l"/>
        <c:numFmt formatCode="#,##0" sourceLinked="0"/>
        <c:majorTickMark val="out"/>
        <c:minorTickMark val="none"/>
        <c:tickLblPos val="nextTo"/>
        <c:crossAx val="30683904"/>
        <c:crosses val="autoZero"/>
        <c:crossBetween val="between"/>
      </c:valAx>
      <c:spPr>
        <a:noFill/>
      </c:spPr>
    </c:plotArea>
    <c:legend>
      <c:legendPos val="r"/>
      <c:layout>
        <c:manualLayout>
          <c:xMode val="edge"/>
          <c:yMode val="edge"/>
          <c:x val="0.15598928979328003"/>
          <c:y val="6.9257970543346356E-2"/>
          <c:w val="0.47013695514087728"/>
          <c:h val="0.17573771140988886"/>
        </c:manualLayout>
      </c:layout>
      <c:overlay val="0"/>
    </c:legend>
    <c:plotVisOnly val="1"/>
    <c:dispBlanksAs val="gap"/>
    <c:showDLblsOverMax val="0"/>
  </c:chart>
  <c:spPr>
    <a:solidFill>
      <a:schemeClr val="bg1"/>
    </a:solidFill>
    <a:ln>
      <a:noFill/>
    </a:ln>
  </c:spPr>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03912903744176"/>
          <c:y val="2.8448095118156765E-2"/>
          <c:w val="0.85732551288231829"/>
          <c:h val="0.83928142959844287"/>
        </c:manualLayout>
      </c:layout>
      <c:lineChart>
        <c:grouping val="standard"/>
        <c:varyColors val="0"/>
        <c:ser>
          <c:idx val="3"/>
          <c:order val="0"/>
          <c:tx>
            <c:strRef>
              <c:f>'Fig 2.1'!$B$1</c:f>
              <c:strCache>
                <c:ptCount val="1"/>
                <c:pt idx="0">
                  <c:v>World</c:v>
                </c:pt>
              </c:strCache>
            </c:strRef>
          </c:tx>
          <c:spPr>
            <a:ln w="60325">
              <a:solidFill>
                <a:schemeClr val="tx1"/>
              </a:solidFill>
            </a:ln>
          </c:spPr>
          <c:marker>
            <c:symbol val="none"/>
          </c:marker>
          <c:cat>
            <c:numRef>
              <c:f>'Fig 2.1'!$A$2:$A$23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'Fig 2.1'!$B$2:$B$23</c:f>
              <c:numCache>
                <c:formatCode>General</c:formatCode>
                <c:ptCount val="22"/>
                <c:pt idx="0">
                  <c:v>0.21175490996536642</c:v>
                </c:pt>
                <c:pt idx="1">
                  <c:v>0.3027194618037185</c:v>
                </c:pt>
                <c:pt idx="2">
                  <c:v>0.42852460162307476</c:v>
                </c:pt>
                <c:pt idx="3">
                  <c:v>0.62043999716846887</c:v>
                </c:pt>
                <c:pt idx="4">
                  <c:v>0.99356406745928727</c:v>
                </c:pt>
                <c:pt idx="5">
                  <c:v>1.5894185637731968</c:v>
                </c:pt>
                <c:pt idx="6">
                  <c:v>2.5050248017191192</c:v>
                </c:pt>
                <c:pt idx="7">
                  <c:v>3.6636808325997139</c:v>
                </c:pt>
                <c:pt idx="8">
                  <c:v>5.3469509726848656</c:v>
                </c:pt>
                <c:pt idx="9">
                  <c:v>8.1456616722144659</c:v>
                </c:pt>
                <c:pt idx="10">
                  <c:v>12.084140975495043</c:v>
                </c:pt>
                <c:pt idx="11">
                  <c:v>15.535521350196582</c:v>
                </c:pt>
                <c:pt idx="12">
                  <c:v>18.475016170382425</c:v>
                </c:pt>
                <c:pt idx="13">
                  <c:v>22.322844641387071</c:v>
                </c:pt>
                <c:pt idx="14">
                  <c:v>27.431265952248516</c:v>
                </c:pt>
                <c:pt idx="15">
                  <c:v>33.970021832847074</c:v>
                </c:pt>
                <c:pt idx="16">
                  <c:v>41.840977630964481</c:v>
                </c:pt>
                <c:pt idx="17">
                  <c:v>50.61501339139712</c:v>
                </c:pt>
                <c:pt idx="18">
                  <c:v>59.859245128424085</c:v>
                </c:pt>
                <c:pt idx="19">
                  <c:v>68.207626142472222</c:v>
                </c:pt>
                <c:pt idx="20">
                  <c:v>77.108229190061593</c:v>
                </c:pt>
                <c:pt idx="21">
                  <c:v>85.551154603276714</c:v>
                </c:pt>
              </c:numCache>
            </c:numRef>
          </c:val>
          <c:smooth val="0"/>
        </c:ser>
        <c:ser>
          <c:idx val="0"/>
          <c:order val="1"/>
          <c:tx>
            <c:strRef>
              <c:f>'Fig 2.1'!$C$1</c:f>
              <c:strCache>
                <c:ptCount val="1"/>
                <c:pt idx="0">
                  <c:v>High income</c:v>
                </c:pt>
              </c:strCache>
            </c:strRef>
          </c:tx>
          <c:marker>
            <c:symbol val="none"/>
          </c:marker>
          <c:cat>
            <c:numRef>
              <c:f>'Fig 2.1'!$A$2:$A$23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'Fig 2.1'!$C$2:$C$23</c:f>
              <c:numCache>
                <c:formatCode>General</c:formatCode>
                <c:ptCount val="22"/>
                <c:pt idx="0">
                  <c:v>1.1106105382814513</c:v>
                </c:pt>
                <c:pt idx="1">
                  <c:v>1.580449829897947</c:v>
                </c:pt>
                <c:pt idx="2">
                  <c:v>2.1987714136511745</c:v>
                </c:pt>
                <c:pt idx="3">
                  <c:v>3.1370169831066876</c:v>
                </c:pt>
                <c:pt idx="4">
                  <c:v>4.9281839290064893</c:v>
                </c:pt>
                <c:pt idx="5">
                  <c:v>7.7828718124604421</c:v>
                </c:pt>
                <c:pt idx="6">
                  <c:v>12.1387867911958</c:v>
                </c:pt>
                <c:pt idx="7">
                  <c:v>17.137721090149377</c:v>
                </c:pt>
                <c:pt idx="8">
                  <c:v>24.582275635458736</c:v>
                </c:pt>
                <c:pt idx="9">
                  <c:v>35.966418872113842</c:v>
                </c:pt>
                <c:pt idx="10">
                  <c:v>50.07938145332789</c:v>
                </c:pt>
                <c:pt idx="11">
                  <c:v>58.966085020915777</c:v>
                </c:pt>
                <c:pt idx="12">
                  <c:v>64.49638644289189</c:v>
                </c:pt>
                <c:pt idx="13">
                  <c:v>70.453131827010907</c:v>
                </c:pt>
                <c:pt idx="14">
                  <c:v>77.023775088816208</c:v>
                </c:pt>
                <c:pt idx="15">
                  <c:v>84.191878926903271</c:v>
                </c:pt>
                <c:pt idx="16">
                  <c:v>91.755993007234039</c:v>
                </c:pt>
                <c:pt idx="17">
                  <c:v>100.08409033064592</c:v>
                </c:pt>
                <c:pt idx="18">
                  <c:v>104.71110326514005</c:v>
                </c:pt>
                <c:pt idx="19">
                  <c:v>107.83168043070978</c:v>
                </c:pt>
                <c:pt idx="20">
                  <c:v>110.40811704985316</c:v>
                </c:pt>
                <c:pt idx="21">
                  <c:v>117.38997429302671</c:v>
                </c:pt>
              </c:numCache>
            </c:numRef>
          </c:val>
          <c:smooth val="0"/>
        </c:ser>
        <c:ser>
          <c:idx val="1"/>
          <c:order val="2"/>
          <c:tx>
            <c:strRef>
              <c:f>'Fig 2.1'!$D$1</c:f>
              <c:strCache>
                <c:ptCount val="1"/>
                <c:pt idx="0">
                  <c:v>Middle income</c:v>
                </c:pt>
              </c:strCache>
            </c:strRef>
          </c:tx>
          <c:spPr>
            <a:ln w="47625">
              <a:solidFill>
                <a:schemeClr val="accent1"/>
              </a:solidFill>
              <a:prstDash val="dash"/>
            </a:ln>
          </c:spPr>
          <c:marker>
            <c:symbol val="none"/>
          </c:marker>
          <c:cat>
            <c:numRef>
              <c:f>'Fig 2.1'!$A$2:$A$23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'Fig 2.1'!$D$2:$D$23</c:f>
              <c:numCache>
                <c:formatCode>General</c:formatCode>
                <c:ptCount val="22"/>
                <c:pt idx="0">
                  <c:v>8.9122576226199849E-3</c:v>
                </c:pt>
                <c:pt idx="1">
                  <c:v>1.8120933993357652E-2</c:v>
                </c:pt>
                <c:pt idx="2">
                  <c:v>3.6070435022458255E-2</c:v>
                </c:pt>
                <c:pt idx="3">
                  <c:v>6.9999575825142976E-2</c:v>
                </c:pt>
                <c:pt idx="4">
                  <c:v>0.14546037676833287</c:v>
                </c:pt>
                <c:pt idx="5">
                  <c:v>0.28749761598064699</c:v>
                </c:pt>
                <c:pt idx="6">
                  <c:v>0.50711301465514103</c:v>
                </c:pt>
                <c:pt idx="7">
                  <c:v>0.91958872812405734</c:v>
                </c:pt>
                <c:pt idx="8">
                  <c:v>1.4884589500875351</c:v>
                </c:pt>
                <c:pt idx="9">
                  <c:v>2.6768208115294185</c:v>
                </c:pt>
                <c:pt idx="10">
                  <c:v>4.8205750954372624</c:v>
                </c:pt>
                <c:pt idx="11">
                  <c:v>7.5278179702253825</c:v>
                </c:pt>
                <c:pt idx="12">
                  <c:v>10.308744521996111</c:v>
                </c:pt>
                <c:pt idx="13">
                  <c:v>14.230200532910962</c:v>
                </c:pt>
                <c:pt idx="14">
                  <c:v>19.69341803746142</c:v>
                </c:pt>
                <c:pt idx="15">
                  <c:v>26.850562646629143</c:v>
                </c:pt>
                <c:pt idx="16">
                  <c:v>35.400089462029172</c:v>
                </c:pt>
                <c:pt idx="17">
                  <c:v>44.94094031832865</c:v>
                </c:pt>
                <c:pt idx="18">
                  <c:v>55.759288398968259</c:v>
                </c:pt>
                <c:pt idx="19">
                  <c:v>65.932973207720309</c:v>
                </c:pt>
                <c:pt idx="20">
                  <c:v>76.558940906366445</c:v>
                </c:pt>
                <c:pt idx="21">
                  <c:v>85.76401568131395</c:v>
                </c:pt>
              </c:numCache>
            </c:numRef>
          </c:val>
          <c:smooth val="0"/>
        </c:ser>
        <c:ser>
          <c:idx val="2"/>
          <c:order val="3"/>
          <c:tx>
            <c:strRef>
              <c:f>'Fig 2.1'!$E$1</c:f>
              <c:strCache>
                <c:ptCount val="1"/>
                <c:pt idx="0">
                  <c:v>Low income</c:v>
                </c:pt>
              </c:strCache>
            </c:strRef>
          </c:tx>
          <c:spPr>
            <a:ln w="50800">
              <a:solidFill>
                <a:schemeClr val="accent1">
                  <a:lumMod val="75000"/>
                </a:schemeClr>
              </a:solidFill>
            </a:ln>
          </c:spPr>
          <c:marker>
            <c:symbol val="none"/>
          </c:marker>
          <c:cat>
            <c:numRef>
              <c:f>'Fig 2.1'!$A$2:$A$23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'Fig 2.1'!$E$2:$E$23</c:f>
              <c:numCache>
                <c:formatCode>General</c:formatCode>
                <c:ptCount val="22"/>
                <c:pt idx="0">
                  <c:v>0</c:v>
                </c:pt>
                <c:pt idx="1">
                  <c:v>0</c:v>
                </c:pt>
                <c:pt idx="2">
                  <c:v>3.1758825522663361E-4</c:v>
                </c:pt>
                <c:pt idx="3">
                  <c:v>1.5870325903666258E-3</c:v>
                </c:pt>
                <c:pt idx="4">
                  <c:v>3.4817310448888509E-3</c:v>
                </c:pt>
                <c:pt idx="5">
                  <c:v>7.191030525017056E-3</c:v>
                </c:pt>
                <c:pt idx="6">
                  <c:v>1.2560493750158424E-2</c:v>
                </c:pt>
                <c:pt idx="7">
                  <c:v>2.4969678331745827E-2</c:v>
                </c:pt>
                <c:pt idx="8">
                  <c:v>5.7048013252105886E-2</c:v>
                </c:pt>
                <c:pt idx="9">
                  <c:v>0.12116369837500286</c:v>
                </c:pt>
                <c:pt idx="10">
                  <c:v>0.26285451450564301</c:v>
                </c:pt>
                <c:pt idx="11">
                  <c:v>0.56205168882458101</c:v>
                </c:pt>
                <c:pt idx="12">
                  <c:v>1.0081253650078814</c:v>
                </c:pt>
                <c:pt idx="13">
                  <c:v>1.6301758284708936</c:v>
                </c:pt>
                <c:pt idx="14">
                  <c:v>2.6397831990230038</c:v>
                </c:pt>
                <c:pt idx="15">
                  <c:v>4.6923478422180862</c:v>
                </c:pt>
                <c:pt idx="16">
                  <c:v>8.7382000819763981</c:v>
                </c:pt>
                <c:pt idx="17">
                  <c:v>14.450531879938438</c:v>
                </c:pt>
                <c:pt idx="18">
                  <c:v>20.947972300443748</c:v>
                </c:pt>
                <c:pt idx="19">
                  <c:v>25.871715173538913</c:v>
                </c:pt>
                <c:pt idx="20">
                  <c:v>33.485285107668162</c:v>
                </c:pt>
                <c:pt idx="21">
                  <c:v>40.773032488439902</c:v>
                </c:pt>
              </c:numCache>
            </c:numRef>
          </c:val>
          <c:smooth val="0"/>
        </c:ser>
        <c:dLbls>
          <c:showLegendKey val="0"/>
          <c:showVal val="0"/>
          <c:showCatName val="0"/>
          <c:showSerName val="0"/>
          <c:showPercent val="0"/>
          <c:showBubbleSize val="0"/>
        </c:dLbls>
        <c:marker val="1"/>
        <c:smooth val="0"/>
        <c:axId val="30895488"/>
        <c:axId val="30905472"/>
      </c:lineChart>
      <c:catAx>
        <c:axId val="3089548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0905472"/>
        <c:crosses val="autoZero"/>
        <c:auto val="1"/>
        <c:lblAlgn val="ctr"/>
        <c:lblOffset val="100"/>
        <c:tickLblSkip val="1"/>
        <c:noMultiLvlLbl val="0"/>
      </c:catAx>
      <c:valAx>
        <c:axId val="30905472"/>
        <c:scaling>
          <c:orientation val="minMax"/>
          <c:max val="125"/>
          <c:min val="0"/>
        </c:scaling>
        <c:delete val="0"/>
        <c:axPos val="l"/>
        <c:numFmt formatCode="General" sourceLinked="1"/>
        <c:majorTickMark val="out"/>
        <c:minorTickMark val="none"/>
        <c:tickLblPos val="nextTo"/>
        <c:crossAx val="30895488"/>
        <c:crosses val="autoZero"/>
        <c:crossBetween val="between"/>
        <c:majorUnit val="25"/>
      </c:valAx>
    </c:plotArea>
    <c:legend>
      <c:legendPos val="r"/>
      <c:layout>
        <c:manualLayout>
          <c:xMode val="edge"/>
          <c:yMode val="edge"/>
          <c:x val="0.11429796933278077"/>
          <c:y val="6.8676727909011415E-2"/>
          <c:w val="0.41055587788368558"/>
          <c:h val="0.34053734271265307"/>
        </c:manualLayout>
      </c:layout>
      <c:overlay val="0"/>
    </c:legend>
    <c:plotVisOnly val="1"/>
    <c:dispBlanksAs val="gap"/>
    <c:showDLblsOverMax val="0"/>
  </c:chart>
  <c:txPr>
    <a:bodyPr/>
    <a:lstStyle/>
    <a:p>
      <a:pPr>
        <a:defRPr sz="1600">
          <a:latin typeface="+mj-lt"/>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'Fig B2.3.1'!$A$63</c:f>
              <c:strCache>
                <c:ptCount val="1"/>
                <c:pt idx="0">
                  <c:v>Fingerprinted</c:v>
                </c:pt>
              </c:strCache>
            </c:strRef>
          </c:tx>
          <c:spPr>
            <a:solidFill>
              <a:schemeClr val="accent1">
                <a:lumMod val="75000"/>
              </a:schemeClr>
            </a:solidFill>
          </c:spPr>
          <c:invertIfNegative val="0"/>
          <c:dLbls>
            <c:numFmt formatCode="0%" sourceLinked="0"/>
            <c:showLegendKey val="0"/>
            <c:showVal val="1"/>
            <c:showCatName val="0"/>
            <c:showSerName val="0"/>
            <c:showPercent val="0"/>
            <c:showBubbleSize val="0"/>
            <c:showLeaderLines val="0"/>
          </c:dLbls>
          <c:cat>
            <c:strRef>
              <c:f>'Fig B2.3.1'!$B$58:$F$58</c:f>
              <c:strCache>
                <c:ptCount val="5"/>
                <c:pt idx="0">
                  <c:v>Worst</c:v>
                </c:pt>
                <c:pt idx="1">
                  <c:v>2nd quintile</c:v>
                </c:pt>
                <c:pt idx="2">
                  <c:v>3rd quintile</c:v>
                </c:pt>
                <c:pt idx="3">
                  <c:v>4th quintile</c:v>
                </c:pt>
                <c:pt idx="4">
                  <c:v>Best</c:v>
                </c:pt>
              </c:strCache>
            </c:strRef>
          </c:cat>
          <c:val>
            <c:numRef>
              <c:f>'Fig B2.3.1'!$B$63:$F$63</c:f>
              <c:numCache>
                <c:formatCode>General</c:formatCode>
                <c:ptCount val="5"/>
                <c:pt idx="0">
                  <c:v>0.88</c:v>
                </c:pt>
                <c:pt idx="1">
                  <c:v>0.79</c:v>
                </c:pt>
                <c:pt idx="2">
                  <c:v>0.91</c:v>
                </c:pt>
                <c:pt idx="3">
                  <c:v>0.93</c:v>
                </c:pt>
                <c:pt idx="4">
                  <c:v>0.89</c:v>
                </c:pt>
              </c:numCache>
            </c:numRef>
          </c:val>
        </c:ser>
        <c:ser>
          <c:idx val="1"/>
          <c:order val="1"/>
          <c:tx>
            <c:strRef>
              <c:f>'Fig B2.3.1'!$A$64</c:f>
              <c:strCache>
                <c:ptCount val="1"/>
                <c:pt idx="0">
                  <c:v>Control</c:v>
                </c:pt>
              </c:strCache>
            </c:strRef>
          </c:tx>
          <c:spPr>
            <a:solidFill>
              <a:schemeClr val="accent1">
                <a:lumMod val="60000"/>
                <a:lumOff val="40000"/>
              </a:schemeClr>
            </a:solidFill>
          </c:spPr>
          <c:invertIfNegative val="0"/>
          <c:dLbls>
            <c:numFmt formatCode="0%" sourceLinked="0"/>
            <c:showLegendKey val="0"/>
            <c:showVal val="1"/>
            <c:showCatName val="0"/>
            <c:showSerName val="0"/>
            <c:showPercent val="0"/>
            <c:showBubbleSize val="0"/>
            <c:showLeaderLines val="0"/>
          </c:dLbls>
          <c:cat>
            <c:strRef>
              <c:f>'Fig B2.3.1'!$B$58:$F$58</c:f>
              <c:strCache>
                <c:ptCount val="5"/>
                <c:pt idx="0">
                  <c:v>Worst</c:v>
                </c:pt>
                <c:pt idx="1">
                  <c:v>2nd quintile</c:v>
                </c:pt>
                <c:pt idx="2">
                  <c:v>3rd quintile</c:v>
                </c:pt>
                <c:pt idx="3">
                  <c:v>4th quintile</c:v>
                </c:pt>
                <c:pt idx="4">
                  <c:v>Best</c:v>
                </c:pt>
              </c:strCache>
            </c:strRef>
          </c:cat>
          <c:val>
            <c:numRef>
              <c:f>'Fig B2.3.1'!$B$64:$F$64</c:f>
              <c:numCache>
                <c:formatCode>General</c:formatCode>
                <c:ptCount val="5"/>
                <c:pt idx="0">
                  <c:v>0.26</c:v>
                </c:pt>
                <c:pt idx="1">
                  <c:v>0.74</c:v>
                </c:pt>
                <c:pt idx="2">
                  <c:v>0.92</c:v>
                </c:pt>
                <c:pt idx="3">
                  <c:v>0.96</c:v>
                </c:pt>
                <c:pt idx="4">
                  <c:v>0.98</c:v>
                </c:pt>
              </c:numCache>
            </c:numRef>
          </c:val>
        </c:ser>
        <c:dLbls>
          <c:showLegendKey val="0"/>
          <c:showVal val="0"/>
          <c:showCatName val="0"/>
          <c:showSerName val="0"/>
          <c:showPercent val="0"/>
          <c:showBubbleSize val="0"/>
        </c:dLbls>
        <c:gapWidth val="150"/>
        <c:axId val="30821376"/>
        <c:axId val="30831360"/>
      </c:barChart>
      <c:catAx>
        <c:axId val="30821376"/>
        <c:scaling>
          <c:orientation val="minMax"/>
        </c:scaling>
        <c:delete val="0"/>
        <c:axPos val="b"/>
        <c:numFmt formatCode="General" sourceLinked="1"/>
        <c:majorTickMark val="out"/>
        <c:minorTickMark val="none"/>
        <c:tickLblPos val="nextTo"/>
        <c:crossAx val="30831360"/>
        <c:crosses val="autoZero"/>
        <c:auto val="1"/>
        <c:lblAlgn val="ctr"/>
        <c:lblOffset val="100"/>
        <c:noMultiLvlLbl val="0"/>
      </c:catAx>
      <c:valAx>
        <c:axId val="30831360"/>
        <c:scaling>
          <c:orientation val="minMax"/>
          <c:max val="1"/>
        </c:scaling>
        <c:delete val="0"/>
        <c:axPos val="l"/>
        <c:numFmt formatCode="0%" sourceLinked="0"/>
        <c:majorTickMark val="out"/>
        <c:minorTickMark val="none"/>
        <c:tickLblPos val="nextTo"/>
        <c:crossAx val="30821376"/>
        <c:crosses val="autoZero"/>
        <c:crossBetween val="between"/>
      </c:valAx>
    </c:plotArea>
    <c:legend>
      <c:legendPos val="r"/>
      <c:overlay val="0"/>
    </c:legend>
    <c:plotVisOnly val="1"/>
    <c:dispBlanksAs val="gap"/>
    <c:showDLblsOverMax val="0"/>
  </c:chart>
  <c:txPr>
    <a:bodyPr/>
    <a:lstStyle/>
    <a:p>
      <a:pPr>
        <a:defRPr sz="1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FAD5C-1289-4332-BB01-BB512D8A29E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692F300A-CDCD-45A7-83C4-5FCF6375B62C}">
      <dgm:prSet phldrT="[Text]"/>
      <dgm:spPr>
        <a:solidFill>
          <a:schemeClr val="accent1">
            <a:lumMod val="60000"/>
            <a:lumOff val="40000"/>
          </a:schemeClr>
        </a:solidFill>
      </dgm:spPr>
      <dgm:t>
        <a:bodyPr/>
        <a:lstStyle/>
        <a:p>
          <a:r>
            <a:rPr lang="en-US" dirty="0" smtClean="0"/>
            <a:t>Promoting financial inclusion </a:t>
          </a:r>
          <a:endParaRPr lang="en-US" dirty="0"/>
        </a:p>
      </dgm:t>
    </dgm:pt>
    <dgm:pt modelId="{ACADAC64-BBA3-4B83-A70B-9B1729B8BE2D}" type="parTrans" cxnId="{CBAC3EB9-2441-4052-B3E0-2076DEB4B417}">
      <dgm:prSet/>
      <dgm:spPr/>
      <dgm:t>
        <a:bodyPr/>
        <a:lstStyle/>
        <a:p>
          <a:endParaRPr lang="en-US"/>
        </a:p>
      </dgm:t>
    </dgm:pt>
    <dgm:pt modelId="{C1237BBB-9FB6-4887-9FAF-B8FA4EED7FAE}" type="sibTrans" cxnId="{CBAC3EB9-2441-4052-B3E0-2076DEB4B417}">
      <dgm:prSet/>
      <dgm:spPr/>
      <dgm:t>
        <a:bodyPr/>
        <a:lstStyle/>
        <a:p>
          <a:endParaRPr lang="en-US"/>
        </a:p>
      </dgm:t>
    </dgm:pt>
    <dgm:pt modelId="{FF89057C-53D6-4B50-AE04-A0378EB3FFE7}">
      <dgm:prSet phldrT="[Text]"/>
      <dgm:spPr>
        <a:solidFill>
          <a:schemeClr val="accent1">
            <a:lumMod val="75000"/>
          </a:schemeClr>
        </a:solidFill>
      </dgm:spPr>
      <dgm:t>
        <a:bodyPr/>
        <a:lstStyle/>
        <a:p>
          <a:r>
            <a:rPr lang="en-US" dirty="0" smtClean="0"/>
            <a:t>I. Promise of technology </a:t>
          </a:r>
          <a:endParaRPr lang="en-US" dirty="0"/>
        </a:p>
      </dgm:t>
    </dgm:pt>
    <dgm:pt modelId="{52E9D0A6-52F9-424A-BD36-868B5D2AD5A1}" type="parTrans" cxnId="{13479B72-2794-43B4-A8B4-AE5C63764C24}">
      <dgm:prSet/>
      <dgm:spPr/>
      <dgm:t>
        <a:bodyPr/>
        <a:lstStyle/>
        <a:p>
          <a:endParaRPr lang="en-US"/>
        </a:p>
      </dgm:t>
    </dgm:pt>
    <dgm:pt modelId="{1C615DC6-069A-4EE8-8C56-3D5E9B6D4F26}" type="sibTrans" cxnId="{13479B72-2794-43B4-A8B4-AE5C63764C24}">
      <dgm:prSet/>
      <dgm:spPr/>
      <dgm:t>
        <a:bodyPr/>
        <a:lstStyle/>
        <a:p>
          <a:endParaRPr lang="en-US"/>
        </a:p>
      </dgm:t>
    </dgm:pt>
    <dgm:pt modelId="{1EFF5815-4B87-4774-96B0-672B1D374ED6}">
      <dgm:prSet phldrT="[Text]"/>
      <dgm:spPr>
        <a:solidFill>
          <a:schemeClr val="accent1">
            <a:lumMod val="75000"/>
          </a:schemeClr>
        </a:solidFill>
      </dgm:spPr>
      <dgm:t>
        <a:bodyPr/>
        <a:lstStyle/>
        <a:p>
          <a:r>
            <a:rPr lang="en-US" dirty="0" smtClean="0"/>
            <a:t>II. Product design, business models </a:t>
          </a:r>
          <a:endParaRPr lang="en-US" dirty="0"/>
        </a:p>
      </dgm:t>
    </dgm:pt>
    <dgm:pt modelId="{B725D310-A425-4767-BF7D-E9D176910891}" type="parTrans" cxnId="{EC4A7A0A-A3D2-4198-89D4-00FA037BC466}">
      <dgm:prSet/>
      <dgm:spPr/>
      <dgm:t>
        <a:bodyPr/>
        <a:lstStyle/>
        <a:p>
          <a:endParaRPr lang="en-US"/>
        </a:p>
      </dgm:t>
    </dgm:pt>
    <dgm:pt modelId="{BBAE1434-F088-48B2-A71F-02E955E8AE56}" type="sibTrans" cxnId="{EC4A7A0A-A3D2-4198-89D4-00FA037BC466}">
      <dgm:prSet/>
      <dgm:spPr/>
      <dgm:t>
        <a:bodyPr/>
        <a:lstStyle/>
        <a:p>
          <a:endParaRPr lang="en-US"/>
        </a:p>
      </dgm:t>
    </dgm:pt>
    <dgm:pt modelId="{D82D7D6A-6134-442E-AC93-C5746FB357C1}">
      <dgm:prSet phldrT="[Text]"/>
      <dgm:spPr>
        <a:solidFill>
          <a:schemeClr val="accent1">
            <a:lumMod val="75000"/>
          </a:schemeClr>
        </a:solidFill>
      </dgm:spPr>
      <dgm:t>
        <a:bodyPr/>
        <a:lstStyle/>
        <a:p>
          <a:r>
            <a:rPr lang="en-US" dirty="0" smtClean="0"/>
            <a:t>III. Financial capability  </a:t>
          </a:r>
          <a:endParaRPr lang="en-US" dirty="0"/>
        </a:p>
      </dgm:t>
    </dgm:pt>
    <dgm:pt modelId="{EE22FFF3-85FD-4783-9562-0118766F4A89}" type="parTrans" cxnId="{BA99794C-B115-4EE1-9CB3-A6C51085268D}">
      <dgm:prSet/>
      <dgm:spPr/>
      <dgm:t>
        <a:bodyPr/>
        <a:lstStyle/>
        <a:p>
          <a:endParaRPr lang="en-US"/>
        </a:p>
      </dgm:t>
    </dgm:pt>
    <dgm:pt modelId="{C67E85EB-7714-44B6-AC6B-3EFC75F36C84}" type="sibTrans" cxnId="{BA99794C-B115-4EE1-9CB3-A6C51085268D}">
      <dgm:prSet/>
      <dgm:spPr/>
      <dgm:t>
        <a:bodyPr/>
        <a:lstStyle/>
        <a:p>
          <a:endParaRPr lang="en-US"/>
        </a:p>
      </dgm:t>
    </dgm:pt>
    <dgm:pt modelId="{34976229-F06C-4896-8260-BE7887EB2B6D}" type="pres">
      <dgm:prSet presAssocID="{92BFAD5C-1289-4332-BB01-BB512D8A29E8}" presName="mainComposite" presStyleCnt="0">
        <dgm:presLayoutVars>
          <dgm:chPref val="1"/>
          <dgm:dir/>
          <dgm:animOne val="branch"/>
          <dgm:animLvl val="lvl"/>
          <dgm:resizeHandles val="exact"/>
        </dgm:presLayoutVars>
      </dgm:prSet>
      <dgm:spPr/>
      <dgm:t>
        <a:bodyPr/>
        <a:lstStyle/>
        <a:p>
          <a:endParaRPr lang="en-US"/>
        </a:p>
      </dgm:t>
    </dgm:pt>
    <dgm:pt modelId="{0426FBC6-E43E-4196-B5F9-527A83E1EB2B}" type="pres">
      <dgm:prSet presAssocID="{92BFAD5C-1289-4332-BB01-BB512D8A29E8}" presName="hierFlow" presStyleCnt="0"/>
      <dgm:spPr/>
    </dgm:pt>
    <dgm:pt modelId="{6F5FDDA0-80E0-41C6-B4D8-E26E1C81172A}" type="pres">
      <dgm:prSet presAssocID="{92BFAD5C-1289-4332-BB01-BB512D8A29E8}" presName="hierChild1" presStyleCnt="0">
        <dgm:presLayoutVars>
          <dgm:chPref val="1"/>
          <dgm:animOne val="branch"/>
          <dgm:animLvl val="lvl"/>
        </dgm:presLayoutVars>
      </dgm:prSet>
      <dgm:spPr/>
    </dgm:pt>
    <dgm:pt modelId="{2211E8AD-9C48-445B-927D-3608D0C16244}" type="pres">
      <dgm:prSet presAssocID="{692F300A-CDCD-45A7-83C4-5FCF6375B62C}" presName="Name14" presStyleCnt="0"/>
      <dgm:spPr/>
    </dgm:pt>
    <dgm:pt modelId="{6C17E1E2-4D72-46F8-8C67-08F090C74AEE}" type="pres">
      <dgm:prSet presAssocID="{692F300A-CDCD-45A7-83C4-5FCF6375B62C}" presName="level1Shape" presStyleLbl="node0" presStyleIdx="0" presStyleCnt="1">
        <dgm:presLayoutVars>
          <dgm:chPref val="3"/>
        </dgm:presLayoutVars>
      </dgm:prSet>
      <dgm:spPr/>
      <dgm:t>
        <a:bodyPr/>
        <a:lstStyle/>
        <a:p>
          <a:endParaRPr lang="en-US"/>
        </a:p>
      </dgm:t>
    </dgm:pt>
    <dgm:pt modelId="{29B508DE-E15C-4274-A2AF-5273136DD282}" type="pres">
      <dgm:prSet presAssocID="{692F300A-CDCD-45A7-83C4-5FCF6375B62C}" presName="hierChild2" presStyleCnt="0"/>
      <dgm:spPr/>
    </dgm:pt>
    <dgm:pt modelId="{8A840126-8300-4499-B06A-C9AFFF5A949C}" type="pres">
      <dgm:prSet presAssocID="{52E9D0A6-52F9-424A-BD36-868B5D2AD5A1}" presName="Name19" presStyleLbl="parChTrans1D2" presStyleIdx="0" presStyleCnt="3"/>
      <dgm:spPr/>
      <dgm:t>
        <a:bodyPr/>
        <a:lstStyle/>
        <a:p>
          <a:endParaRPr lang="en-US"/>
        </a:p>
      </dgm:t>
    </dgm:pt>
    <dgm:pt modelId="{B1B639DD-544C-4251-8F31-869228EA62CC}" type="pres">
      <dgm:prSet presAssocID="{FF89057C-53D6-4B50-AE04-A0378EB3FFE7}" presName="Name21" presStyleCnt="0"/>
      <dgm:spPr/>
    </dgm:pt>
    <dgm:pt modelId="{F685E653-8E8B-47FC-B3BB-041698CCA65B}" type="pres">
      <dgm:prSet presAssocID="{FF89057C-53D6-4B50-AE04-A0378EB3FFE7}" presName="level2Shape" presStyleLbl="node2" presStyleIdx="0" presStyleCnt="3"/>
      <dgm:spPr/>
      <dgm:t>
        <a:bodyPr/>
        <a:lstStyle/>
        <a:p>
          <a:endParaRPr lang="en-US"/>
        </a:p>
      </dgm:t>
    </dgm:pt>
    <dgm:pt modelId="{96E46362-C283-4181-B847-3EEAED610183}" type="pres">
      <dgm:prSet presAssocID="{FF89057C-53D6-4B50-AE04-A0378EB3FFE7}" presName="hierChild3" presStyleCnt="0"/>
      <dgm:spPr/>
    </dgm:pt>
    <dgm:pt modelId="{A428457C-EEF7-4057-B3E1-18A90F513C7F}" type="pres">
      <dgm:prSet presAssocID="{B725D310-A425-4767-BF7D-E9D176910891}" presName="Name19" presStyleLbl="parChTrans1D2" presStyleIdx="1" presStyleCnt="3"/>
      <dgm:spPr/>
      <dgm:t>
        <a:bodyPr/>
        <a:lstStyle/>
        <a:p>
          <a:endParaRPr lang="en-US"/>
        </a:p>
      </dgm:t>
    </dgm:pt>
    <dgm:pt modelId="{3B63DC7D-0135-482C-B933-071604965672}" type="pres">
      <dgm:prSet presAssocID="{1EFF5815-4B87-4774-96B0-672B1D374ED6}" presName="Name21" presStyleCnt="0"/>
      <dgm:spPr/>
    </dgm:pt>
    <dgm:pt modelId="{B68EE407-95BA-446F-BC06-381A902F7E51}" type="pres">
      <dgm:prSet presAssocID="{1EFF5815-4B87-4774-96B0-672B1D374ED6}" presName="level2Shape" presStyleLbl="node2" presStyleIdx="1" presStyleCnt="3" custScaleX="143053"/>
      <dgm:spPr/>
      <dgm:t>
        <a:bodyPr/>
        <a:lstStyle/>
        <a:p>
          <a:endParaRPr lang="en-US"/>
        </a:p>
      </dgm:t>
    </dgm:pt>
    <dgm:pt modelId="{8509007A-E6BA-43EF-8439-DF851D2B92EE}" type="pres">
      <dgm:prSet presAssocID="{1EFF5815-4B87-4774-96B0-672B1D374ED6}" presName="hierChild3" presStyleCnt="0"/>
      <dgm:spPr/>
    </dgm:pt>
    <dgm:pt modelId="{8E5A6F62-2CDB-4453-AA22-0124C25C9288}" type="pres">
      <dgm:prSet presAssocID="{EE22FFF3-85FD-4783-9562-0118766F4A89}" presName="Name19" presStyleLbl="parChTrans1D2" presStyleIdx="2" presStyleCnt="3"/>
      <dgm:spPr/>
      <dgm:t>
        <a:bodyPr/>
        <a:lstStyle/>
        <a:p>
          <a:endParaRPr lang="en-US"/>
        </a:p>
      </dgm:t>
    </dgm:pt>
    <dgm:pt modelId="{F5173EFC-7A29-4A25-9EB9-147A1FB1D17B}" type="pres">
      <dgm:prSet presAssocID="{D82D7D6A-6134-442E-AC93-C5746FB357C1}" presName="Name21" presStyleCnt="0"/>
      <dgm:spPr/>
    </dgm:pt>
    <dgm:pt modelId="{8A5AD67F-E1C3-4807-A266-4F6B2BA7AA08}" type="pres">
      <dgm:prSet presAssocID="{D82D7D6A-6134-442E-AC93-C5746FB357C1}" presName="level2Shape" presStyleLbl="node2" presStyleIdx="2" presStyleCnt="3"/>
      <dgm:spPr/>
      <dgm:t>
        <a:bodyPr/>
        <a:lstStyle/>
        <a:p>
          <a:endParaRPr lang="en-US"/>
        </a:p>
      </dgm:t>
    </dgm:pt>
    <dgm:pt modelId="{06329E23-DBD0-4080-B4EB-B4D1BAEE8439}" type="pres">
      <dgm:prSet presAssocID="{D82D7D6A-6134-442E-AC93-C5746FB357C1}" presName="hierChild3" presStyleCnt="0"/>
      <dgm:spPr/>
    </dgm:pt>
    <dgm:pt modelId="{33F15167-08FC-4E3F-8A1C-F503DD88D192}" type="pres">
      <dgm:prSet presAssocID="{92BFAD5C-1289-4332-BB01-BB512D8A29E8}" presName="bgShapesFlow" presStyleCnt="0"/>
      <dgm:spPr/>
    </dgm:pt>
  </dgm:ptLst>
  <dgm:cxnLst>
    <dgm:cxn modelId="{13479B72-2794-43B4-A8B4-AE5C63764C24}" srcId="{692F300A-CDCD-45A7-83C4-5FCF6375B62C}" destId="{FF89057C-53D6-4B50-AE04-A0378EB3FFE7}" srcOrd="0" destOrd="0" parTransId="{52E9D0A6-52F9-424A-BD36-868B5D2AD5A1}" sibTransId="{1C615DC6-069A-4EE8-8C56-3D5E9B6D4F26}"/>
    <dgm:cxn modelId="{D6A4AA2A-78ED-45A7-9B6D-56BC19ADF85F}" type="presOf" srcId="{692F300A-CDCD-45A7-83C4-5FCF6375B62C}" destId="{6C17E1E2-4D72-46F8-8C67-08F090C74AEE}" srcOrd="0" destOrd="0" presId="urn:microsoft.com/office/officeart/2005/8/layout/hierarchy6"/>
    <dgm:cxn modelId="{1361035B-BC73-4DDA-BC6A-7A3DE25FDD3C}" type="presOf" srcId="{EE22FFF3-85FD-4783-9562-0118766F4A89}" destId="{8E5A6F62-2CDB-4453-AA22-0124C25C9288}" srcOrd="0" destOrd="0" presId="urn:microsoft.com/office/officeart/2005/8/layout/hierarchy6"/>
    <dgm:cxn modelId="{B167CAC9-6B95-4205-931D-29DD4CBF4BD5}" type="presOf" srcId="{92BFAD5C-1289-4332-BB01-BB512D8A29E8}" destId="{34976229-F06C-4896-8260-BE7887EB2B6D}" srcOrd="0" destOrd="0" presId="urn:microsoft.com/office/officeart/2005/8/layout/hierarchy6"/>
    <dgm:cxn modelId="{BA99794C-B115-4EE1-9CB3-A6C51085268D}" srcId="{692F300A-CDCD-45A7-83C4-5FCF6375B62C}" destId="{D82D7D6A-6134-442E-AC93-C5746FB357C1}" srcOrd="2" destOrd="0" parTransId="{EE22FFF3-85FD-4783-9562-0118766F4A89}" sibTransId="{C67E85EB-7714-44B6-AC6B-3EFC75F36C84}"/>
    <dgm:cxn modelId="{DE2F7F5B-6151-4770-BD19-C3FCB2BDF97E}" type="presOf" srcId="{FF89057C-53D6-4B50-AE04-A0378EB3FFE7}" destId="{F685E653-8E8B-47FC-B3BB-041698CCA65B}" srcOrd="0" destOrd="0" presId="urn:microsoft.com/office/officeart/2005/8/layout/hierarchy6"/>
    <dgm:cxn modelId="{EC4A7A0A-A3D2-4198-89D4-00FA037BC466}" srcId="{692F300A-CDCD-45A7-83C4-5FCF6375B62C}" destId="{1EFF5815-4B87-4774-96B0-672B1D374ED6}" srcOrd="1" destOrd="0" parTransId="{B725D310-A425-4767-BF7D-E9D176910891}" sibTransId="{BBAE1434-F088-48B2-A71F-02E955E8AE56}"/>
    <dgm:cxn modelId="{0A80584A-3DC8-453F-A69A-0D4373F57CD9}" type="presOf" srcId="{B725D310-A425-4767-BF7D-E9D176910891}" destId="{A428457C-EEF7-4057-B3E1-18A90F513C7F}" srcOrd="0" destOrd="0" presId="urn:microsoft.com/office/officeart/2005/8/layout/hierarchy6"/>
    <dgm:cxn modelId="{FAD2580E-7154-4523-8EC0-296FD60EFA1D}" type="presOf" srcId="{D82D7D6A-6134-442E-AC93-C5746FB357C1}" destId="{8A5AD67F-E1C3-4807-A266-4F6B2BA7AA08}" srcOrd="0" destOrd="0" presId="urn:microsoft.com/office/officeart/2005/8/layout/hierarchy6"/>
    <dgm:cxn modelId="{3D4BC8D3-9B00-41D6-9D86-02E826D124E0}" type="presOf" srcId="{1EFF5815-4B87-4774-96B0-672B1D374ED6}" destId="{B68EE407-95BA-446F-BC06-381A902F7E51}" srcOrd="0" destOrd="0" presId="urn:microsoft.com/office/officeart/2005/8/layout/hierarchy6"/>
    <dgm:cxn modelId="{CBAC3EB9-2441-4052-B3E0-2076DEB4B417}" srcId="{92BFAD5C-1289-4332-BB01-BB512D8A29E8}" destId="{692F300A-CDCD-45A7-83C4-5FCF6375B62C}" srcOrd="0" destOrd="0" parTransId="{ACADAC64-BBA3-4B83-A70B-9B1729B8BE2D}" sibTransId="{C1237BBB-9FB6-4887-9FAF-B8FA4EED7FAE}"/>
    <dgm:cxn modelId="{19390684-16A3-4748-8B27-201C3275E318}" type="presOf" srcId="{52E9D0A6-52F9-424A-BD36-868B5D2AD5A1}" destId="{8A840126-8300-4499-B06A-C9AFFF5A949C}" srcOrd="0" destOrd="0" presId="urn:microsoft.com/office/officeart/2005/8/layout/hierarchy6"/>
    <dgm:cxn modelId="{089867A7-999B-4CA8-82AF-2516B7279C62}" type="presParOf" srcId="{34976229-F06C-4896-8260-BE7887EB2B6D}" destId="{0426FBC6-E43E-4196-B5F9-527A83E1EB2B}" srcOrd="0" destOrd="0" presId="urn:microsoft.com/office/officeart/2005/8/layout/hierarchy6"/>
    <dgm:cxn modelId="{56997CDF-71E4-40CC-A5D3-ADD7EE6834EC}" type="presParOf" srcId="{0426FBC6-E43E-4196-B5F9-527A83E1EB2B}" destId="{6F5FDDA0-80E0-41C6-B4D8-E26E1C81172A}" srcOrd="0" destOrd="0" presId="urn:microsoft.com/office/officeart/2005/8/layout/hierarchy6"/>
    <dgm:cxn modelId="{EC81FF11-4A62-48BB-A0D9-17A960E0BCA7}" type="presParOf" srcId="{6F5FDDA0-80E0-41C6-B4D8-E26E1C81172A}" destId="{2211E8AD-9C48-445B-927D-3608D0C16244}" srcOrd="0" destOrd="0" presId="urn:microsoft.com/office/officeart/2005/8/layout/hierarchy6"/>
    <dgm:cxn modelId="{DE602D3C-5CCA-4975-8A8B-6B9AC4B594EE}" type="presParOf" srcId="{2211E8AD-9C48-445B-927D-3608D0C16244}" destId="{6C17E1E2-4D72-46F8-8C67-08F090C74AEE}" srcOrd="0" destOrd="0" presId="urn:microsoft.com/office/officeart/2005/8/layout/hierarchy6"/>
    <dgm:cxn modelId="{43358150-BFED-4675-B996-79B42B109CFB}" type="presParOf" srcId="{2211E8AD-9C48-445B-927D-3608D0C16244}" destId="{29B508DE-E15C-4274-A2AF-5273136DD282}" srcOrd="1" destOrd="0" presId="urn:microsoft.com/office/officeart/2005/8/layout/hierarchy6"/>
    <dgm:cxn modelId="{457917B6-6FDB-4F5F-BF36-DA33216993FB}" type="presParOf" srcId="{29B508DE-E15C-4274-A2AF-5273136DD282}" destId="{8A840126-8300-4499-B06A-C9AFFF5A949C}" srcOrd="0" destOrd="0" presId="urn:microsoft.com/office/officeart/2005/8/layout/hierarchy6"/>
    <dgm:cxn modelId="{87792909-6C0F-4D19-A002-B3293332B7D2}" type="presParOf" srcId="{29B508DE-E15C-4274-A2AF-5273136DD282}" destId="{B1B639DD-544C-4251-8F31-869228EA62CC}" srcOrd="1" destOrd="0" presId="urn:microsoft.com/office/officeart/2005/8/layout/hierarchy6"/>
    <dgm:cxn modelId="{1514C937-748B-4901-B474-2844958575FF}" type="presParOf" srcId="{B1B639DD-544C-4251-8F31-869228EA62CC}" destId="{F685E653-8E8B-47FC-B3BB-041698CCA65B}" srcOrd="0" destOrd="0" presId="urn:microsoft.com/office/officeart/2005/8/layout/hierarchy6"/>
    <dgm:cxn modelId="{D0BEA910-0EE9-4751-9107-2B14891C920F}" type="presParOf" srcId="{B1B639DD-544C-4251-8F31-869228EA62CC}" destId="{96E46362-C283-4181-B847-3EEAED610183}" srcOrd="1" destOrd="0" presId="urn:microsoft.com/office/officeart/2005/8/layout/hierarchy6"/>
    <dgm:cxn modelId="{6CED1A4C-7E26-41A6-BD8D-038F23D39976}" type="presParOf" srcId="{29B508DE-E15C-4274-A2AF-5273136DD282}" destId="{A428457C-EEF7-4057-B3E1-18A90F513C7F}" srcOrd="2" destOrd="0" presId="urn:microsoft.com/office/officeart/2005/8/layout/hierarchy6"/>
    <dgm:cxn modelId="{E9BBE23D-8F20-4FBB-8330-792BC111CF15}" type="presParOf" srcId="{29B508DE-E15C-4274-A2AF-5273136DD282}" destId="{3B63DC7D-0135-482C-B933-071604965672}" srcOrd="3" destOrd="0" presId="urn:microsoft.com/office/officeart/2005/8/layout/hierarchy6"/>
    <dgm:cxn modelId="{29645242-7B1F-4FDF-AB84-1822DF8179AE}" type="presParOf" srcId="{3B63DC7D-0135-482C-B933-071604965672}" destId="{B68EE407-95BA-446F-BC06-381A902F7E51}" srcOrd="0" destOrd="0" presId="urn:microsoft.com/office/officeart/2005/8/layout/hierarchy6"/>
    <dgm:cxn modelId="{E5CFA78B-7FCE-478C-9262-5C372DE486B3}" type="presParOf" srcId="{3B63DC7D-0135-482C-B933-071604965672}" destId="{8509007A-E6BA-43EF-8439-DF851D2B92EE}" srcOrd="1" destOrd="0" presId="urn:microsoft.com/office/officeart/2005/8/layout/hierarchy6"/>
    <dgm:cxn modelId="{73C3C1A2-596B-4C8D-9AB4-3CD18DA5BDB1}" type="presParOf" srcId="{29B508DE-E15C-4274-A2AF-5273136DD282}" destId="{8E5A6F62-2CDB-4453-AA22-0124C25C9288}" srcOrd="4" destOrd="0" presId="urn:microsoft.com/office/officeart/2005/8/layout/hierarchy6"/>
    <dgm:cxn modelId="{0BFA411B-A225-4F74-81F5-0D68BF4251C7}" type="presParOf" srcId="{29B508DE-E15C-4274-A2AF-5273136DD282}" destId="{F5173EFC-7A29-4A25-9EB9-147A1FB1D17B}" srcOrd="5" destOrd="0" presId="urn:microsoft.com/office/officeart/2005/8/layout/hierarchy6"/>
    <dgm:cxn modelId="{BAFBB028-4EB3-45A9-A2F2-568609CDB4DB}" type="presParOf" srcId="{F5173EFC-7A29-4A25-9EB9-147A1FB1D17B}" destId="{8A5AD67F-E1C3-4807-A266-4F6B2BA7AA08}" srcOrd="0" destOrd="0" presId="urn:microsoft.com/office/officeart/2005/8/layout/hierarchy6"/>
    <dgm:cxn modelId="{3605C34A-7AA9-4760-9F9C-7C64E9B05C43}" type="presParOf" srcId="{F5173EFC-7A29-4A25-9EB9-147A1FB1D17B}" destId="{06329E23-DBD0-4080-B4EB-B4D1BAEE8439}" srcOrd="1" destOrd="0" presId="urn:microsoft.com/office/officeart/2005/8/layout/hierarchy6"/>
    <dgm:cxn modelId="{429C3CE4-0BBD-435B-BC4D-5A353B690585}" type="presParOf" srcId="{34976229-F06C-4896-8260-BE7887EB2B6D}" destId="{33F15167-08FC-4E3F-8A1C-F503DD88D19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0.00647</cdr:x>
      <cdr:y>0.03093</cdr:y>
    </cdr:from>
    <cdr:to>
      <cdr:x>0.94635</cdr:x>
      <cdr:y>0.2358</cdr:y>
    </cdr:to>
    <cdr:sp macro="" textlink="">
      <cdr:nvSpPr>
        <cdr:cNvPr id="2" name="TextBox 1"/>
        <cdr:cNvSpPr txBox="1"/>
      </cdr:nvSpPr>
      <cdr:spPr>
        <a:xfrm xmlns:a="http://schemas.openxmlformats.org/drawingml/2006/main">
          <a:off x="28575" y="162580"/>
          <a:ext cx="4153894" cy="1076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What is the role of new technologies </a:t>
          </a:r>
          <a:r>
            <a:rPr lang="en-US" sz="1800" dirty="0" smtClean="0"/>
            <a:t>in </a:t>
          </a:r>
          <a:r>
            <a:rPr lang="en-US" sz="1800" dirty="0"/>
            <a:t>expanding access to </a:t>
          </a:r>
          <a:r>
            <a:rPr lang="en-US" sz="1800" dirty="0" smtClean="0"/>
            <a:t>finance? </a:t>
          </a:r>
          <a:endParaRPr lang="en-US" sz="18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0.00965</cdr:x>
      <cdr:y>0.03346</cdr:y>
    </cdr:from>
    <cdr:to>
      <cdr:x>0.05985</cdr:x>
      <cdr:y>0.79022</cdr:y>
    </cdr:to>
    <cdr:sp macro="" textlink="">
      <cdr:nvSpPr>
        <cdr:cNvPr id="2" name="TextBox 1"/>
        <cdr:cNvSpPr txBox="1"/>
      </cdr:nvSpPr>
      <cdr:spPr>
        <a:xfrm xmlns:a="http://schemas.openxmlformats.org/drawingml/2006/main">
          <a:off x="47625" y="123825"/>
          <a:ext cx="247650" cy="2800350"/>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400" dirty="0"/>
            <a:t>Local currency</a:t>
          </a:r>
          <a:r>
            <a:rPr lang="en-US" sz="1400" baseline="0" dirty="0"/>
            <a:t> (</a:t>
          </a:r>
          <a:r>
            <a:rPr lang="en-US" sz="1400" dirty="0"/>
            <a:t>Malawi Kwacha,</a:t>
          </a:r>
          <a:r>
            <a:rPr lang="en-US" sz="1400" baseline="0" dirty="0"/>
            <a:t> </a:t>
          </a:r>
          <a:r>
            <a:rPr lang="en-US" sz="1400" dirty="0"/>
            <a:t>MK)</a:t>
          </a:r>
        </a:p>
      </cdr:txBody>
    </cdr:sp>
  </cdr:relSizeAnchor>
</c:userShapes>
</file>

<file path=ppt/drawings/drawing11.xml><?xml version="1.0" encoding="utf-8"?>
<c:userShapes xmlns:c="http://schemas.openxmlformats.org/drawingml/2006/chart">
  <cdr:relSizeAnchor xmlns:cdr="http://schemas.openxmlformats.org/drawingml/2006/chartDrawing">
    <cdr:from>
      <cdr:x>1.98839E-7</cdr:x>
      <cdr:y>0</cdr:y>
    </cdr:from>
    <cdr:to>
      <cdr:x>0.10606</cdr:x>
      <cdr:y>0.84376</cdr:y>
    </cdr:to>
    <cdr:sp macro="" textlink="">
      <cdr:nvSpPr>
        <cdr:cNvPr id="2" name="TextBox 1"/>
        <cdr:cNvSpPr txBox="1"/>
      </cdr:nvSpPr>
      <cdr:spPr>
        <a:xfrm xmlns:a="http://schemas.openxmlformats.org/drawingml/2006/main">
          <a:off x="1" y="0"/>
          <a:ext cx="533399" cy="2700357"/>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400" dirty="0"/>
            <a:t>take-up</a:t>
          </a:r>
          <a:r>
            <a:rPr lang="en-US" sz="1400" baseline="0" dirty="0"/>
            <a:t> of loans (%  of farmers)</a:t>
          </a:r>
          <a:endParaRPr lang="en-US" sz="1400" dirty="0"/>
        </a:p>
      </cdr:txBody>
    </cdr:sp>
  </cdr:relSizeAnchor>
</c:userShapes>
</file>

<file path=ppt/drawings/drawing12.xml><?xml version="1.0" encoding="utf-8"?>
<c:userShapes xmlns:c="http://schemas.openxmlformats.org/drawingml/2006/chart">
  <cdr:relSizeAnchor xmlns:cdr="http://schemas.openxmlformats.org/drawingml/2006/chartDrawing">
    <cdr:from>
      <cdr:x>0.5375</cdr:x>
      <cdr:y>0.04861</cdr:y>
    </cdr:from>
    <cdr:to>
      <cdr:x>0.54545</cdr:x>
      <cdr:y>0.75585</cdr:y>
    </cdr:to>
    <cdr:sp macro="" textlink="">
      <cdr:nvSpPr>
        <cdr:cNvPr id="3" name="Straight Connector 2"/>
        <cdr:cNvSpPr/>
      </cdr:nvSpPr>
      <cdr:spPr>
        <a:xfrm xmlns:a="http://schemas.openxmlformats.org/drawingml/2006/main">
          <a:off x="4054792" y="230326"/>
          <a:ext cx="60008" cy="3351074"/>
        </a:xfrm>
        <a:prstGeom xmlns:a="http://schemas.openxmlformats.org/drawingml/2006/main" prst="line">
          <a:avLst/>
        </a:prstGeom>
        <a:ln xmlns:a="http://schemas.openxmlformats.org/drawingml/2006/main" w="15875">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0.53111</cdr:x>
      <cdr:y>0.02167</cdr:y>
    </cdr:from>
    <cdr:to>
      <cdr:x>0.76444</cdr:x>
      <cdr:y>0.23694</cdr:y>
    </cdr:to>
    <cdr:sp macro="" textlink="">
      <cdr:nvSpPr>
        <cdr:cNvPr id="4" name="TextBox 3"/>
        <cdr:cNvSpPr txBox="1"/>
      </cdr:nvSpPr>
      <cdr:spPr>
        <a:xfrm xmlns:a="http://schemas.openxmlformats.org/drawingml/2006/main">
          <a:off x="2514223" y="64591"/>
          <a:ext cx="1104582" cy="641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Banco Azteca opening</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0.01563</cdr:y>
    </cdr:from>
    <cdr:to>
      <cdr:x>0.05208</cdr:x>
      <cdr:y>0.78646</cdr:y>
    </cdr:to>
    <cdr:sp macro="" textlink="">
      <cdr:nvSpPr>
        <cdr:cNvPr id="2" name="TextBox 1"/>
        <cdr:cNvSpPr txBox="1"/>
      </cdr:nvSpPr>
      <cdr:spPr>
        <a:xfrm xmlns:a="http://schemas.openxmlformats.org/drawingml/2006/main">
          <a:off x="0" y="42863"/>
          <a:ext cx="238125" cy="2114549"/>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600" dirty="0"/>
            <a:t>%</a:t>
          </a:r>
          <a:r>
            <a:rPr lang="en-US" sz="1600" baseline="0" dirty="0"/>
            <a:t> of respondents</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0.16129</cdr:x>
      <cdr:y>0.01274</cdr:y>
    </cdr:from>
    <cdr:to>
      <cdr:x>0.9811</cdr:x>
      <cdr:y>0.27995</cdr:y>
    </cdr:to>
    <cdr:sp macro="" textlink="">
      <cdr:nvSpPr>
        <cdr:cNvPr id="2" name="TextBox 1"/>
        <cdr:cNvSpPr txBox="1"/>
      </cdr:nvSpPr>
      <cdr:spPr>
        <a:xfrm xmlns:a="http://schemas.openxmlformats.org/drawingml/2006/main">
          <a:off x="761999" y="65043"/>
          <a:ext cx="3873109" cy="1364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What is the most effective policy to improve access to finance among low-income borrowers?   </a:t>
          </a:r>
        </a:p>
      </cdr:txBody>
    </cdr:sp>
  </cdr:relSizeAnchor>
</c:userShapes>
</file>

<file path=ppt/drawings/drawing3.xml><?xml version="1.0" encoding="utf-8"?>
<c:userShapes xmlns:c="http://schemas.openxmlformats.org/drawingml/2006/chart">
  <cdr:relSizeAnchor xmlns:cdr="http://schemas.openxmlformats.org/drawingml/2006/chartDrawing">
    <cdr:from>
      <cdr:x>0.03195</cdr:x>
      <cdr:y>0.91349</cdr:y>
    </cdr:from>
    <cdr:to>
      <cdr:x>0.99775</cdr:x>
      <cdr:y>1</cdr:y>
    </cdr:to>
    <cdr:sp macro="" textlink="">
      <cdr:nvSpPr>
        <cdr:cNvPr id="2" name="TextBox 1"/>
        <cdr:cNvSpPr txBox="1"/>
      </cdr:nvSpPr>
      <cdr:spPr>
        <a:xfrm xmlns:a="http://schemas.openxmlformats.org/drawingml/2006/main">
          <a:off x="245912" y="4872556"/>
          <a:ext cx="7432975" cy="46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0" i="1" u="none" strike="noStrike" baseline="0" dirty="0" smtClean="0">
              <a:latin typeface="+mn-lt"/>
              <a:ea typeface="+mn-ea"/>
              <a:cs typeface="+mn-cs"/>
            </a:rPr>
            <a:t>Note: </a:t>
          </a:r>
          <a:r>
            <a:rPr lang="en-US" sz="1200" b="0" i="0" u="none" strike="noStrike" baseline="0" dirty="0" smtClean="0">
              <a:latin typeface="+mn-lt"/>
              <a:ea typeface="+mn-ea"/>
              <a:cs typeface="+mn-cs"/>
            </a:rPr>
            <a:t>Respondents could choose more than one reason. The data for “not enough money” refer to the percentage of adults who reported only this reason. </a:t>
          </a:r>
          <a:r>
            <a:rPr lang="en-US" sz="1200" b="0" i="1" u="none" strike="noStrike" baseline="0" dirty="0" smtClean="0">
              <a:latin typeface="+mn-lt"/>
              <a:ea typeface="+mn-ea"/>
              <a:cs typeface="+mn-cs"/>
            </a:rPr>
            <a:t>Source: </a:t>
          </a:r>
          <a:r>
            <a:rPr lang="en-US" sz="1200" b="0" i="0" u="none" strike="noStrike" baseline="0" dirty="0" err="1" smtClean="0">
              <a:latin typeface="+mn-lt"/>
              <a:ea typeface="+mn-ea"/>
              <a:cs typeface="+mn-cs"/>
            </a:rPr>
            <a:t>Demirguc-Kunt</a:t>
          </a:r>
          <a:r>
            <a:rPr lang="en-US" sz="1200" b="0" i="0" u="none" strike="noStrike" baseline="0" dirty="0" smtClean="0">
              <a:latin typeface="+mn-lt"/>
              <a:ea typeface="+mn-ea"/>
              <a:cs typeface="+mn-cs"/>
            </a:rPr>
            <a:t> and </a:t>
          </a:r>
          <a:r>
            <a:rPr lang="en-US" sz="1200" b="0" i="0" u="none" strike="noStrike" baseline="0" dirty="0" err="1" smtClean="0">
              <a:latin typeface="+mn-lt"/>
              <a:ea typeface="+mn-ea"/>
              <a:cs typeface="+mn-cs"/>
            </a:rPr>
            <a:t>Klapper</a:t>
          </a:r>
          <a:r>
            <a:rPr lang="en-US" sz="1200" b="0" i="0" u="none" strike="noStrike" baseline="0" dirty="0" smtClean="0">
              <a:latin typeface="+mn-lt"/>
              <a:ea typeface="+mn-ea"/>
              <a:cs typeface="+mn-cs"/>
            </a:rPr>
            <a:t> 2012.</a:t>
          </a:r>
          <a:endParaRPr lang="en-US" sz="1200" dirty="0"/>
        </a:p>
      </cdr:txBody>
    </cdr:sp>
  </cdr:relSizeAnchor>
  <cdr:relSizeAnchor xmlns:cdr="http://schemas.openxmlformats.org/drawingml/2006/chartDrawing">
    <cdr:from>
      <cdr:x>0.42574</cdr:x>
      <cdr:y>0.8</cdr:y>
    </cdr:from>
    <cdr:to>
      <cdr:x>0.9604</cdr:x>
      <cdr:y>0.92857</cdr:y>
    </cdr:to>
    <cdr:sp macro="" textlink="">
      <cdr:nvSpPr>
        <cdr:cNvPr id="4" name="TextBox 3"/>
        <cdr:cNvSpPr txBox="1"/>
      </cdr:nvSpPr>
      <cdr:spPr>
        <a:xfrm xmlns:a="http://schemas.openxmlformats.org/drawingml/2006/main">
          <a:off x="3276600" y="4267200"/>
          <a:ext cx="4114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Non-account-holders reporting barrier as a reason for not having an account (%) </a:t>
          </a:r>
        </a:p>
      </cdr:txBody>
    </cdr:sp>
  </cdr:relSizeAnchor>
</c:userShapes>
</file>

<file path=ppt/drawings/drawing4.xml><?xml version="1.0" encoding="utf-8"?>
<c:userShapes xmlns:c="http://schemas.openxmlformats.org/drawingml/2006/chart">
  <cdr:relSizeAnchor xmlns:cdr="http://schemas.openxmlformats.org/drawingml/2006/chartDrawing">
    <cdr:from>
      <cdr:x>0.12708</cdr:x>
      <cdr:y>0.0625</cdr:y>
    </cdr:from>
    <cdr:to>
      <cdr:x>0.16667</cdr:x>
      <cdr:y>0.31944</cdr:y>
    </cdr:to>
    <cdr:sp macro="" textlink="">
      <cdr:nvSpPr>
        <cdr:cNvPr id="2" name="TextBox 1"/>
        <cdr:cNvSpPr txBox="1"/>
      </cdr:nvSpPr>
      <cdr:spPr>
        <a:xfrm xmlns:a="http://schemas.openxmlformats.org/drawingml/2006/main" flipH="1">
          <a:off x="581025" y="171450"/>
          <a:ext cx="180974" cy="704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0.12293</cdr:x>
      <cdr:y>0.026</cdr:y>
    </cdr:from>
    <cdr:to>
      <cdr:x>0.17084</cdr:x>
      <cdr:y>0.28294</cdr:y>
    </cdr:to>
    <cdr:sp macro="" textlink="">
      <cdr:nvSpPr>
        <cdr:cNvPr id="3" name="TextBox 2"/>
        <cdr:cNvSpPr txBox="1"/>
      </cdr:nvSpPr>
      <cdr:spPr>
        <a:xfrm xmlns:a="http://schemas.openxmlformats.org/drawingml/2006/main">
          <a:off x="750551" y="94357"/>
          <a:ext cx="292515" cy="932441"/>
        </a:xfrm>
        <a:prstGeom xmlns:a="http://schemas.openxmlformats.org/drawingml/2006/main" prst="rect">
          <a:avLst/>
        </a:prstGeom>
      </cdr:spPr>
      <cdr:txBody>
        <a:bodyPr xmlns:a="http://schemas.openxmlformats.org/drawingml/2006/main" vertOverflow="clip" vert="vert" wrap="none" rtlCol="0" anchor="ctr"/>
        <a:lstStyle xmlns:a="http://schemas.openxmlformats.org/drawingml/2006/main"/>
        <a:p xmlns:a="http://schemas.openxmlformats.org/drawingml/2006/main">
          <a:pPr algn="l"/>
          <a:r>
            <a:rPr lang="en-US" sz="1400" baseline="0" dirty="0">
              <a:latin typeface="Arial" pitchFamily="34" charset="0"/>
              <a:cs typeface="Arial" pitchFamily="34" charset="0"/>
            </a:rPr>
            <a:t>Poorest</a:t>
          </a:r>
          <a:r>
            <a:rPr lang="en-US" sz="1400" dirty="0">
              <a:latin typeface="Arial" pitchFamily="34" charset="0"/>
              <a:cs typeface="Arial" pitchFamily="34" charset="0"/>
            </a:rPr>
            <a:t>  20%</a:t>
          </a:r>
        </a:p>
      </cdr:txBody>
    </cdr:sp>
  </cdr:relSizeAnchor>
  <cdr:relSizeAnchor xmlns:cdr="http://schemas.openxmlformats.org/drawingml/2006/chartDrawing">
    <cdr:from>
      <cdr:x>0.20417</cdr:x>
      <cdr:y>0.07639</cdr:y>
    </cdr:from>
    <cdr:to>
      <cdr:x>0.25417</cdr:x>
      <cdr:y>0.28125</cdr:y>
    </cdr:to>
    <cdr:sp macro="" textlink="">
      <cdr:nvSpPr>
        <cdr:cNvPr id="4" name="TextBox 3"/>
        <cdr:cNvSpPr txBox="1"/>
      </cdr:nvSpPr>
      <cdr:spPr>
        <a:xfrm xmlns:a="http://schemas.openxmlformats.org/drawingml/2006/main">
          <a:off x="933450" y="209550"/>
          <a:ext cx="228600" cy="56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0.19792</cdr:x>
      <cdr:y>0.01728</cdr:y>
    </cdr:from>
    <cdr:to>
      <cdr:x>0.23333</cdr:x>
      <cdr:y>0.47214</cdr:y>
    </cdr:to>
    <cdr:sp macro="" textlink="">
      <cdr:nvSpPr>
        <cdr:cNvPr id="5" name="TextBox 4"/>
        <cdr:cNvSpPr txBox="1"/>
      </cdr:nvSpPr>
      <cdr:spPr>
        <a:xfrm xmlns:a="http://schemas.openxmlformats.org/drawingml/2006/main">
          <a:off x="1208406" y="62714"/>
          <a:ext cx="216196" cy="1650698"/>
        </a:xfrm>
        <a:prstGeom xmlns:a="http://schemas.openxmlformats.org/drawingml/2006/main" prst="rect">
          <a:avLst/>
        </a:prstGeom>
      </cdr:spPr>
      <cdr:txBody>
        <a:bodyPr xmlns:a="http://schemas.openxmlformats.org/drawingml/2006/main" vertOverflow="clip" vert="vert" wrap="none" rtlCol="0" anchor="ctr"/>
        <a:lstStyle xmlns:a="http://schemas.openxmlformats.org/drawingml/2006/main"/>
        <a:p xmlns:a="http://schemas.openxmlformats.org/drawingml/2006/main">
          <a:pPr algn="l"/>
          <a:r>
            <a:rPr lang="en-US" sz="1400" dirty="0">
              <a:latin typeface="Arial" pitchFamily="34" charset="0"/>
              <a:cs typeface="Arial" pitchFamily="34" charset="0"/>
            </a:rPr>
            <a:t>Second  20%</a:t>
          </a:r>
        </a:p>
      </cdr:txBody>
    </cdr:sp>
  </cdr:relSizeAnchor>
  <cdr:relSizeAnchor xmlns:cdr="http://schemas.openxmlformats.org/drawingml/2006/chartDrawing">
    <cdr:from>
      <cdr:x>0.27708</cdr:x>
      <cdr:y>0.02083</cdr:y>
    </cdr:from>
    <cdr:to>
      <cdr:x>0.31875</cdr:x>
      <cdr:y>0.46181</cdr:y>
    </cdr:to>
    <cdr:sp macro="" textlink="">
      <cdr:nvSpPr>
        <cdr:cNvPr id="6" name="TextBox 5"/>
        <cdr:cNvSpPr txBox="1"/>
      </cdr:nvSpPr>
      <cdr:spPr>
        <a:xfrm xmlns:a="http://schemas.openxmlformats.org/drawingml/2006/main">
          <a:off x="1266825" y="57150"/>
          <a:ext cx="190500" cy="1209675"/>
        </a:xfrm>
        <a:prstGeom xmlns:a="http://schemas.openxmlformats.org/drawingml/2006/main" prst="rect">
          <a:avLst/>
        </a:prstGeom>
      </cdr:spPr>
      <cdr:txBody>
        <a:bodyPr xmlns:a="http://schemas.openxmlformats.org/drawingml/2006/main" vertOverflow="clip" vert="vert" wrap="none" rtlCol="0"/>
        <a:lstStyle xmlns:a="http://schemas.openxmlformats.org/drawingml/2006/main"/>
        <a:p xmlns:a="http://schemas.openxmlformats.org/drawingml/2006/main">
          <a:r>
            <a:rPr lang="en-US" sz="1400" dirty="0">
              <a:latin typeface="Arial" pitchFamily="34" charset="0"/>
              <a:cs typeface="Arial" pitchFamily="34" charset="0"/>
            </a:rPr>
            <a:t>Middle</a:t>
          </a:r>
          <a:r>
            <a:rPr lang="en-US" sz="1400" baseline="0" dirty="0">
              <a:latin typeface="Arial" pitchFamily="34" charset="0"/>
              <a:cs typeface="Arial" pitchFamily="34" charset="0"/>
            </a:rPr>
            <a:t> 20%</a:t>
          </a:r>
          <a:endParaRPr lang="en-US" sz="1400" dirty="0">
            <a:latin typeface="Arial" pitchFamily="34" charset="0"/>
            <a:cs typeface="Arial" pitchFamily="34" charset="0"/>
          </a:endParaRPr>
        </a:p>
      </cdr:txBody>
    </cdr:sp>
  </cdr:relSizeAnchor>
  <cdr:relSizeAnchor xmlns:cdr="http://schemas.openxmlformats.org/drawingml/2006/chartDrawing">
    <cdr:from>
      <cdr:x>0.32083</cdr:x>
      <cdr:y>0.02083</cdr:y>
    </cdr:from>
    <cdr:to>
      <cdr:x>0.38333</cdr:x>
      <cdr:y>0.52083</cdr:y>
    </cdr:to>
    <cdr:sp macro="" textlink="">
      <cdr:nvSpPr>
        <cdr:cNvPr id="7" name="TextBox 6"/>
        <cdr:cNvSpPr txBox="1"/>
      </cdr:nvSpPr>
      <cdr:spPr>
        <a:xfrm xmlns:a="http://schemas.openxmlformats.org/drawingml/2006/main">
          <a:off x="1466850" y="57150"/>
          <a:ext cx="285750" cy="1371601"/>
        </a:xfrm>
        <a:prstGeom xmlns:a="http://schemas.openxmlformats.org/drawingml/2006/main" prst="rect">
          <a:avLst/>
        </a:prstGeom>
      </cdr:spPr>
      <cdr:txBody>
        <a:bodyPr xmlns:a="http://schemas.openxmlformats.org/drawingml/2006/main" vertOverflow="clip" vert="vert" wrap="none" rtlCol="0"/>
        <a:lstStyle xmlns:a="http://schemas.openxmlformats.org/drawingml/2006/main"/>
        <a:p xmlns:a="http://schemas.openxmlformats.org/drawingml/2006/main">
          <a:r>
            <a:rPr lang="en-US" sz="1400" dirty="0">
              <a:latin typeface="Arial" pitchFamily="34" charset="0"/>
              <a:cs typeface="Arial" pitchFamily="34" charset="0"/>
            </a:rPr>
            <a:t>Fourth</a:t>
          </a:r>
          <a:r>
            <a:rPr lang="en-US" sz="1400" baseline="0" dirty="0">
              <a:latin typeface="Arial" pitchFamily="34" charset="0"/>
              <a:cs typeface="Arial" pitchFamily="34" charset="0"/>
            </a:rPr>
            <a:t> 20%</a:t>
          </a:r>
          <a:endParaRPr lang="en-US" sz="1400" dirty="0">
            <a:latin typeface="Arial" pitchFamily="34" charset="0"/>
            <a:cs typeface="Arial" pitchFamily="34" charset="0"/>
          </a:endParaRPr>
        </a:p>
      </cdr:txBody>
    </cdr:sp>
  </cdr:relSizeAnchor>
  <cdr:relSizeAnchor xmlns:cdr="http://schemas.openxmlformats.org/drawingml/2006/chartDrawing">
    <cdr:from>
      <cdr:x>0.5</cdr:x>
      <cdr:y>0.20139</cdr:y>
    </cdr:from>
    <cdr:to>
      <cdr:x>0.52083</cdr:x>
      <cdr:y>0.57986</cdr:y>
    </cdr:to>
    <cdr:sp macro="" textlink="">
      <cdr:nvSpPr>
        <cdr:cNvPr id="8" name="TextBox 7"/>
        <cdr:cNvSpPr txBox="1"/>
      </cdr:nvSpPr>
      <cdr:spPr>
        <a:xfrm xmlns:a="http://schemas.openxmlformats.org/drawingml/2006/main">
          <a:off x="3052763" y="730849"/>
          <a:ext cx="127178" cy="1373477"/>
        </a:xfrm>
        <a:prstGeom xmlns:a="http://schemas.openxmlformats.org/drawingml/2006/main" prst="rect">
          <a:avLst/>
        </a:prstGeom>
      </cdr:spPr>
      <cdr:txBody>
        <a:bodyPr xmlns:a="http://schemas.openxmlformats.org/drawingml/2006/main" vertOverflow="clip" vert="vert" wrap="none" rtlCol="0" anchor="ctr"/>
        <a:lstStyle xmlns:a="http://schemas.openxmlformats.org/drawingml/2006/main"/>
        <a:p xmlns:a="http://schemas.openxmlformats.org/drawingml/2006/main">
          <a:r>
            <a:rPr lang="en-US" sz="1400" dirty="0">
              <a:latin typeface="Arial" pitchFamily="34" charset="0"/>
              <a:cs typeface="Arial" pitchFamily="34" charset="0"/>
            </a:rPr>
            <a:t>Rural</a:t>
          </a:r>
        </a:p>
      </cdr:txBody>
    </cdr:sp>
  </cdr:relSizeAnchor>
  <cdr:relSizeAnchor xmlns:cdr="http://schemas.openxmlformats.org/drawingml/2006/chartDrawing">
    <cdr:from>
      <cdr:x>0.55169</cdr:x>
      <cdr:y>0.01121</cdr:y>
    </cdr:from>
    <cdr:to>
      <cdr:x>0.60377</cdr:x>
      <cdr:y>0.50774</cdr:y>
    </cdr:to>
    <cdr:sp macro="" textlink="">
      <cdr:nvSpPr>
        <cdr:cNvPr id="10" name="TextBox 9"/>
        <cdr:cNvSpPr txBox="1"/>
      </cdr:nvSpPr>
      <cdr:spPr>
        <a:xfrm xmlns:a="http://schemas.openxmlformats.org/drawingml/2006/main">
          <a:off x="3368338" y="40687"/>
          <a:ext cx="317975" cy="1801920"/>
        </a:xfrm>
        <a:prstGeom xmlns:a="http://schemas.openxmlformats.org/drawingml/2006/main" prst="rect">
          <a:avLst/>
        </a:prstGeom>
      </cdr:spPr>
      <cdr:txBody>
        <a:bodyPr xmlns:a="http://schemas.openxmlformats.org/drawingml/2006/main" vertOverflow="clip" vert="vert" wrap="square" rtlCol="0"/>
        <a:lstStyle xmlns:a="http://schemas.openxmlformats.org/drawingml/2006/main"/>
        <a:p xmlns:a="http://schemas.openxmlformats.org/drawingml/2006/main">
          <a:r>
            <a:rPr lang="en-US" sz="1400" dirty="0">
              <a:latin typeface="Arial" pitchFamily="34" charset="0"/>
              <a:cs typeface="Arial" pitchFamily="34" charset="0"/>
            </a:rPr>
            <a:t>0-8 </a:t>
          </a:r>
          <a:r>
            <a:rPr lang="en-US" sz="1400" dirty="0" err="1">
              <a:latin typeface="Arial" pitchFamily="34" charset="0"/>
              <a:cs typeface="Arial" pitchFamily="34" charset="0"/>
            </a:rPr>
            <a:t>yrs</a:t>
          </a:r>
          <a:r>
            <a:rPr lang="en-US" sz="1400" dirty="0">
              <a:latin typeface="Arial" pitchFamily="34" charset="0"/>
              <a:cs typeface="Arial" pitchFamily="34" charset="0"/>
            </a:rPr>
            <a:t> of education</a:t>
          </a:r>
        </a:p>
      </cdr:txBody>
    </cdr:sp>
  </cdr:relSizeAnchor>
  <cdr:relSizeAnchor xmlns:cdr="http://schemas.openxmlformats.org/drawingml/2006/chartDrawing">
    <cdr:from>
      <cdr:x>0.6428</cdr:x>
      <cdr:y>0.44756</cdr:y>
    </cdr:from>
    <cdr:to>
      <cdr:x>0.67405</cdr:x>
      <cdr:y>0.97534</cdr:y>
    </cdr:to>
    <cdr:sp macro="" textlink="">
      <cdr:nvSpPr>
        <cdr:cNvPr id="11" name="TextBox 10"/>
        <cdr:cNvSpPr txBox="1"/>
      </cdr:nvSpPr>
      <cdr:spPr>
        <a:xfrm xmlns:a="http://schemas.openxmlformats.org/drawingml/2006/main">
          <a:off x="3924617" y="1624194"/>
          <a:ext cx="190798" cy="1915327"/>
        </a:xfrm>
        <a:prstGeom xmlns:a="http://schemas.openxmlformats.org/drawingml/2006/main" prst="rect">
          <a:avLst/>
        </a:prstGeom>
      </cdr:spPr>
      <cdr:txBody>
        <a:bodyPr xmlns:a="http://schemas.openxmlformats.org/drawingml/2006/main" vertOverflow="clip" vert="vert" wrap="none" rtlCol="0" anchor="ctr"/>
        <a:lstStyle xmlns:a="http://schemas.openxmlformats.org/drawingml/2006/main"/>
        <a:p xmlns:a="http://schemas.openxmlformats.org/drawingml/2006/main">
          <a:r>
            <a:rPr lang="en-US" sz="1400" dirty="0">
              <a:latin typeface="Arial" pitchFamily="34" charset="0"/>
              <a:cs typeface="Arial" pitchFamily="34" charset="0"/>
            </a:rPr>
            <a:t>Log of </a:t>
          </a:r>
          <a:r>
            <a:rPr lang="en-US" sz="1400" dirty="0" smtClean="0">
              <a:latin typeface="Arial" pitchFamily="34" charset="0"/>
              <a:cs typeface="Arial" pitchFamily="34" charset="0"/>
            </a:rPr>
            <a:t>household</a:t>
          </a:r>
          <a:r>
            <a:rPr lang="en-US" sz="1400" baseline="0" dirty="0" smtClean="0">
              <a:latin typeface="Arial" pitchFamily="34" charset="0"/>
              <a:cs typeface="Arial" pitchFamily="34" charset="0"/>
            </a:rPr>
            <a:t> </a:t>
          </a:r>
          <a:r>
            <a:rPr lang="en-US" sz="1400" baseline="0" dirty="0">
              <a:latin typeface="Arial" pitchFamily="34" charset="0"/>
              <a:cs typeface="Arial" pitchFamily="34" charset="0"/>
            </a:rPr>
            <a:t>size</a:t>
          </a:r>
          <a:endParaRPr lang="en-US" sz="1400" dirty="0">
            <a:latin typeface="Arial" pitchFamily="34" charset="0"/>
            <a:cs typeface="Arial" pitchFamily="34" charset="0"/>
          </a:endParaRPr>
        </a:p>
      </cdr:txBody>
    </cdr:sp>
  </cdr:relSizeAnchor>
  <cdr:relSizeAnchor xmlns:cdr="http://schemas.openxmlformats.org/drawingml/2006/chartDrawing">
    <cdr:from>
      <cdr:x>0.78343</cdr:x>
      <cdr:y>0.37738</cdr:y>
    </cdr:from>
    <cdr:to>
      <cdr:x>0.82215</cdr:x>
      <cdr:y>0.72966</cdr:y>
    </cdr:to>
    <cdr:sp macro="" textlink="">
      <cdr:nvSpPr>
        <cdr:cNvPr id="12" name="TextBox 11"/>
        <cdr:cNvSpPr txBox="1"/>
      </cdr:nvSpPr>
      <cdr:spPr>
        <a:xfrm xmlns:a="http://schemas.openxmlformats.org/drawingml/2006/main">
          <a:off x="4783235" y="1369528"/>
          <a:ext cx="236439" cy="1278422"/>
        </a:xfrm>
        <a:prstGeom xmlns:a="http://schemas.openxmlformats.org/drawingml/2006/main" prst="rect">
          <a:avLst/>
        </a:prstGeom>
      </cdr:spPr>
      <cdr:txBody>
        <a:bodyPr xmlns:a="http://schemas.openxmlformats.org/drawingml/2006/main" vertOverflow="clip" vert="vert" wrap="none" rtlCol="0" anchor="ctr"/>
        <a:lstStyle xmlns:a="http://schemas.openxmlformats.org/drawingml/2006/main"/>
        <a:p xmlns:a="http://schemas.openxmlformats.org/drawingml/2006/main">
          <a:r>
            <a:rPr lang="en-US" sz="1400" dirty="0">
              <a:latin typeface="Arial" pitchFamily="34" charset="0"/>
              <a:cs typeface="Arial" pitchFamily="34" charset="0"/>
            </a:rPr>
            <a:t>Employed</a:t>
          </a:r>
        </a:p>
      </cdr:txBody>
    </cdr:sp>
  </cdr:relSizeAnchor>
  <cdr:relSizeAnchor xmlns:cdr="http://schemas.openxmlformats.org/drawingml/2006/chartDrawing">
    <cdr:from>
      <cdr:x>0.84956</cdr:x>
      <cdr:y>0.04946</cdr:y>
    </cdr:from>
    <cdr:to>
      <cdr:x>0.89539</cdr:x>
      <cdr:y>0.33071</cdr:y>
    </cdr:to>
    <cdr:sp macro="" textlink="">
      <cdr:nvSpPr>
        <cdr:cNvPr id="13" name="TextBox 12"/>
        <cdr:cNvSpPr txBox="1"/>
      </cdr:nvSpPr>
      <cdr:spPr>
        <a:xfrm xmlns:a="http://schemas.openxmlformats.org/drawingml/2006/main">
          <a:off x="5186998" y="179475"/>
          <a:ext cx="279816" cy="1020663"/>
        </a:xfrm>
        <a:prstGeom xmlns:a="http://schemas.openxmlformats.org/drawingml/2006/main" prst="rect">
          <a:avLst/>
        </a:prstGeom>
      </cdr:spPr>
      <cdr:txBody>
        <a:bodyPr xmlns:a="http://schemas.openxmlformats.org/drawingml/2006/main" vertOverflow="clip" vert="vert" wrap="none" rtlCol="0"/>
        <a:lstStyle xmlns:a="http://schemas.openxmlformats.org/drawingml/2006/main"/>
        <a:p xmlns:a="http://schemas.openxmlformats.org/drawingml/2006/main">
          <a:r>
            <a:rPr lang="en-US" sz="1400" dirty="0">
              <a:latin typeface="Arial" pitchFamily="34" charset="0"/>
              <a:cs typeface="Arial" pitchFamily="34" charset="0"/>
            </a:rPr>
            <a:t>Unemployed</a:t>
          </a:r>
        </a:p>
      </cdr:txBody>
    </cdr:sp>
  </cdr:relSizeAnchor>
  <cdr:relSizeAnchor xmlns:cdr="http://schemas.openxmlformats.org/drawingml/2006/chartDrawing">
    <cdr:from>
      <cdr:x>0.9272</cdr:x>
      <cdr:y>0.04287</cdr:y>
    </cdr:from>
    <cdr:to>
      <cdr:x>0.97303</cdr:x>
      <cdr:y>0.32412</cdr:y>
    </cdr:to>
    <cdr:sp macro="" textlink="">
      <cdr:nvSpPr>
        <cdr:cNvPr id="14" name="TextBox 1"/>
        <cdr:cNvSpPr txBox="1"/>
      </cdr:nvSpPr>
      <cdr:spPr>
        <a:xfrm xmlns:a="http://schemas.openxmlformats.org/drawingml/2006/main">
          <a:off x="5661025" y="155575"/>
          <a:ext cx="279816" cy="1020663"/>
        </a:xfrm>
        <a:prstGeom xmlns:a="http://schemas.openxmlformats.org/drawingml/2006/main" prst="rect">
          <a:avLst/>
        </a:prstGeom>
      </cdr:spPr>
      <cdr:txBody>
        <a:bodyPr xmlns:a="http://schemas.openxmlformats.org/drawingml/2006/main" vert="vert"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pitchFamily="34" charset="0"/>
              <a:cs typeface="Arial" pitchFamily="34" charset="0"/>
            </a:rPr>
            <a:t>Out of workforce</a:t>
          </a:r>
        </a:p>
      </cdr:txBody>
    </cdr:sp>
  </cdr:relSizeAnchor>
  <cdr:relSizeAnchor xmlns:cdr="http://schemas.openxmlformats.org/drawingml/2006/chartDrawing">
    <cdr:from>
      <cdr:x>0.71659</cdr:x>
      <cdr:y>0.38408</cdr:y>
    </cdr:from>
    <cdr:to>
      <cdr:x>0.74311</cdr:x>
      <cdr:y>0.57568</cdr:y>
    </cdr:to>
    <cdr:sp macro="" textlink="">
      <cdr:nvSpPr>
        <cdr:cNvPr id="15" name="TextBox 5"/>
        <cdr:cNvSpPr txBox="1"/>
      </cdr:nvSpPr>
      <cdr:spPr>
        <a:xfrm xmlns:a="http://schemas.openxmlformats.org/drawingml/2006/main">
          <a:off x="4375150" y="1393825"/>
          <a:ext cx="161925" cy="6953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latin typeface="Arial" pitchFamily="34" charset="0"/>
              <a:cs typeface="Arial" pitchFamily="34" charset="0"/>
            </a:rPr>
            <a:t>Married</a:t>
          </a:r>
        </a:p>
      </cdr:txBody>
    </cdr:sp>
  </cdr:relSizeAnchor>
  <cdr:relSizeAnchor xmlns:cdr="http://schemas.openxmlformats.org/drawingml/2006/chartDrawing">
    <cdr:from>
      <cdr:x>0.10452</cdr:x>
      <cdr:y>0.34121</cdr:y>
    </cdr:from>
    <cdr:to>
      <cdr:x>0.96568</cdr:x>
      <cdr:y>0.34121</cdr:y>
    </cdr:to>
    <cdr:cxnSp macro="">
      <cdr:nvCxnSpPr>
        <cdr:cNvPr id="16" name="Straight Connector 15"/>
        <cdr:cNvCxnSpPr/>
      </cdr:nvCxnSpPr>
      <cdr:spPr>
        <a:xfrm xmlns:a="http://schemas.openxmlformats.org/drawingml/2006/main">
          <a:off x="638175" y="1238250"/>
          <a:ext cx="5257800"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0.42798</cdr:x>
      <cdr:y>0.40245</cdr:y>
    </cdr:from>
    <cdr:to>
      <cdr:x>0.44881</cdr:x>
      <cdr:y>0.78092</cdr:y>
    </cdr:to>
    <cdr:sp macro="" textlink="">
      <cdr:nvSpPr>
        <cdr:cNvPr id="17" name="TextBox 1"/>
        <cdr:cNvSpPr txBox="1"/>
      </cdr:nvSpPr>
      <cdr:spPr>
        <a:xfrm xmlns:a="http://schemas.openxmlformats.org/drawingml/2006/main">
          <a:off x="2613025" y="1460500"/>
          <a:ext cx="127178" cy="1373477"/>
        </a:xfrm>
        <a:prstGeom xmlns:a="http://schemas.openxmlformats.org/drawingml/2006/main" prst="rect">
          <a:avLst/>
        </a:prstGeom>
      </cdr:spPr>
      <cdr:txBody>
        <a:bodyPr xmlns:a="http://schemas.openxmlformats.org/drawingml/2006/main" vert="vert"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pitchFamily="34" charset="0"/>
              <a:cs typeface="Arial" pitchFamily="34" charset="0"/>
            </a:rPr>
            <a:t>Age</a:t>
          </a:r>
        </a:p>
      </cdr:txBody>
    </cdr:sp>
  </cdr:relSizeAnchor>
</c:userShapes>
</file>

<file path=ppt/drawings/drawing5.xml><?xml version="1.0" encoding="utf-8"?>
<c:userShapes xmlns:c="http://schemas.openxmlformats.org/drawingml/2006/chart">
  <cdr:relSizeAnchor xmlns:cdr="http://schemas.openxmlformats.org/drawingml/2006/chartDrawing">
    <cdr:from>
      <cdr:x>1.62017E-7</cdr:x>
      <cdr:y>0.01667</cdr:y>
    </cdr:from>
    <cdr:to>
      <cdr:x>0.10889</cdr:x>
      <cdr:y>0.86667</cdr:y>
    </cdr:to>
    <cdr:sp macro="" textlink="">
      <cdr:nvSpPr>
        <cdr:cNvPr id="2" name="TextBox 1"/>
        <cdr:cNvSpPr txBox="1"/>
      </cdr:nvSpPr>
      <cdr:spPr>
        <a:xfrm xmlns:a="http://schemas.openxmlformats.org/drawingml/2006/main">
          <a:off x="1" y="76201"/>
          <a:ext cx="672090" cy="3886200"/>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600" dirty="0"/>
            <a:t>Income inequality  (</a:t>
          </a:r>
          <a:r>
            <a:rPr lang="en-US" sz="1600" dirty="0" err="1"/>
            <a:t>Gini</a:t>
          </a:r>
          <a:r>
            <a:rPr lang="en-US" sz="1600" dirty="0"/>
            <a:t> coefficient)</a:t>
          </a:r>
        </a:p>
      </cdr:txBody>
    </cdr:sp>
  </cdr:relSizeAnchor>
  <cdr:relSizeAnchor xmlns:cdr="http://schemas.openxmlformats.org/drawingml/2006/chartDrawing">
    <cdr:from>
      <cdr:x>0.08642</cdr:x>
      <cdr:y>0.83333</cdr:y>
    </cdr:from>
    <cdr:to>
      <cdr:x>0.99185</cdr:x>
      <cdr:y>0.99151</cdr:y>
    </cdr:to>
    <cdr:sp macro="" textlink="">
      <cdr:nvSpPr>
        <cdr:cNvPr id="7" name="TextBox 6"/>
        <cdr:cNvSpPr txBox="1"/>
      </cdr:nvSpPr>
      <cdr:spPr>
        <a:xfrm xmlns:a="http://schemas.openxmlformats.org/drawingml/2006/main">
          <a:off x="533400" y="3810000"/>
          <a:ext cx="5588522" cy="72319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600" dirty="0"/>
            <a:t>account penetration in the richest 20% </a:t>
          </a:r>
          <a:r>
            <a:rPr lang="en-US" sz="1600" baseline="0" dirty="0"/>
            <a:t>as a multiple of that in the poorest 20%</a:t>
          </a:r>
          <a:endParaRPr lang="en-US" sz="1600" dirty="0"/>
        </a:p>
      </cdr:txBody>
    </cdr:sp>
  </cdr:relSizeAnchor>
  <cdr:relSizeAnchor xmlns:cdr="http://schemas.openxmlformats.org/drawingml/2006/chartDrawing">
    <cdr:from>
      <cdr:x>0.18627</cdr:x>
      <cdr:y>0.71926</cdr:y>
    </cdr:from>
    <cdr:to>
      <cdr:x>0.31373</cdr:x>
      <cdr:y>0.79739</cdr:y>
    </cdr:to>
    <cdr:sp macro="" textlink="">
      <cdr:nvSpPr>
        <cdr:cNvPr id="4" name="TextBox 3"/>
        <cdr:cNvSpPr txBox="1"/>
      </cdr:nvSpPr>
      <cdr:spPr>
        <a:xfrm xmlns:a="http://schemas.openxmlformats.org/drawingml/2006/main">
          <a:off x="1447800" y="3507698"/>
          <a:ext cx="990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Sweden</a:t>
          </a:r>
          <a:endParaRPr lang="en-US" sz="1400" dirty="0"/>
        </a:p>
      </cdr:txBody>
    </cdr:sp>
  </cdr:relSizeAnchor>
  <cdr:relSizeAnchor xmlns:cdr="http://schemas.openxmlformats.org/drawingml/2006/chartDrawing">
    <cdr:from>
      <cdr:x>0.84314</cdr:x>
      <cdr:y>0.09426</cdr:y>
    </cdr:from>
    <cdr:to>
      <cdr:x>0.9902</cdr:x>
      <cdr:y>0.15676</cdr:y>
    </cdr:to>
    <cdr:sp macro="" textlink="">
      <cdr:nvSpPr>
        <cdr:cNvPr id="8" name="TextBox 1"/>
        <cdr:cNvSpPr txBox="1"/>
      </cdr:nvSpPr>
      <cdr:spPr>
        <a:xfrm xmlns:a="http://schemas.openxmlformats.org/drawingml/2006/main">
          <a:off x="6553200" y="459698"/>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Haiti</a:t>
          </a:r>
          <a:endParaRPr lang="en-US" sz="1400" dirty="0"/>
        </a:p>
      </cdr:txBody>
    </cdr:sp>
  </cdr:relSizeAnchor>
  <cdr:relSizeAnchor xmlns:cdr="http://schemas.openxmlformats.org/drawingml/2006/chartDrawing">
    <cdr:from>
      <cdr:x>0.83333</cdr:x>
      <cdr:y>0.45364</cdr:y>
    </cdr:from>
    <cdr:to>
      <cdr:x>0.9902</cdr:x>
      <cdr:y>0.53176</cdr:y>
    </cdr:to>
    <cdr:sp macro="" textlink="">
      <cdr:nvSpPr>
        <cdr:cNvPr id="9" name="TextBox 1"/>
        <cdr:cNvSpPr txBox="1"/>
      </cdr:nvSpPr>
      <cdr:spPr>
        <a:xfrm xmlns:a="http://schemas.openxmlformats.org/drawingml/2006/main">
          <a:off x="6477000" y="2212298"/>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Philippines</a:t>
          </a:r>
          <a:endParaRPr lang="en-US"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0.50485</cdr:x>
      <cdr:y>0.86929</cdr:y>
    </cdr:from>
    <cdr:to>
      <cdr:x>1</cdr:x>
      <cdr:y>0.97569</cdr:y>
    </cdr:to>
    <cdr:sp macro="" textlink="">
      <cdr:nvSpPr>
        <cdr:cNvPr id="2" name="Rectangle 1"/>
        <cdr:cNvSpPr/>
      </cdr:nvSpPr>
      <cdr:spPr>
        <a:xfrm xmlns:a="http://schemas.openxmlformats.org/drawingml/2006/main">
          <a:off x="3962400" y="3771900"/>
          <a:ext cx="3886200" cy="461665"/>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dirty="0" smtClean="0"/>
            <a:t>Effect of bank mark-up (Lerner index) on probability of a firm having access to finance</a:t>
          </a:r>
        </a:p>
      </cdr:txBody>
    </cdr:sp>
  </cdr:relSizeAnchor>
</c:userShapes>
</file>

<file path=ppt/drawings/drawing7.xml><?xml version="1.0" encoding="utf-8"?>
<c:userShapes xmlns:c="http://schemas.openxmlformats.org/drawingml/2006/chart">
  <cdr:relSizeAnchor xmlns:cdr="http://schemas.openxmlformats.org/drawingml/2006/chartDrawing">
    <cdr:from>
      <cdr:x>0.01156</cdr:x>
      <cdr:y>0.02465</cdr:y>
    </cdr:from>
    <cdr:to>
      <cdr:x>0.08478</cdr:x>
      <cdr:y>0.90293</cdr:y>
    </cdr:to>
    <cdr:sp macro="" textlink="">
      <cdr:nvSpPr>
        <cdr:cNvPr id="2" name="TextBox 1"/>
        <cdr:cNvSpPr txBox="1"/>
      </cdr:nvSpPr>
      <cdr:spPr>
        <a:xfrm xmlns:a="http://schemas.openxmlformats.org/drawingml/2006/main">
          <a:off x="57150" y="76200"/>
          <a:ext cx="361950" cy="2714625"/>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600" dirty="0"/>
            <a:t>% of firms with</a:t>
          </a:r>
          <a:r>
            <a:rPr lang="en-US" sz="1600" baseline="0" dirty="0"/>
            <a:t> access to finance</a:t>
          </a:r>
          <a:endParaRPr lang="en-US" sz="1600"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0.1808</cdr:y>
    </cdr:from>
    <cdr:to>
      <cdr:x>0.06604</cdr:x>
      <cdr:y>0.72267</cdr:y>
    </cdr:to>
    <cdr:sp macro="" textlink="">
      <cdr:nvSpPr>
        <cdr:cNvPr id="2" name="TextBox 1"/>
        <cdr:cNvSpPr txBox="1"/>
      </cdr:nvSpPr>
      <cdr:spPr>
        <a:xfrm xmlns:a="http://schemas.openxmlformats.org/drawingml/2006/main">
          <a:off x="-762000" y="788194"/>
          <a:ext cx="493154" cy="23622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dirty="0" smtClean="0"/>
            <a:t>Subscriptions per 100 people</a:t>
          </a:r>
          <a:endParaRPr lang="en-US" sz="1400" dirty="0"/>
        </a:p>
      </cdr:txBody>
    </cdr:sp>
  </cdr:relSizeAnchor>
</c:userShapes>
</file>

<file path=ppt/drawings/drawing9.xml><?xml version="1.0" encoding="utf-8"?>
<c:userShapes xmlns:c="http://schemas.openxmlformats.org/drawingml/2006/chart">
  <cdr:relSizeAnchor xmlns:cdr="http://schemas.openxmlformats.org/drawingml/2006/chartDrawing">
    <cdr:from>
      <cdr:x>0.0103</cdr:x>
      <cdr:y>0.01373</cdr:y>
    </cdr:from>
    <cdr:to>
      <cdr:x>0.06185</cdr:x>
      <cdr:y>0.78607</cdr:y>
    </cdr:to>
    <cdr:sp macro="" textlink="">
      <cdr:nvSpPr>
        <cdr:cNvPr id="2" name="TextBox 1"/>
        <cdr:cNvSpPr txBox="1"/>
      </cdr:nvSpPr>
      <cdr:spPr>
        <a:xfrm xmlns:a="http://schemas.openxmlformats.org/drawingml/2006/main">
          <a:off x="50800" y="50800"/>
          <a:ext cx="254343" cy="2858015"/>
        </a:xfrm>
        <a:prstGeom xmlns:a="http://schemas.openxmlformats.org/drawingml/2006/main" prst="rect">
          <a:avLst/>
        </a:prstGeom>
      </cdr:spPr>
      <cdr:txBody>
        <a:bodyPr xmlns:a="http://schemas.openxmlformats.org/drawingml/2006/main" vert="vert270"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acres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40" tIns="45720" rIns="91440" bIns="45720" rtlCol="0"/>
          <a:lstStyle>
            <a:lvl1pPr algn="r">
              <a:defRPr sz="1200"/>
            </a:lvl1pPr>
          </a:lstStyle>
          <a:p>
            <a:fld id="{C862354D-92F7-4818-9817-9DEEF489BF47}" type="datetimeFigureOut">
              <a:rPr lang="en-US" smtClean="0"/>
              <a:pPr/>
              <a:t>5/12/2014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9D2F1036-772A-4B56-9BF0-407219D3B6BC}" type="slidenum">
              <a:rPr lang="en-US" smtClean="0"/>
              <a:pPr/>
              <a:t>‹#›</a:t>
            </a:fld>
            <a:endParaRPr lang="en-US"/>
          </a:p>
        </p:txBody>
      </p:sp>
    </p:spTree>
    <p:extLst>
      <p:ext uri="{BB962C8B-B14F-4D97-AF65-F5344CB8AC3E}">
        <p14:creationId xmlns:p14="http://schemas.microsoft.com/office/powerpoint/2010/main" val="172665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EBD1BB16-9658-41A8-92FE-107556BCA0DE}" type="datetimeFigureOut">
              <a:rPr lang="en-US" smtClean="0"/>
              <a:pPr/>
              <a:t>5/12/2014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46DDA76F-9D01-4939-8C6F-21F4202A59B3}" type="slidenum">
              <a:rPr lang="en-US" smtClean="0"/>
              <a:pPr/>
              <a:t>‹#›</a:t>
            </a:fld>
            <a:endParaRPr lang="en-US"/>
          </a:p>
        </p:txBody>
      </p:sp>
    </p:spTree>
    <p:extLst>
      <p:ext uri="{BB962C8B-B14F-4D97-AF65-F5344CB8AC3E}">
        <p14:creationId xmlns:p14="http://schemas.microsoft.com/office/powerpoint/2010/main" val="154666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a:t>
            </a:fld>
            <a:endParaRPr lang="en-US"/>
          </a:p>
        </p:txBody>
      </p:sp>
    </p:spTree>
    <p:extLst>
      <p:ext uri="{BB962C8B-B14F-4D97-AF65-F5344CB8AC3E}">
        <p14:creationId xmlns:p14="http://schemas.microsoft.com/office/powerpoint/2010/main" val="186627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Without a doubt, national income, approximated by GDP per capita, explains much of the variation in account penetration around the world, as illustrated in this chart.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Above a GDP per capita of $15,000, with only a few exceptions, account penetration is virtually universal.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Indeed, regression analysis shows that national income explains about 70 percent of the variation among the world’s economies in the share of adults with a formal account.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However, among the bottom 50 percent of the income distribution in the sample (economies with a GDP per capita below $2,200), the relationship between GDP per capita and account penetration is much weaker. When the analysis is restricted to the bottom 50 percent of economies by income level, GDP per capita explains only 22 percent of the variation in account penetration among economies. This suggests that the variation across economies is not determined solely by national income as approximated by GDP per capita.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DDA76F-9D01-4939-8C6F-21F4202A59B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What can we say about the linkage between financial inclusion and shared prosperity?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need more data to be able to come up with very strong conclusion, but the early calculations illustrated here suggest that there is a strong correlation between inequality in the use of formal accounts and general income inequality as measured by the </a:t>
            </a:r>
            <a:r>
              <a:rPr lang="en-US" sz="1200" b="0" i="0" u="none" strike="noStrike" kern="1200" baseline="0" dirty="0" err="1" smtClean="0">
                <a:solidFill>
                  <a:schemeClr val="tx1"/>
                </a:solidFill>
                <a:latin typeface="+mn-lt"/>
                <a:ea typeface="+mn-ea"/>
                <a:cs typeface="+mn-cs"/>
              </a:rPr>
              <a:t>Gini</a:t>
            </a:r>
            <a:r>
              <a:rPr lang="en-US" sz="1200" b="0" i="0" u="none" strike="noStrike" kern="1200" baseline="0" dirty="0" smtClean="0">
                <a:solidFill>
                  <a:schemeClr val="tx1"/>
                </a:solidFill>
                <a:latin typeface="+mn-lt"/>
                <a:ea typeface="+mn-ea"/>
                <a:cs typeface="+mn-cs"/>
              </a:rPr>
              <a:t> coefficient (with higher values indicating higher income inequality).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 me illustrate this by the contrasting situations in two countries.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Sweden, which has one of the lowest </a:t>
            </a:r>
            <a:r>
              <a:rPr lang="en-US" sz="1200" b="0" i="0" u="none" strike="noStrike" kern="1200" baseline="0" dirty="0" err="1" smtClean="0">
                <a:solidFill>
                  <a:schemeClr val="tx1"/>
                </a:solidFill>
                <a:latin typeface="+mn-lt"/>
                <a:ea typeface="+mn-ea"/>
                <a:cs typeface="+mn-cs"/>
              </a:rPr>
              <a:t>Gini</a:t>
            </a:r>
            <a:r>
              <a:rPr lang="en-US" sz="1200" b="0" i="0" u="none" strike="noStrike" kern="1200" baseline="0" dirty="0" smtClean="0">
                <a:solidFill>
                  <a:schemeClr val="tx1"/>
                </a:solidFill>
                <a:latin typeface="+mn-lt"/>
                <a:ea typeface="+mn-ea"/>
                <a:cs typeface="+mn-cs"/>
              </a:rPr>
              <a:t> coefficients (25), account penetration in the poorest income quintile is essentially the same as in the richest (resulting in a value of close to 1 on the vertical axis).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Paraguay, at the other end of the spectrum with a </a:t>
            </a:r>
            <a:r>
              <a:rPr lang="en-US" sz="1200" b="0" i="0" u="none" strike="noStrike" kern="1200" baseline="0" dirty="0" err="1" smtClean="0">
                <a:solidFill>
                  <a:schemeClr val="tx1"/>
                </a:solidFill>
                <a:latin typeface="+mn-lt"/>
                <a:ea typeface="+mn-ea"/>
                <a:cs typeface="+mn-cs"/>
              </a:rPr>
              <a:t>Gini</a:t>
            </a:r>
            <a:r>
              <a:rPr lang="en-US" sz="1200" b="0" i="0" u="none" strike="noStrike" kern="1200" baseline="0" dirty="0" smtClean="0">
                <a:solidFill>
                  <a:schemeClr val="tx1"/>
                </a:solidFill>
                <a:latin typeface="+mn-lt"/>
                <a:ea typeface="+mn-ea"/>
                <a:cs typeface="+mn-cs"/>
              </a:rPr>
              <a:t> coefficient of 52, there is a large gap in account penetration: only 4 percent of adults in the poorest quintile have a formal account, compared with 51 percent in the richest (resulting in a value of about 13 on the vertical axis).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DDA76F-9D01-4939-8C6F-21F4202A59B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microenterprises and individuals, the evidence</a:t>
            </a:r>
            <a:r>
              <a:rPr lang="en-US" baseline="0" dirty="0" smtClean="0"/>
              <a:t> comes from </a:t>
            </a:r>
            <a:r>
              <a:rPr lang="en-US" sz="1200" dirty="0" smtClean="0">
                <a:solidFill>
                  <a:schemeClr val="accent1">
                    <a:lumMod val="50000"/>
                  </a:schemeClr>
                </a:solidFill>
              </a:rPr>
              <a:t>dozens of microcredit experiments as well as from other cross-country research. See for example </a:t>
            </a:r>
            <a:r>
              <a:rPr lang="en-US" sz="1200" dirty="0" err="1" smtClean="0">
                <a:solidFill>
                  <a:schemeClr val="accent1">
                    <a:lumMod val="50000"/>
                  </a:schemeClr>
                </a:solidFill>
              </a:rPr>
              <a:t>Roodman</a:t>
            </a:r>
            <a:r>
              <a:rPr lang="en-US" sz="1200" dirty="0" smtClean="0">
                <a:solidFill>
                  <a:schemeClr val="accent1">
                    <a:lumMod val="50000"/>
                  </a:schemeClr>
                </a:solidFill>
              </a:rPr>
              <a:t> (2011) and </a:t>
            </a:r>
            <a:r>
              <a:rPr lang="en-US" sz="1200" dirty="0" err="1" smtClean="0">
                <a:solidFill>
                  <a:schemeClr val="accent1">
                    <a:lumMod val="50000"/>
                  </a:schemeClr>
                </a:solidFill>
              </a:rPr>
              <a:t>Bauchet</a:t>
            </a:r>
            <a:r>
              <a:rPr lang="en-US" sz="1200" dirty="0" smtClean="0">
                <a:solidFill>
                  <a:schemeClr val="accent1">
                    <a:lumMod val="50000"/>
                  </a:schemeClr>
                </a:solidFill>
              </a:rPr>
              <a:t> and others (2011)</a:t>
            </a: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overall message from research is rather clear: policy should focus on addressing market and government failures, not on promoting financial inclusion for inclusion’s sake, and certainly not on making everybody borrow. Direct government interventions in credit markets tend to be politicized and less successful, particularly in weak institutional environments.</a:t>
            </a:r>
          </a:p>
          <a:p>
            <a:endParaRPr lang="en-US" dirty="0" smtClean="0"/>
          </a:p>
          <a:p>
            <a:r>
              <a:rPr lang="en-US" dirty="0" smtClean="0"/>
              <a:t>The government has an important</a:t>
            </a:r>
            <a:r>
              <a:rPr lang="en-US" baseline="0" dirty="0" smtClean="0"/>
              <a:t> role </a:t>
            </a:r>
            <a:r>
              <a:rPr lang="en-US" dirty="0" smtClean="0"/>
              <a:t>in creating legal and regulatory framework.</a:t>
            </a:r>
            <a:r>
              <a:rPr lang="en-US" baseline="0" dirty="0" smtClean="0"/>
              <a:t> This means, for example, </a:t>
            </a:r>
            <a:r>
              <a:rPr lang="en-US" dirty="0" smtClean="0"/>
              <a:t>protecting creditor rights, regulating business conduct, overseeing recourse mechanisms to protect consumers.</a:t>
            </a: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20000"/>
              </a:lnSpc>
              <a:spcBef>
                <a:spcPts val="0"/>
              </a:spcBef>
              <a:spcAft>
                <a:spcPts val="0"/>
              </a:spcAft>
              <a:buClrTx/>
              <a:buSzTx/>
              <a:buFontTx/>
              <a:buNone/>
              <a:tabLst/>
              <a:defRPr/>
            </a:pPr>
            <a:r>
              <a:rPr lang="en-US" sz="1600" dirty="0" smtClean="0">
                <a:solidFill>
                  <a:schemeClr val="accent1">
                    <a:lumMod val="50000"/>
                  </a:schemeClr>
                </a:solidFill>
              </a:rPr>
              <a:t>The chart shows new evidence on the link between bank competition and firms’ access to finance, combining multi-year firm-level surveys with panel country-level data on bank competition for 53 countries. </a:t>
            </a:r>
          </a:p>
          <a:p>
            <a:pPr marL="0" marR="0" lvl="1" indent="0" algn="l" defTabSz="914400" rtl="0" eaLnBrk="1" fontAlgn="auto" latinLnBrk="0" hangingPunct="1">
              <a:lnSpc>
                <a:spcPct val="120000"/>
              </a:lnSpc>
              <a:spcBef>
                <a:spcPts val="0"/>
              </a:spcBef>
              <a:spcAft>
                <a:spcPts val="0"/>
              </a:spcAft>
              <a:buClrTx/>
              <a:buSzTx/>
              <a:buFontTx/>
              <a:buNone/>
              <a:tabLst/>
              <a:defRPr/>
            </a:pPr>
            <a:endParaRPr lang="en-US" sz="1600" dirty="0" smtClean="0">
              <a:solidFill>
                <a:schemeClr val="accent1">
                  <a:lumMod val="50000"/>
                </a:schemeClr>
              </a:solidFill>
            </a:endParaRPr>
          </a:p>
          <a:p>
            <a:pPr marL="0" marR="0" lvl="1" indent="0" algn="l" defTabSz="914400" rtl="0" eaLnBrk="1" fontAlgn="auto" latinLnBrk="0" hangingPunct="1">
              <a:lnSpc>
                <a:spcPct val="120000"/>
              </a:lnSpc>
              <a:spcBef>
                <a:spcPts val="0"/>
              </a:spcBef>
              <a:spcAft>
                <a:spcPts val="0"/>
              </a:spcAft>
              <a:buClrTx/>
              <a:buSzTx/>
              <a:buFontTx/>
              <a:buNone/>
              <a:tabLst/>
              <a:defRPr/>
            </a:pPr>
            <a:r>
              <a:rPr lang="en-US" sz="1600" dirty="0" smtClean="0">
                <a:solidFill>
                  <a:schemeClr val="accent1">
                    <a:lumMod val="50000"/>
                  </a:schemeClr>
                </a:solidFill>
              </a:rPr>
              <a:t>Specifically,</a:t>
            </a:r>
            <a:r>
              <a:rPr lang="en-US" sz="1600" baseline="0" dirty="0" smtClean="0">
                <a:solidFill>
                  <a:schemeClr val="accent1">
                    <a:lumMod val="50000"/>
                  </a:schemeClr>
                </a:solidFill>
              </a:rPr>
              <a:t> the chart shows the slope coefficient from a </a:t>
            </a:r>
            <a:r>
              <a:rPr lang="en-US" sz="1600" baseline="0" dirty="0" err="1" smtClean="0">
                <a:solidFill>
                  <a:schemeClr val="accent1">
                    <a:lumMod val="50000"/>
                  </a:schemeClr>
                </a:solidFill>
              </a:rPr>
              <a:t>probit</a:t>
            </a:r>
            <a:r>
              <a:rPr lang="en-US" sz="1600" baseline="0" dirty="0" smtClean="0">
                <a:solidFill>
                  <a:schemeClr val="accent1">
                    <a:lumMod val="50000"/>
                  </a:schemeClr>
                </a:solidFill>
              </a:rPr>
              <a:t> regression, explaining the probability of a firm having access to finance (a </a:t>
            </a:r>
            <a:r>
              <a:rPr lang="en-US" sz="1600" dirty="0" smtClean="0">
                <a:latin typeface="Times New Roman" pitchFamily="18" charset="0"/>
                <a:cs typeface="Times New Roman" pitchFamily="18" charset="0"/>
              </a:rPr>
              <a:t>bank loan, line of credit, or overdraft) as a function of</a:t>
            </a:r>
            <a:r>
              <a:rPr lang="en-US" sz="1600" baseline="0" dirty="0" smtClean="0">
                <a:solidFill>
                  <a:schemeClr val="accent1">
                    <a:lumMod val="50000"/>
                  </a:schemeClr>
                </a:solidFill>
              </a:rPr>
              <a:t> mark-up in the banking sector (approximated by Lerner index), controlling for other factors. Higher Lerner index means lower competition, so a negative estimate in this chart means that lower competition is associated with lower firm access to finance.</a:t>
            </a:r>
          </a:p>
          <a:p>
            <a:pPr marL="0" marR="0" lvl="1" indent="0" algn="l" defTabSz="914400" rtl="0" eaLnBrk="1" fontAlgn="auto" latinLnBrk="0" hangingPunct="1">
              <a:lnSpc>
                <a:spcPct val="120000"/>
              </a:lnSpc>
              <a:spcBef>
                <a:spcPts val="0"/>
              </a:spcBef>
              <a:spcAft>
                <a:spcPts val="0"/>
              </a:spcAft>
              <a:buClrTx/>
              <a:buSzTx/>
              <a:buFontTx/>
              <a:buNone/>
              <a:tabLst/>
              <a:defRPr/>
            </a:pPr>
            <a:endParaRPr lang="en-US" sz="1600" dirty="0" smtClean="0">
              <a:solidFill>
                <a:schemeClr val="accent1">
                  <a:lumMod val="50000"/>
                </a:schemeClr>
              </a:solidFill>
            </a:endParaRPr>
          </a:p>
          <a:p>
            <a:pPr marL="0" marR="0" lvl="1" indent="0" algn="l" defTabSz="914400" rtl="0" eaLnBrk="1" fontAlgn="auto" latinLnBrk="0" hangingPunct="1">
              <a:lnSpc>
                <a:spcPct val="120000"/>
              </a:lnSpc>
              <a:spcBef>
                <a:spcPts val="0"/>
              </a:spcBef>
              <a:spcAft>
                <a:spcPts val="0"/>
              </a:spcAft>
              <a:buClrTx/>
              <a:buSzTx/>
              <a:buFontTx/>
              <a:buNone/>
              <a:tabLst/>
              <a:defRPr/>
            </a:pPr>
            <a:r>
              <a:rPr lang="en-US" sz="1600" dirty="0" smtClean="0">
                <a:solidFill>
                  <a:schemeClr val="accent1">
                    <a:lumMod val="50000"/>
                  </a:schemeClr>
                </a:solidFill>
              </a:rPr>
              <a:t>This negative effect gets stronger with lower financial development, worse credit information, and higher share of government banks.</a:t>
            </a:r>
            <a:r>
              <a:rPr lang="en-US" sz="1600" baseline="0" dirty="0" smtClean="0">
                <a:solidFill>
                  <a:schemeClr val="accent1">
                    <a:lumMod val="50000"/>
                  </a:schemeClr>
                </a:solidFill>
              </a:rPr>
              <a:t> The chart illustrates this by showing the slope coefficient at the level corresponding to the least-developed financial system (measured by private sector credit to GDP), the lowest availability of credit information (0 in “Doing Business”), and the highest degree of government ownership (100 percent for fully government-owned banking system), respectively.</a:t>
            </a:r>
            <a:endParaRPr lang="en-US" sz="1600" dirty="0" smtClean="0">
              <a:solidFill>
                <a:schemeClr val="accent1">
                  <a:lumMod val="50000"/>
                </a:schemeClr>
              </a:solidFill>
            </a:endParaRPr>
          </a:p>
          <a:p>
            <a:pPr>
              <a:lnSpc>
                <a:spcPct val="120000"/>
              </a:lnSpc>
            </a:pPr>
            <a:endParaRPr lang="en-US" sz="1200" i="1" dirty="0" smtClean="0">
              <a:latin typeface="Times New Roman" pitchFamily="18" charset="0"/>
              <a:cs typeface="Times New Roman" pitchFamily="18" charset="0"/>
            </a:endParaRPr>
          </a:p>
          <a:p>
            <a:pPr>
              <a:lnSpc>
                <a:spcPct val="120000"/>
              </a:lnSpc>
            </a:pPr>
            <a:r>
              <a:rPr lang="en-US" sz="1200" i="1" dirty="0" smtClean="0">
                <a:latin typeface="Times New Roman" pitchFamily="18" charset="0"/>
                <a:cs typeface="Times New Roman" pitchFamily="18" charset="0"/>
              </a:rPr>
              <a:t>Notes:</a:t>
            </a:r>
          </a:p>
          <a:p>
            <a:pPr>
              <a:lnSpc>
                <a:spcPct val="120000"/>
              </a:lnSpc>
            </a:pPr>
            <a:r>
              <a:rPr lang="en-US" sz="1200" b="0" i="0" u="none" strike="noStrike" kern="1200" baseline="0" dirty="0" smtClean="0">
                <a:solidFill>
                  <a:schemeClr val="tx1"/>
                </a:solidFill>
                <a:latin typeface="+mn-lt"/>
                <a:ea typeface="+mn-ea"/>
                <a:cs typeface="+mn-cs"/>
              </a:rPr>
              <a:t>Access to finance … dummy variable equal to 1 if the firm has access to bank finance (loan, overdraft or line of credit) from World Bank Enterprise Surveys. 	</a:t>
            </a:r>
          </a:p>
          <a:p>
            <a:r>
              <a:rPr lang="en-US" sz="1200" b="0" i="0" u="none" strike="noStrike" kern="1200" baseline="0" dirty="0" smtClean="0">
                <a:solidFill>
                  <a:schemeClr val="tx1"/>
                </a:solidFill>
                <a:latin typeface="+mn-lt"/>
                <a:ea typeface="+mn-ea"/>
                <a:cs typeface="+mn-cs"/>
              </a:rPr>
              <a:t>Financial development … domestic credit to the private sector (fraction of GDP) from WDI. 	</a:t>
            </a:r>
          </a:p>
          <a:p>
            <a:r>
              <a:rPr lang="en-US" sz="1200" b="0" i="0" u="none" strike="noStrike" kern="1200" baseline="0" dirty="0" smtClean="0">
                <a:solidFill>
                  <a:schemeClr val="tx1"/>
                </a:solidFill>
                <a:latin typeface="+mn-lt"/>
                <a:ea typeface="+mn-ea"/>
                <a:cs typeface="+mn-cs"/>
              </a:rPr>
              <a:t>Credit information index … depth of credit information index is a measure of the coverage, scope and accessibility of credit information available through either a public credit registry or a private credit bureau, both by law, and in practice. (0-6) obtained from Doing Business Indicators. 	</a:t>
            </a:r>
          </a:p>
          <a:p>
            <a:r>
              <a:rPr lang="en-US" sz="1200" b="0" i="0" u="none" strike="noStrike" kern="1200" baseline="0" dirty="0" smtClean="0">
                <a:solidFill>
                  <a:schemeClr val="tx1"/>
                </a:solidFill>
                <a:latin typeface="+mn-lt"/>
                <a:ea typeface="+mn-ea"/>
                <a:cs typeface="+mn-cs"/>
              </a:rPr>
              <a:t>Share of government-owned banks fraction of banking system's assets in banks that are 50% or more government-owned from the World Bank Regulation and Supervision Survey.	</a:t>
            </a:r>
          </a:p>
          <a:p>
            <a:pPr>
              <a:lnSpc>
                <a:spcPct val="120000"/>
              </a:lnSpc>
            </a:pP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Based on firm-level surveys in 73 countries, the study compares the access of firms to credit in seven countries that have introduced collateral registries for movable assets against the access of firms in a sample of countries matched by region and income per capita.</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Sources:</a:t>
            </a:r>
            <a:r>
              <a:rPr lang="en-US" sz="1200" kern="1200" dirty="0" smtClean="0">
                <a:solidFill>
                  <a:schemeClr val="tx1"/>
                </a:solidFill>
                <a:effectLst/>
                <a:latin typeface="+mn-lt"/>
                <a:ea typeface="+mn-ea"/>
                <a:cs typeface="+mn-cs"/>
              </a:rPr>
              <a:t> Doing Business, Enterprise Surveys, calculations by Love, </a:t>
            </a:r>
            <a:r>
              <a:rPr lang="en-US" sz="1200" kern="1200" dirty="0" err="1" smtClean="0">
                <a:solidFill>
                  <a:schemeClr val="tx1"/>
                </a:solidFill>
                <a:effectLst/>
                <a:latin typeface="+mn-lt"/>
                <a:ea typeface="+mn-ea"/>
                <a:cs typeface="+mn-cs"/>
              </a:rPr>
              <a:t>Martínez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Pería</a:t>
            </a:r>
            <a:r>
              <a:rPr lang="en-US" sz="1200" kern="1200" dirty="0" smtClean="0">
                <a:solidFill>
                  <a:schemeClr val="tx1"/>
                </a:solidFill>
                <a:effectLst/>
                <a:latin typeface="+mn-lt"/>
                <a:ea typeface="+mn-ea"/>
                <a:cs typeface="+mn-cs"/>
              </a:rPr>
              <a:t>, and Singh (2013).</a:t>
            </a: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Against this broader policy context, let me now focus on three areas: (1) the potential of new technology to increase financial inclusion; (2) the role of product design and business models; and (3) the role of financial literacy, financial capability, and business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report’s emphasis of these topics</a:t>
            </a:r>
            <a:r>
              <a:rPr lang="en-US" baseline="0" dirty="0" smtClean="0"/>
              <a:t> </a:t>
            </a:r>
            <a:r>
              <a:rPr lang="en-US" dirty="0" smtClean="0"/>
              <a:t>reflects the impact these areas can have on financial inclusion and shared prosperity, as well as the fact that there is new evidence to highlight.</a:t>
            </a:r>
          </a:p>
          <a:p>
            <a:endParaRPr lang="en-US" dirty="0" smtClean="0"/>
          </a:p>
          <a:p>
            <a:r>
              <a:rPr lang="en-US" dirty="0" smtClean="0"/>
              <a:t>Let me also add that these three areas can reinforce each other. For example, new technology can be used not only to boost financial inclusion, but also to improve product design and strengthen financial capability (as examined in the studies on the use of text messages to promote savings behavior that are referenced in chapter 2 of the report). </a:t>
            </a: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r>
              <a:rPr lang="en-US" baseline="0" dirty="0" smtClean="0"/>
              <a:t> of technological innovations: mobile payments, mobile money, use of biometric information for borrower identification</a:t>
            </a:r>
          </a:p>
          <a:p>
            <a:r>
              <a:rPr lang="en-US" dirty="0" smtClean="0"/>
              <a:t>Note:</a:t>
            </a:r>
            <a:r>
              <a:rPr lang="en-US" baseline="0" dirty="0" smtClean="0"/>
              <a:t> by “biometric information” we mean fingerprinting, iris scans, and other techniques. These are now increasingly used for example for borrower identification.</a:t>
            </a: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2000" dirty="0" smtClean="0">
                <a:solidFill>
                  <a:schemeClr val="accent1">
                    <a:lumMod val="50000"/>
                  </a:schemeClr>
                </a:solidFill>
              </a:rPr>
              <a:t>Recent innovations in technology</a:t>
            </a:r>
          </a:p>
          <a:p>
            <a:pPr marL="285750" indent="-285750">
              <a:buFontTx/>
              <a:buChar char="-"/>
            </a:pPr>
            <a:r>
              <a:rPr lang="en-US" sz="1600" dirty="0" smtClean="0">
                <a:solidFill>
                  <a:schemeClr val="accent1">
                    <a:lumMod val="50000"/>
                  </a:schemeClr>
                </a:solidFill>
              </a:rPr>
              <a:t>Mobile payments, mobile banking</a:t>
            </a:r>
          </a:p>
          <a:p>
            <a:pPr marL="285750" indent="-285750">
              <a:buFontTx/>
              <a:buChar char="-"/>
            </a:pPr>
            <a:r>
              <a:rPr lang="en-US" sz="1600" dirty="0" smtClean="0">
                <a:solidFill>
                  <a:schemeClr val="accent1">
                    <a:lumMod val="50000"/>
                  </a:schemeClr>
                </a:solidFill>
              </a:rPr>
              <a:t>Borrower identification using biometric data (fingerprinting, iris scans, …)</a:t>
            </a:r>
          </a:p>
          <a:p>
            <a:pPr lvl="0">
              <a:buFont typeface="Arial" pitchFamily="34" charset="0"/>
              <a:buNone/>
            </a:pPr>
            <a:r>
              <a:rPr lang="en-US" sz="2000" dirty="0" smtClean="0">
                <a:solidFill>
                  <a:schemeClr val="accent1">
                    <a:lumMod val="50000"/>
                  </a:schemeClr>
                </a:solidFill>
              </a:rPr>
              <a:t>… can help reduce transaction costs while increasing financial security as demonstrated in the chart.</a:t>
            </a:r>
          </a:p>
          <a:p>
            <a:pPr lvl="0">
              <a:buFont typeface="Arial" pitchFamily="34" charset="0"/>
              <a:buNone/>
            </a:pPr>
            <a:endParaRPr lang="en-US" sz="2000" dirty="0" smtClean="0">
              <a:solidFill>
                <a:schemeClr val="accent1">
                  <a:lumMod val="50000"/>
                </a:schemeClr>
              </a:solidFill>
            </a:endParaRPr>
          </a:p>
          <a:p>
            <a:pPr lvl="0">
              <a:buFont typeface="Arial" pitchFamily="34" charset="0"/>
              <a:buNone/>
            </a:pPr>
            <a:r>
              <a:rPr lang="en-US" sz="1200" kern="1200" dirty="0" smtClean="0">
                <a:solidFill>
                  <a:schemeClr val="tx1"/>
                </a:solidFill>
                <a:effectLst/>
                <a:latin typeface="+mn-lt"/>
                <a:ea typeface="+mn-ea"/>
                <a:cs typeface="+mn-cs"/>
              </a:rPr>
              <a:t>In the experiment, farmers in Malawi who applied for agricultural input loans to grow paprika were randomly assigned to either a control group, or a treatment group where each member had a fingerprint collected as part of the loan application.</a:t>
            </a:r>
            <a:endParaRPr lang="en-US" sz="2000" dirty="0" smtClean="0">
              <a:solidFill>
                <a:schemeClr val="accent1">
                  <a:lumMod val="50000"/>
                </a:schemeClr>
              </a:solidFill>
            </a:endParaRPr>
          </a:p>
          <a:p>
            <a:pPr lvl="0">
              <a:buFont typeface="Arial" pitchFamily="34" charset="0"/>
              <a:buNone/>
            </a:pPr>
            <a:endParaRPr lang="en-US" sz="2000" dirty="0" smtClean="0">
              <a:solidFill>
                <a:schemeClr val="accent1">
                  <a:lumMod val="50000"/>
                </a:schemeClr>
              </a:solidFill>
            </a:endParaRPr>
          </a:p>
          <a:p>
            <a:pPr lvl="0">
              <a:buFont typeface="Arial" pitchFamily="34" charset="0"/>
              <a:buNone/>
            </a:pPr>
            <a:r>
              <a:rPr lang="en-US" dirty="0" smtClean="0"/>
              <a:t>The chart shows the repayment rates among fingerprinted (dark</a:t>
            </a:r>
            <a:r>
              <a:rPr lang="en-US" baseline="0" dirty="0" smtClean="0"/>
              <a:t> blue</a:t>
            </a:r>
            <a:r>
              <a:rPr lang="en-US" dirty="0" smtClean="0"/>
              <a:t>) and control (light blue) groups by quartiles of the ex-ante probability of default. Individuals in the "worse" quintile are those with highest probability of default, and those for whom fingerprinting had the largest (and</a:t>
            </a:r>
            <a:r>
              <a:rPr lang="en-US" baseline="0" dirty="0" smtClean="0"/>
              <a:t> statistically significant) </a:t>
            </a:r>
            <a:r>
              <a:rPr lang="en-US" dirty="0" smtClean="0"/>
              <a:t>effect.</a:t>
            </a:r>
          </a:p>
          <a:p>
            <a:pPr lvl="0">
              <a:buFont typeface="Arial" pitchFamily="34"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study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finds that fingerprinting led to substantially higher repayment rates for the subgroup of borrowers with the highest ex ante default risk. This suggests that fingerprinting, by improving personal identification, enhanced the credibility of the lender’s dynamic incentive, that is, the threat of denying credit based on earlier repayment performance. The impact of fingerprinting on repayment in the highest default risk subgroup (20 percent of borrowers) is large. By contrast, fingerprinting had no impact on repayment among farmers with low ex ante default risk.</a:t>
            </a:r>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just" rtl="0"/>
            <a:r>
              <a:rPr lang="en-US" sz="1200" dirty="0" smtClean="0">
                <a:solidFill>
                  <a:schemeClr val="accent1">
                    <a:lumMod val="50000"/>
                  </a:schemeClr>
                </a:solidFill>
              </a:rPr>
              <a:t>Financial inclusion has moved up the </a:t>
            </a:r>
            <a:r>
              <a:rPr lang="en-US" sz="1200" baseline="0" dirty="0" smtClean="0">
                <a:solidFill>
                  <a:schemeClr val="accent1">
                    <a:lumMod val="50000"/>
                  </a:schemeClr>
                </a:solidFill>
              </a:rPr>
              <a:t>policy agenda. It </a:t>
            </a:r>
            <a:r>
              <a:rPr lang="en-US" sz="1200" b="0" i="0" u="none" strike="noStrike" baseline="0" dirty="0" smtClean="0">
                <a:latin typeface="Times New Roman"/>
              </a:rPr>
              <a:t>has become a subject of considerable interest in international forums, such as the G-20. At the country level, about two-thirds of regulatory and supervisory agencies are now charged with enhancing financial inclusion. In recent years, 52 countries have committed to formal targets for financial inclusion, and have formulated explicit financial inclusion strategies. During the recent Annual Meetings, the World Bank Group President Jim Yong Kim announced an ambitious target of universal financial access by the year 2020.</a:t>
            </a:r>
          </a:p>
          <a:p>
            <a:endParaRPr lang="en-US" sz="2000" dirty="0" smtClean="0">
              <a:solidFill>
                <a:schemeClr val="accent1">
                  <a:lumMod val="50000"/>
                </a:schemeClr>
              </a:solidFill>
            </a:endParaRPr>
          </a:p>
          <a:p>
            <a:r>
              <a:rPr lang="en-US" sz="2000" dirty="0" smtClean="0">
                <a:solidFill>
                  <a:schemeClr val="accent1">
                    <a:lumMod val="50000"/>
                  </a:schemeClr>
                </a:solidFill>
              </a:rPr>
              <a:t>The increased emphasis on financial inclusion reflects a growing realization of its potentially transformative power to accelerate development gains. Inclusive financial systems provide individuals and firms with greater access to resources to meet their financial needs, such as saving for retirement, investing in education, capitalizing on business opportunities, and confronting shocks. </a:t>
            </a:r>
          </a:p>
          <a:p>
            <a:endParaRPr lang="en-US" sz="2000" dirty="0" smtClean="0">
              <a:solidFill>
                <a:schemeClr val="accent1">
                  <a:lumMod val="50000"/>
                </a:schemeClr>
              </a:solidFill>
            </a:endParaRPr>
          </a:p>
          <a:p>
            <a:r>
              <a:rPr lang="en-US" sz="2000" dirty="0" smtClean="0">
                <a:solidFill>
                  <a:schemeClr val="accent1">
                    <a:lumMod val="50000"/>
                  </a:schemeClr>
                </a:solidFill>
              </a:rPr>
              <a:t>Financial inclusion is important for</a:t>
            </a:r>
            <a:r>
              <a:rPr lang="en-US" sz="2000" baseline="0" dirty="0" smtClean="0">
                <a:solidFill>
                  <a:schemeClr val="accent1">
                    <a:lumMod val="50000"/>
                  </a:schemeClr>
                </a:solidFill>
              </a:rPr>
              <a:t> economic development, because it e</a:t>
            </a:r>
            <a:r>
              <a:rPr lang="en-US" sz="1600" dirty="0" smtClean="0">
                <a:solidFill>
                  <a:schemeClr val="accent1">
                    <a:lumMod val="50000"/>
                  </a:schemeClr>
                </a:solidFill>
              </a:rPr>
              <a:t>nables poor people to save and borrow, allowing them to build assets, invest in education and entrepreneurial ventures, and thus improve their livelihoods. </a:t>
            </a:r>
            <a:r>
              <a:rPr lang="en-US" sz="1600" baseline="0" dirty="0" smtClean="0">
                <a:solidFill>
                  <a:schemeClr val="accent1">
                    <a:lumMod val="50000"/>
                  </a:schemeClr>
                </a:solidFill>
              </a:rPr>
              <a:t> It p</a:t>
            </a:r>
            <a:r>
              <a:rPr lang="en-US" sz="1600" dirty="0" smtClean="0">
                <a:solidFill>
                  <a:schemeClr val="accent1">
                    <a:lumMod val="50000"/>
                  </a:schemeClr>
                </a:solidFill>
              </a:rPr>
              <a:t>lays a critical part in sustainable development, reducing poverty, boosting shared prosperity.</a:t>
            </a:r>
          </a:p>
          <a:p>
            <a:endParaRPr lang="en-US" sz="1600" dirty="0" smtClean="0">
              <a:solidFill>
                <a:schemeClr val="accent1">
                  <a:lumMod val="50000"/>
                </a:schemeClr>
              </a:solidFill>
            </a:endParaRPr>
          </a:p>
          <a:p>
            <a:r>
              <a:rPr lang="en-US" sz="1600" dirty="0" smtClean="0">
                <a:solidFill>
                  <a:schemeClr val="accent1">
                    <a:lumMod val="50000"/>
                  </a:schemeClr>
                </a:solidFill>
              </a:rPr>
              <a:t>We</a:t>
            </a:r>
            <a:r>
              <a:rPr lang="en-US" sz="1600" baseline="0" dirty="0" smtClean="0">
                <a:solidFill>
                  <a:schemeClr val="accent1">
                    <a:lumMod val="50000"/>
                  </a:schemeClr>
                </a:solidFill>
              </a:rPr>
              <a:t> can now illustrate this better with improved theoretical models, which illustrate how </a:t>
            </a:r>
            <a:r>
              <a:rPr lang="en-US" sz="1600" dirty="0" smtClean="0">
                <a:solidFill>
                  <a:schemeClr val="accent1">
                    <a:lumMod val="50000"/>
                  </a:schemeClr>
                </a:solidFill>
              </a:rPr>
              <a:t>financial market frictions generate poverty traps and slower growth.</a:t>
            </a:r>
          </a:p>
          <a:p>
            <a:endParaRPr lang="en-US" sz="1600" dirty="0" smtClean="0">
              <a:solidFill>
                <a:schemeClr val="accent1">
                  <a:lumMod val="50000"/>
                </a:schemeClr>
              </a:solidFill>
            </a:endParaRPr>
          </a:p>
          <a:p>
            <a:r>
              <a:rPr lang="en-US" sz="1600" dirty="0" smtClean="0">
                <a:solidFill>
                  <a:schemeClr val="accent1">
                    <a:lumMod val="50000"/>
                  </a:schemeClr>
                </a:solidFill>
              </a:rPr>
              <a:t>Moreover, we now</a:t>
            </a:r>
            <a:r>
              <a:rPr lang="en-US" sz="1600" baseline="0" dirty="0" smtClean="0">
                <a:solidFill>
                  <a:schemeClr val="accent1">
                    <a:lumMod val="50000"/>
                  </a:schemeClr>
                </a:solidFill>
              </a:rPr>
              <a:t> have much more </a:t>
            </a:r>
            <a:r>
              <a:rPr lang="en-US" sz="1600" dirty="0" smtClean="0">
                <a:solidFill>
                  <a:schemeClr val="accent1">
                    <a:lumMod val="50000"/>
                  </a:schemeClr>
                </a:solidFill>
              </a:rPr>
              <a:t>empirical evidence on financial inclusion and its effects around the world.</a:t>
            </a:r>
            <a:endParaRPr lang="en-US" sz="2000" dirty="0" smtClean="0">
              <a:solidFill>
                <a:schemeClr val="bg2">
                  <a:lumMod val="10000"/>
                </a:schemeClr>
              </a:solidFill>
            </a:endParaRPr>
          </a:p>
          <a:p>
            <a:pPr marR="0" algn="just" rtl="0"/>
            <a:endParaRPr lang="en-US" sz="1200" b="0" i="0" u="none" strike="noStrike" baseline="0" dirty="0" smtClean="0">
              <a:latin typeface="Times New Roman"/>
            </a:endParaRPr>
          </a:p>
        </p:txBody>
      </p:sp>
      <p:sp>
        <p:nvSpPr>
          <p:cNvPr id="4" name="Slide Number Placeholder 3"/>
          <p:cNvSpPr>
            <a:spLocks noGrp="1"/>
          </p:cNvSpPr>
          <p:nvPr>
            <p:ph type="sldNum" sz="quarter" idx="10"/>
          </p:nvPr>
        </p:nvSpPr>
        <p:spPr/>
        <p:txBody>
          <a:bodyPr/>
          <a:lstStyle/>
          <a:p>
            <a:fld id="{46DDA76F-9D01-4939-8C6F-21F4202A59B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solidFill>
                  <a:schemeClr val="accent1">
                    <a:lumMod val="50000"/>
                  </a:schemeClr>
                </a:solidFill>
              </a:rPr>
              <a:t>Product design that addresses market failures, meets consumers’ needs and overcomes behavioral problems can foster wider use of financial services</a:t>
            </a:r>
          </a:p>
          <a:p>
            <a:r>
              <a:rPr lang="en-US" sz="1600" dirty="0" smtClean="0">
                <a:solidFill>
                  <a:schemeClr val="accent1">
                    <a:lumMod val="50000"/>
                  </a:schemeClr>
                </a:solidFill>
              </a:rPr>
              <a:t>Examples include:</a:t>
            </a:r>
            <a:r>
              <a:rPr lang="en-US" sz="1600" baseline="0" dirty="0" smtClean="0">
                <a:solidFill>
                  <a:schemeClr val="accent1">
                    <a:lumMod val="50000"/>
                  </a:schemeClr>
                </a:solidFill>
              </a:rPr>
              <a:t> c</a:t>
            </a:r>
            <a:r>
              <a:rPr lang="en-US" sz="1600" dirty="0" smtClean="0">
                <a:solidFill>
                  <a:schemeClr val="accent1">
                    <a:lumMod val="50000"/>
                  </a:schemeClr>
                </a:solidFill>
              </a:rPr>
              <a:t>ommitment accounts, reminders, labeled accounts, group lending, investment games, timing of repayments, index-based insurance</a:t>
            </a:r>
          </a:p>
          <a:p>
            <a:endParaRPr lang="en-US" sz="2000" baseline="0" dirty="0" smtClean="0">
              <a:solidFill>
                <a:schemeClr val="accent1">
                  <a:lumMod val="50000"/>
                </a:schemeClr>
              </a:solidFill>
            </a:endParaRPr>
          </a:p>
          <a:p>
            <a:r>
              <a:rPr lang="en-US" sz="2000" baseline="0" dirty="0" smtClean="0">
                <a:solidFill>
                  <a:schemeClr val="accent1">
                    <a:lumMod val="50000"/>
                  </a:schemeClr>
                </a:solidFill>
              </a:rPr>
              <a:t>Let me focus here on two example. The first one, illustrated on this slide, </a:t>
            </a:r>
            <a:r>
              <a:rPr lang="en-US" sz="2000" dirty="0" smtClean="0">
                <a:solidFill>
                  <a:schemeClr val="accent1">
                    <a:lumMod val="50000"/>
                  </a:schemeClr>
                </a:solidFill>
              </a:rPr>
              <a:t>are commitment accounts</a:t>
            </a:r>
          </a:p>
          <a:p>
            <a:endParaRPr lang="en-US" sz="1600" dirty="0" smtClean="0">
              <a:solidFill>
                <a:schemeClr val="accent1">
                  <a:lumMod val="50000"/>
                </a:schemeClr>
              </a:solidFill>
            </a:endParaRPr>
          </a:p>
          <a:p>
            <a:r>
              <a:rPr lang="en-US" sz="1600" dirty="0" smtClean="0">
                <a:solidFill>
                  <a:schemeClr val="accent1">
                    <a:lumMod val="50000"/>
                  </a:schemeClr>
                </a:solidFill>
              </a:rPr>
              <a:t>Randomized evaluation in Malawi (</a:t>
            </a:r>
            <a:r>
              <a:rPr lang="en-US" sz="1600" dirty="0" err="1" smtClean="0">
                <a:solidFill>
                  <a:schemeClr val="accent1">
                    <a:lumMod val="50000"/>
                  </a:schemeClr>
                </a:solidFill>
              </a:rPr>
              <a:t>Brune</a:t>
            </a:r>
            <a:r>
              <a:rPr lang="en-US" sz="1600" dirty="0" smtClean="0">
                <a:solidFill>
                  <a:schemeClr val="accent1">
                    <a:lumMod val="50000"/>
                  </a:schemeClr>
                </a:solidFill>
              </a:rPr>
              <a:t> et al 2011) shows that commitment “treatment” led to increases in bank deposits and caused increases in agricultural input use, crop sales, and household expenditures over the next agricultural year </a:t>
            </a:r>
          </a:p>
          <a:p>
            <a:endParaRPr lang="en-US" sz="1600" dirty="0" smtClean="0">
              <a:solidFill>
                <a:schemeClr val="accent1">
                  <a:lumMod val="50000"/>
                </a:schemeClr>
              </a:solidFill>
            </a:endParaRPr>
          </a:p>
          <a:p>
            <a:r>
              <a:rPr lang="en-US" sz="1600" dirty="0" smtClean="0">
                <a:solidFill>
                  <a:schemeClr val="accent1">
                    <a:lumMod val="50000"/>
                  </a:schemeClr>
                </a:solidFill>
              </a:rPr>
              <a:t>Interestingly,</a:t>
            </a:r>
            <a:r>
              <a:rPr lang="en-US" sz="1600" baseline="0" dirty="0" smtClean="0">
                <a:solidFill>
                  <a:schemeClr val="accent1">
                    <a:lumMod val="50000"/>
                  </a:schemeClr>
                </a:solidFill>
              </a:rPr>
              <a:t> the commitments </a:t>
            </a:r>
            <a:r>
              <a:rPr lang="en-US" sz="1600" dirty="0" smtClean="0">
                <a:solidFill>
                  <a:schemeClr val="accent1">
                    <a:lumMod val="50000"/>
                  </a:schemeClr>
                </a:solidFill>
              </a:rPr>
              <a:t>seemed primarily to have helped farmers by shielding funds from their social network</a:t>
            </a: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solidFill>
                  <a:schemeClr val="accent1">
                    <a:lumMod val="50000"/>
                  </a:schemeClr>
                </a:solidFill>
              </a:rPr>
              <a:t>As the second</a:t>
            </a:r>
            <a:r>
              <a:rPr lang="en-US" sz="2000" baseline="0" dirty="0" smtClean="0">
                <a:solidFill>
                  <a:schemeClr val="accent1">
                    <a:lumMod val="50000"/>
                  </a:schemeClr>
                </a:solidFill>
              </a:rPr>
              <a:t> example, let me tell you about the puzzling case of index insurance.</a:t>
            </a:r>
          </a:p>
          <a:p>
            <a:pPr>
              <a:spcBef>
                <a:spcPts val="0"/>
              </a:spcBef>
            </a:pPr>
            <a:endParaRPr lang="en-US" sz="2000" dirty="0" smtClean="0">
              <a:solidFill>
                <a:srgbClr val="0F6FC6">
                  <a:lumMod val="50000"/>
                </a:srgbClr>
              </a:solidFill>
            </a:endParaRPr>
          </a:p>
          <a:p>
            <a:pPr>
              <a:spcBef>
                <a:spcPts val="0"/>
              </a:spcBef>
            </a:pPr>
            <a:r>
              <a:rPr lang="en-US" sz="2000" dirty="0" smtClean="0">
                <a:solidFill>
                  <a:srgbClr val="0F6FC6">
                    <a:lumMod val="50000"/>
                  </a:srgbClr>
                </a:solidFill>
              </a:rPr>
              <a:t>On the face of it, index insurance</a:t>
            </a:r>
            <a:r>
              <a:rPr lang="en-US" sz="2000" baseline="0" dirty="0" smtClean="0">
                <a:solidFill>
                  <a:srgbClr val="0F6FC6">
                    <a:lumMod val="50000"/>
                  </a:srgbClr>
                </a:solidFill>
              </a:rPr>
              <a:t> makes a lot of sense. It has c</a:t>
            </a:r>
            <a:r>
              <a:rPr lang="en-US" sz="2000" dirty="0" smtClean="0">
                <a:solidFill>
                  <a:srgbClr val="0F6FC6">
                    <a:lumMod val="50000"/>
                  </a:srgbClr>
                </a:solidFill>
              </a:rPr>
              <a:t>lear benefits for lenders (lower risk of weather-related credit defaults), potential to increase financial inclusion and agricultural production.</a:t>
            </a:r>
          </a:p>
          <a:p>
            <a:pPr>
              <a:spcBef>
                <a:spcPts val="0"/>
              </a:spcBef>
            </a:pPr>
            <a:endParaRPr lang="en-US" sz="2000" dirty="0" smtClean="0">
              <a:solidFill>
                <a:srgbClr val="0F6FC6">
                  <a:lumMod val="50000"/>
                </a:srgbClr>
              </a:solidFill>
            </a:endParaRPr>
          </a:p>
          <a:p>
            <a:pPr>
              <a:spcBef>
                <a:spcPts val="0"/>
              </a:spcBef>
            </a:pPr>
            <a:r>
              <a:rPr lang="en-US" sz="2000" dirty="0" smtClean="0">
                <a:solidFill>
                  <a:srgbClr val="0F6FC6">
                    <a:lumMod val="50000"/>
                  </a:srgbClr>
                </a:solidFill>
              </a:rPr>
              <a:t>But in practice,</a:t>
            </a:r>
            <a:r>
              <a:rPr lang="en-US" sz="2000" baseline="0" dirty="0" smtClean="0">
                <a:solidFill>
                  <a:srgbClr val="0F6FC6">
                    <a:lumMod val="50000"/>
                  </a:srgbClr>
                </a:solidFill>
              </a:rPr>
              <a:t> </a:t>
            </a:r>
            <a:r>
              <a:rPr lang="en-US" sz="2000" dirty="0" smtClean="0">
                <a:solidFill>
                  <a:srgbClr val="0F6FC6">
                    <a:lumMod val="50000"/>
                  </a:srgbClr>
                </a:solidFill>
              </a:rPr>
              <a:t>take-up has</a:t>
            </a:r>
            <a:r>
              <a:rPr lang="en-US" sz="2000" baseline="0" dirty="0" smtClean="0">
                <a:solidFill>
                  <a:srgbClr val="0F6FC6">
                    <a:lumMod val="50000"/>
                  </a:srgbClr>
                </a:solidFill>
              </a:rPr>
              <a:t> </a:t>
            </a:r>
            <a:r>
              <a:rPr lang="en-US" sz="2000" dirty="0" smtClean="0">
                <a:solidFill>
                  <a:srgbClr val="0F6FC6">
                    <a:lumMod val="50000"/>
                  </a:srgbClr>
                </a:solidFill>
              </a:rPr>
              <a:t>often been low.</a:t>
            </a:r>
            <a:r>
              <a:rPr lang="en-US" sz="2000" baseline="0" dirty="0" smtClean="0">
                <a:solidFill>
                  <a:srgbClr val="0F6FC6">
                    <a:lumMod val="50000"/>
                  </a:srgbClr>
                </a:solidFill>
              </a:rPr>
              <a:t> For example, in a randomized </a:t>
            </a:r>
            <a:r>
              <a:rPr lang="en-US" sz="2000" dirty="0" smtClean="0">
                <a:solidFill>
                  <a:srgbClr val="0F6FC6">
                    <a:lumMod val="50000"/>
                  </a:srgbClr>
                </a:solidFill>
              </a:rPr>
              <a:t>experiment with farmers in Malawi, </a:t>
            </a:r>
            <a:r>
              <a:rPr lang="en-US" sz="2000" dirty="0" err="1" smtClean="0">
                <a:solidFill>
                  <a:srgbClr val="0F6FC6">
                    <a:lumMod val="50000"/>
                  </a:srgbClr>
                </a:solidFill>
              </a:rPr>
              <a:t>Gine</a:t>
            </a:r>
            <a:r>
              <a:rPr lang="en-US" sz="2000" dirty="0" smtClean="0">
                <a:solidFill>
                  <a:srgbClr val="0F6FC6">
                    <a:lumMod val="50000"/>
                  </a:srgbClr>
                </a:solidFill>
              </a:rPr>
              <a:t>  and Yang (2009) found that 20% for loans with rainfall insurance vs. 33% for loans without insurance.</a:t>
            </a:r>
          </a:p>
          <a:p>
            <a:pPr>
              <a:spcBef>
                <a:spcPts val="0"/>
              </a:spcBef>
            </a:pPr>
            <a:endParaRPr lang="en-US" sz="2000" dirty="0" smtClean="0">
              <a:solidFill>
                <a:srgbClr val="0F6FC6">
                  <a:lumMod val="50000"/>
                </a:srgbClr>
              </a:solidFill>
            </a:endParaRPr>
          </a:p>
          <a:p>
            <a:pPr>
              <a:spcBef>
                <a:spcPts val="0"/>
              </a:spcBef>
            </a:pPr>
            <a:r>
              <a:rPr lang="en-US" sz="2000" dirty="0" smtClean="0">
                <a:solidFill>
                  <a:srgbClr val="0F6FC6">
                    <a:lumMod val="50000"/>
                  </a:srgbClr>
                </a:solidFill>
              </a:rPr>
              <a:t>New evidence: lack of trust and liquidity constraints are significant non-price frictions that constrain demand (field experiment in India by Cole and others, 2012) </a:t>
            </a:r>
          </a:p>
          <a:p>
            <a:pPr>
              <a:spcBef>
                <a:spcPts val="0"/>
              </a:spcBef>
            </a:pPr>
            <a:r>
              <a:rPr lang="en-US" sz="2000" dirty="0" smtClean="0">
                <a:solidFill>
                  <a:srgbClr val="0F6FC6">
                    <a:lumMod val="50000"/>
                  </a:srgbClr>
                </a:solidFill>
              </a:rPr>
              <a:t>What has been shown to help: designing products to pay often and fast, an endorsement by a well-regarded institution, simplification and consumer education.</a:t>
            </a:r>
          </a:p>
        </p:txBody>
      </p:sp>
      <p:sp>
        <p:nvSpPr>
          <p:cNvPr id="4" name="Slide Number Placeholder 3"/>
          <p:cNvSpPr>
            <a:spLocks noGrp="1"/>
          </p:cNvSpPr>
          <p:nvPr>
            <p:ph type="sldNum" sz="quarter" idx="10"/>
          </p:nvPr>
        </p:nvSpPr>
        <p:spPr/>
        <p:txBody>
          <a:bodyPr/>
          <a:lstStyle/>
          <a:p>
            <a:fld id="{46DDA76F-9D01-4939-8C6F-21F4202A59B3}"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200" dirty="0" smtClean="0">
                <a:solidFill>
                  <a:schemeClr val="accent1">
                    <a:lumMod val="50000"/>
                  </a:schemeClr>
                </a:solidFill>
              </a:rPr>
              <a:t>Beyond product design, improvements in lending to micro and small firms can be achieved by leveraging existing relationships</a:t>
            </a:r>
          </a:p>
          <a:p>
            <a:endParaRPr lang="en-US" sz="2200" dirty="0" smtClean="0">
              <a:solidFill>
                <a:schemeClr val="accent1">
                  <a:lumMod val="50000"/>
                </a:schemeClr>
              </a:solidFill>
            </a:endParaRPr>
          </a:p>
          <a:p>
            <a:r>
              <a:rPr lang="en-US" sz="2200" dirty="0" smtClean="0">
                <a:solidFill>
                  <a:schemeClr val="accent1">
                    <a:lumMod val="50000"/>
                  </a:schemeClr>
                </a:solidFill>
              </a:rPr>
              <a:t>One of the many examples</a:t>
            </a:r>
            <a:r>
              <a:rPr lang="en-US" sz="2200" baseline="0" dirty="0" smtClean="0">
                <a:solidFill>
                  <a:schemeClr val="accent1">
                    <a:lumMod val="50000"/>
                  </a:schemeClr>
                </a:solidFill>
              </a:rPr>
              <a:t> of i</a:t>
            </a:r>
            <a:r>
              <a:rPr lang="en-US" sz="2200" dirty="0" smtClean="0">
                <a:solidFill>
                  <a:schemeClr val="accent1">
                    <a:lumMod val="50000"/>
                  </a:schemeClr>
                </a:solidFill>
              </a:rPr>
              <a:t>nnovative business model comes from Mexico.</a:t>
            </a:r>
          </a:p>
          <a:p>
            <a:endParaRPr lang="en-US" sz="2200" dirty="0" smtClean="0">
              <a:solidFill>
                <a:schemeClr val="accent1">
                  <a:lumMod val="50000"/>
                </a:schemeClr>
              </a:solidFill>
            </a:endParaRPr>
          </a:p>
          <a:p>
            <a:r>
              <a:rPr lang="en-US" sz="1700" dirty="0" smtClean="0">
                <a:solidFill>
                  <a:schemeClr val="accent1">
                    <a:lumMod val="50000"/>
                  </a:schemeClr>
                </a:solidFill>
              </a:rPr>
              <a:t>In 2002, </a:t>
            </a:r>
            <a:r>
              <a:rPr lang="en-US" sz="1700" baseline="0" dirty="0" err="1" smtClean="0">
                <a:solidFill>
                  <a:schemeClr val="accent1">
                    <a:lumMod val="50000"/>
                  </a:schemeClr>
                </a:solidFill>
              </a:rPr>
              <a:t>Banco</a:t>
            </a:r>
            <a:r>
              <a:rPr lang="en-US" sz="1700" baseline="0" dirty="0" smtClean="0">
                <a:solidFill>
                  <a:schemeClr val="accent1">
                    <a:lumMod val="50000"/>
                  </a:schemeClr>
                </a:solidFill>
              </a:rPr>
              <a:t> Azteca </a:t>
            </a:r>
            <a:r>
              <a:rPr lang="en-US" sz="1700" dirty="0" smtClean="0">
                <a:solidFill>
                  <a:schemeClr val="accent1">
                    <a:lumMod val="50000"/>
                  </a:schemeClr>
                </a:solidFill>
              </a:rPr>
              <a:t>opened &gt;800 branches in stores of its parent company (</a:t>
            </a:r>
            <a:r>
              <a:rPr lang="en-US" sz="1700" dirty="0" err="1" smtClean="0">
                <a:solidFill>
                  <a:schemeClr val="accent1">
                    <a:lumMod val="50000"/>
                  </a:schemeClr>
                </a:solidFill>
              </a:rPr>
              <a:t>Groupo</a:t>
            </a:r>
            <a:r>
              <a:rPr lang="en-US" sz="1700" baseline="0" dirty="0" smtClean="0">
                <a:solidFill>
                  <a:schemeClr val="accent1">
                    <a:lumMod val="50000"/>
                  </a:schemeClr>
                </a:solidFill>
              </a:rPr>
              <a:t> Electra)</a:t>
            </a:r>
            <a:r>
              <a:rPr lang="en-US" sz="1700" dirty="0" smtClean="0">
                <a:solidFill>
                  <a:schemeClr val="accent1">
                    <a:lumMod val="50000"/>
                  </a:schemeClr>
                </a:solidFill>
              </a:rPr>
              <a:t>, a consumer goods retailer</a:t>
            </a:r>
            <a:r>
              <a:rPr lang="en-US" sz="1700" baseline="0" dirty="0" smtClean="0">
                <a:solidFill>
                  <a:schemeClr val="accent1">
                    <a:lumMod val="50000"/>
                  </a:schemeClr>
                </a:solidFill>
              </a:rPr>
              <a:t> </a:t>
            </a:r>
            <a:r>
              <a:rPr lang="en-US" sz="1700" dirty="0" smtClean="0">
                <a:solidFill>
                  <a:schemeClr val="accent1">
                    <a:lumMod val="50000"/>
                  </a:schemeClr>
                </a:solidFill>
              </a:rPr>
              <a:t>caters to low and middle-income groups mostly excluded from commercial banking.</a:t>
            </a: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solidFill>
                  <a:schemeClr val="accent1">
                    <a:lumMod val="50000"/>
                  </a:schemeClr>
                </a:solidFill>
              </a:rPr>
              <a:t>Research shows that standard, classroom-based financial education programs aimed at general population do not work, </a:t>
            </a:r>
            <a:r>
              <a:rPr lang="en-US" sz="1200" u="sng" dirty="0" smtClean="0">
                <a:solidFill>
                  <a:schemeClr val="accent1">
                    <a:lumMod val="50000"/>
                  </a:schemeClr>
                </a:solidFill>
              </a:rPr>
              <a:t>at least not for adults</a:t>
            </a:r>
          </a:p>
          <a:p>
            <a:pPr>
              <a:buNone/>
            </a:pPr>
            <a:endParaRPr lang="en-US" sz="1200" u="sng" dirty="0" smtClean="0">
              <a:solidFill>
                <a:schemeClr val="accent1">
                  <a:lumMod val="50000"/>
                </a:schemeClr>
              </a:solidFill>
            </a:endParaRPr>
          </a:p>
          <a:p>
            <a:r>
              <a:rPr lang="en-US" sz="1200" dirty="0" smtClean="0">
                <a:solidFill>
                  <a:schemeClr val="accent1">
                    <a:lumMod val="50000"/>
                  </a:schemeClr>
                </a:solidFill>
              </a:rPr>
              <a:t>In microenterprises, business training programs have been found to lead to improvements in knowledge, but relatively small impact on business practices and performance</a:t>
            </a:r>
          </a:p>
          <a:p>
            <a:endParaRPr lang="en-US" dirty="0" smtClean="0"/>
          </a:p>
          <a:p>
            <a:pPr>
              <a:buNone/>
            </a:pPr>
            <a:r>
              <a:rPr lang="en-US" sz="1200" dirty="0" smtClean="0">
                <a:solidFill>
                  <a:schemeClr val="accent1">
                    <a:lumMod val="50000"/>
                  </a:schemeClr>
                </a:solidFill>
              </a:rPr>
              <a:t>Recent evidence suggests that financial literacy can be increased by well-designed, targeted interventions</a:t>
            </a:r>
          </a:p>
          <a:p>
            <a:pPr>
              <a:buNone/>
            </a:pPr>
            <a:endParaRPr lang="en-US" sz="1200" dirty="0" smtClean="0">
              <a:solidFill>
                <a:schemeClr val="accent1">
                  <a:lumMod val="50000"/>
                </a:schemeClr>
              </a:solidFill>
            </a:endParaRPr>
          </a:p>
          <a:p>
            <a:r>
              <a:rPr lang="en-US" sz="1200" dirty="0" smtClean="0">
                <a:solidFill>
                  <a:schemeClr val="accent1">
                    <a:lumMod val="50000"/>
                  </a:schemeClr>
                </a:solidFill>
              </a:rPr>
              <a:t>The interventions are more likely to work during “teachable moments”,</a:t>
            </a:r>
            <a:r>
              <a:rPr lang="en-US" sz="1200" baseline="0" dirty="0" smtClean="0">
                <a:solidFill>
                  <a:schemeClr val="accent1">
                    <a:lumMod val="50000"/>
                  </a:schemeClr>
                </a:solidFill>
              </a:rPr>
              <a:t> such as </a:t>
            </a:r>
            <a:r>
              <a:rPr lang="en-US" sz="1050" dirty="0" smtClean="0">
                <a:solidFill>
                  <a:schemeClr val="accent1">
                    <a:lumMod val="50000"/>
                  </a:schemeClr>
                </a:solidFill>
              </a:rPr>
              <a:t>starting a job or purchasing a new</a:t>
            </a:r>
            <a:r>
              <a:rPr lang="en-US" sz="1050" baseline="0" dirty="0" smtClean="0">
                <a:solidFill>
                  <a:schemeClr val="accent1">
                    <a:lumMod val="50000"/>
                  </a:schemeClr>
                </a:solidFill>
              </a:rPr>
              <a:t> </a:t>
            </a:r>
            <a:r>
              <a:rPr lang="en-US" sz="1050" dirty="0" smtClean="0">
                <a:solidFill>
                  <a:schemeClr val="accent1">
                    <a:lumMod val="50000"/>
                  </a:schemeClr>
                </a:solidFill>
              </a:rPr>
              <a:t>financial product, such as mortgage</a:t>
            </a:r>
          </a:p>
          <a:p>
            <a:endParaRPr lang="en-US" sz="1050" dirty="0" smtClean="0">
              <a:solidFill>
                <a:schemeClr val="accent1">
                  <a:lumMod val="50000"/>
                </a:schemeClr>
              </a:solidFill>
            </a:endParaRPr>
          </a:p>
          <a:p>
            <a:r>
              <a:rPr lang="en-US" sz="1050" dirty="0" smtClean="0">
                <a:solidFill>
                  <a:schemeClr val="accent1">
                    <a:lumMod val="50000"/>
                  </a:schemeClr>
                </a:solidFill>
              </a:rPr>
              <a:t>Also,</a:t>
            </a:r>
            <a:r>
              <a:rPr lang="en-US" sz="1050" baseline="0" dirty="0" smtClean="0">
                <a:solidFill>
                  <a:schemeClr val="accent1">
                    <a:lumMod val="50000"/>
                  </a:schemeClr>
                </a:solidFill>
              </a:rPr>
              <a:t> we find that these interventions tend to be e</a:t>
            </a:r>
            <a:r>
              <a:rPr lang="en-US" sz="1050" dirty="0" smtClean="0">
                <a:solidFill>
                  <a:schemeClr val="accent1">
                    <a:lumMod val="50000"/>
                  </a:schemeClr>
                </a:solidFill>
              </a:rPr>
              <a:t>specially beneficial for people with limited financial skills</a:t>
            </a:r>
          </a:p>
          <a:p>
            <a:endParaRPr lang="en-US" sz="1200" dirty="0" smtClean="0">
              <a:solidFill>
                <a:schemeClr val="accent1">
                  <a:lumMod val="50000"/>
                </a:schemeClr>
              </a:solidFill>
            </a:endParaRPr>
          </a:p>
          <a:p>
            <a:r>
              <a:rPr lang="en-US" sz="1200" dirty="0" smtClean="0">
                <a:solidFill>
                  <a:schemeClr val="accent1">
                    <a:lumMod val="50000"/>
                  </a:schemeClr>
                </a:solidFill>
              </a:rPr>
              <a:t>It also helps to leverage social networks.</a:t>
            </a:r>
            <a:r>
              <a:rPr lang="en-US" sz="1200" baseline="0" dirty="0" smtClean="0">
                <a:solidFill>
                  <a:schemeClr val="accent1">
                    <a:lumMod val="50000"/>
                  </a:schemeClr>
                </a:solidFill>
              </a:rPr>
              <a:t> For example, </a:t>
            </a:r>
            <a:r>
              <a:rPr lang="en-US" sz="1200" dirty="0" smtClean="0">
                <a:solidFill>
                  <a:schemeClr val="accent1">
                    <a:lumMod val="50000"/>
                  </a:schemeClr>
                </a:solidFill>
              </a:rPr>
              <a:t>involve both parents and children,</a:t>
            </a:r>
            <a:r>
              <a:rPr lang="en-US" sz="1200" baseline="0" dirty="0" smtClean="0">
                <a:solidFill>
                  <a:schemeClr val="accent1">
                    <a:lumMod val="50000"/>
                  </a:schemeClr>
                </a:solidFill>
              </a:rPr>
              <a:t> or both senders and recipients of remittances.</a:t>
            </a:r>
            <a:endParaRPr lang="en-US" sz="1050" dirty="0" smtClean="0">
              <a:solidFill>
                <a:schemeClr val="accent1">
                  <a:lumMod val="50000"/>
                </a:schemeClr>
              </a:solidFill>
            </a:endParaRPr>
          </a:p>
          <a:p>
            <a:pPr>
              <a:buNone/>
            </a:pPr>
            <a:endParaRPr lang="en-US" sz="1200" dirty="0" smtClean="0">
              <a:solidFill>
                <a:schemeClr val="accent1">
                  <a:lumMod val="50000"/>
                </a:schemeClr>
              </a:solidFill>
            </a:endParaRPr>
          </a:p>
          <a:p>
            <a:pPr marL="0" indent="0">
              <a:buNone/>
            </a:pPr>
            <a:r>
              <a:rPr lang="en-US" sz="1200" dirty="0" smtClean="0">
                <a:solidFill>
                  <a:schemeClr val="accent1">
                    <a:lumMod val="50000"/>
                  </a:schemeClr>
                </a:solidFill>
              </a:rPr>
              <a:t>Finally, research</a:t>
            </a:r>
            <a:r>
              <a:rPr lang="en-US" sz="1200" baseline="0" dirty="0" smtClean="0">
                <a:solidFill>
                  <a:schemeClr val="accent1">
                    <a:lumMod val="50000"/>
                  </a:schemeClr>
                </a:solidFill>
              </a:rPr>
              <a:t> emphasizes the importance of the d</a:t>
            </a:r>
            <a:r>
              <a:rPr lang="en-US" sz="1200" dirty="0" smtClean="0">
                <a:solidFill>
                  <a:schemeClr val="accent1">
                    <a:lumMod val="50000"/>
                  </a:schemeClr>
                </a:solidFill>
              </a:rPr>
              <a:t>elivery mode.</a:t>
            </a:r>
          </a:p>
          <a:p>
            <a:r>
              <a:rPr lang="en-US" sz="1200" dirty="0" smtClean="0">
                <a:solidFill>
                  <a:schemeClr val="accent1">
                    <a:lumMod val="50000"/>
                  </a:schemeClr>
                </a:solidFill>
              </a:rPr>
              <a:t>It points to a role for</a:t>
            </a:r>
            <a:r>
              <a:rPr lang="en-US" sz="1200" baseline="0" dirty="0" smtClean="0">
                <a:solidFill>
                  <a:schemeClr val="accent1">
                    <a:lumMod val="50000"/>
                  </a:schemeClr>
                </a:solidFill>
              </a:rPr>
              <a:t> </a:t>
            </a:r>
            <a:r>
              <a:rPr lang="en-US" sz="1200" dirty="0" smtClean="0">
                <a:solidFill>
                  <a:schemeClr val="accent1">
                    <a:lumMod val="50000"/>
                  </a:schemeClr>
                </a:solidFill>
              </a:rPr>
              <a:t>“rule of thumb” training, which helps by avoiding information overload</a:t>
            </a:r>
          </a:p>
          <a:p>
            <a:r>
              <a:rPr lang="en-US" sz="1200" dirty="0" smtClean="0">
                <a:solidFill>
                  <a:schemeClr val="accent1">
                    <a:lumMod val="50000"/>
                  </a:schemeClr>
                </a:solidFill>
              </a:rPr>
              <a:t>It also shows</a:t>
            </a:r>
            <a:r>
              <a:rPr lang="en-US" sz="1200" baseline="0" dirty="0" smtClean="0">
                <a:solidFill>
                  <a:schemeClr val="accent1">
                    <a:lumMod val="50000"/>
                  </a:schemeClr>
                </a:solidFill>
              </a:rPr>
              <a:t> a promising role for new </a:t>
            </a:r>
            <a:r>
              <a:rPr lang="en-US" sz="1200" dirty="0" smtClean="0">
                <a:solidFill>
                  <a:schemeClr val="accent1">
                    <a:lumMod val="50000"/>
                  </a:schemeClr>
                </a:solidFill>
              </a:rPr>
              <a:t>delivery channels</a:t>
            </a:r>
            <a:r>
              <a:rPr lang="en-US" sz="1200" baseline="0" dirty="0" smtClean="0">
                <a:solidFill>
                  <a:schemeClr val="accent1">
                    <a:lumMod val="50000"/>
                  </a:schemeClr>
                </a:solidFill>
              </a:rPr>
              <a:t>. One example of such channel is inserting </a:t>
            </a:r>
            <a:r>
              <a:rPr lang="en-US" sz="1200" dirty="0" smtClean="0">
                <a:solidFill>
                  <a:schemeClr val="accent1">
                    <a:lumMod val="50000"/>
                  </a:schemeClr>
                </a:solidFill>
              </a:rPr>
              <a:t>financial literacy messages into soap operas. </a:t>
            </a:r>
          </a:p>
          <a:p>
            <a:endParaRPr lang="en-US" sz="1200" dirty="0" smtClean="0">
              <a:solidFill>
                <a:schemeClr val="accent1">
                  <a:lumMod val="50000"/>
                </a:schemeClr>
              </a:solidFill>
            </a:endParaRPr>
          </a:p>
          <a:p>
            <a:r>
              <a:rPr lang="en-US" sz="1200" dirty="0" smtClean="0">
                <a:solidFill>
                  <a:schemeClr val="accent1">
                    <a:lumMod val="50000"/>
                  </a:schemeClr>
                </a:solidFill>
              </a:rPr>
              <a:t>A recent</a:t>
            </a:r>
            <a:r>
              <a:rPr lang="en-US" sz="1200" baseline="0" dirty="0" smtClean="0">
                <a:solidFill>
                  <a:schemeClr val="accent1">
                    <a:lumMod val="50000"/>
                  </a:schemeClr>
                </a:solidFill>
              </a:rPr>
              <a:t> study, done with contribution from World Bank staff, </a:t>
            </a:r>
            <a:r>
              <a:rPr lang="en-US" sz="1200" kern="1200" dirty="0" smtClean="0">
                <a:solidFill>
                  <a:schemeClr val="tx1"/>
                </a:solidFill>
                <a:effectLst/>
                <a:latin typeface="+mn-lt"/>
                <a:ea typeface="+mn-ea"/>
                <a:cs typeface="+mn-cs"/>
              </a:rPr>
              <a:t>entailed the content development, production, and impact evaluation of financial capability story lines that were included in a popular South African soap opera, “Scandal!”. The soap opera has been running four episodes a week for eight years (more than 1,500 episodes). It is broadcast on the second-most watched station in South Africa—the show reaches approximately 3 million viewers—and has been especially popular among low-income South Africans. The financial education story line stretched over two consecutive months, a time span deemed necessary by social marketing specialists for the viewers to connect emotionally with the characters, for the events to unfold, and for the financial literacy messages to sink in. The financial education messages in the story line were tested through focus groups to ensure that they would be correctly understood by the target group, that the plot appeared realistic, and that the target group could identify with the characters and their problems. All changes suggested by the focus group members were included in the final story line. The development and production of the story line lasted for eight months and cost approximately $90,000.</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0" i="0" u="none" strike="noStrike" baseline="0" dirty="0" smtClean="0">
                <a:latin typeface="Times New Roman"/>
              </a:rPr>
              <a:t>To evaluate the impact of the project, a randomized encouragement design methodology with the following key components was used. A financial incentive was provided to half of the sample (the randomly selected treatment group) to encourage the participants to watch “Scandal!” A financial incentive of the same amount was provided to the other half of the sample (the randomly selected control group) to watch a soap opera that is similar in terms of content and viewership profile and that airs around the same time, but that did not have a financial literacy component. Two phone-based surveys were conducted. A final face-to-face survey probed the longer-term effects of the soap opera four months after the financial literacy episodes had been broadcast.</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impact evaluation found substantial improvements in content-specific financial knowledge, a greater affinity for formal borrowing, less affinity for hire purchase agreements (which spread the cost of an expensive item over a period of time at a high interest rate), and a decline in gambling (Berg and Zia 2013). The possible negative consequences of hire purchase and gambling were highlighted in the soap opera story line: the main character ended up in considerable financial distress because of a hire purchase transaction and gambling.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results of the final face-to-face survey show that respondents in the treatment group were substantially less likely to have signed a hire purchase agreement or to have gambled during the previous six months (respectively, 19 percent and 31 percent in the control group vs. 15 percent and 26 percent in the treatment group). The heterogeneous effects were strongest among the respondents with low initial financial literacy and low formal educational attainment. The complementary qualitative analysis confirmed these findings and highlighted some key gender differences in the way men and women think about borrowing: women generally take on debt as a last resort, while men are more willing to borrow for purchases.</a:t>
            </a: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a:t>
            </a:r>
            <a:r>
              <a:rPr lang="en-US" sz="1200" dirty="0" smtClean="0"/>
              <a:t>: “Hire purchase” refers to contracts where people pay for goods in installments</a:t>
            </a: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left-hand donut</a:t>
            </a:r>
            <a:r>
              <a:rPr lang="en-US" sz="1200" baseline="0" dirty="0" smtClean="0"/>
              <a:t> chart…. under the “new technologies”, the survey explicitly mentioned </a:t>
            </a:r>
            <a:r>
              <a:rPr lang="en-US" sz="1200" dirty="0" smtClean="0"/>
              <a:t>mobile banking and biometric borrower identification </a:t>
            </a:r>
            <a:endParaRPr lang="en-US" dirty="0" smtClean="0"/>
          </a:p>
          <a:p>
            <a:r>
              <a:rPr lang="en-US" dirty="0" smtClean="0"/>
              <a:t>The r</a:t>
            </a:r>
            <a:r>
              <a:rPr lang="en-US" baseline="0" dirty="0" smtClean="0"/>
              <a:t>ight-hand donut chart…. </a:t>
            </a:r>
          </a:p>
          <a:p>
            <a:r>
              <a:rPr lang="en-US" baseline="0" dirty="0" smtClean="0"/>
              <a:t>- the “more competition” category combines “policies promoting competition from foreign banks” and “policies promoting competition from domestic banks”</a:t>
            </a:r>
          </a:p>
          <a:p>
            <a:r>
              <a:rPr lang="en-US" baseline="0" dirty="0" smtClean="0"/>
              <a:t>- the “better legal framework and credit information category” combines “better legal framework” and “policies to improve credit information”</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market</a:t>
            </a:r>
            <a:r>
              <a:rPr lang="en-US" baseline="0" dirty="0" smtClean="0"/>
              <a:t> </a:t>
            </a:r>
            <a:r>
              <a:rPr lang="en-US" dirty="0" smtClean="0"/>
              <a:t>failures:</a:t>
            </a:r>
            <a:r>
              <a:rPr lang="en-US" baseline="0" dirty="0" smtClean="0"/>
              <a:t> </a:t>
            </a:r>
            <a:r>
              <a:rPr lang="en-US" sz="1200" dirty="0" smtClean="0">
                <a:solidFill>
                  <a:schemeClr val="accent1">
                    <a:lumMod val="50000"/>
                  </a:schemeClr>
                </a:solidFill>
              </a:rPr>
              <a:t>asymmetric information, consumers' and providers’ departures from rationality,…</a:t>
            </a: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accent1">
                    <a:lumMod val="50000"/>
                  </a:schemeClr>
                </a:solidFill>
              </a:rPr>
              <a:t>Financial inclusion = share of individuals and firms that use financial services</a:t>
            </a:r>
          </a:p>
          <a:p>
            <a:r>
              <a:rPr lang="en-US" sz="1200" dirty="0" smtClean="0">
                <a:solidFill>
                  <a:schemeClr val="accent1">
                    <a:lumMod val="50000"/>
                  </a:schemeClr>
                </a:solidFill>
              </a:rPr>
              <a:t>… does not mean finance for all at all costs</a:t>
            </a:r>
          </a:p>
          <a:p>
            <a:r>
              <a:rPr lang="en-US" sz="1200" dirty="0" smtClean="0">
                <a:solidFill>
                  <a:schemeClr val="accent1">
                    <a:lumMod val="50000"/>
                  </a:schemeClr>
                </a:solidFill>
              </a:rPr>
              <a:t>Some have no demand or need for financial services</a:t>
            </a:r>
          </a:p>
          <a:p>
            <a:r>
              <a:rPr lang="en-US" sz="1200" dirty="0" smtClean="0">
                <a:solidFill>
                  <a:schemeClr val="accent1">
                    <a:lumMod val="50000"/>
                  </a:schemeClr>
                </a:solidFill>
              </a:rPr>
              <a:t>But for many, the use of financial services is constrained by market and government failures</a:t>
            </a:r>
          </a:p>
          <a:p>
            <a:r>
              <a:rPr lang="en-US" sz="1200" dirty="0" smtClean="0">
                <a:solidFill>
                  <a:schemeClr val="accent1">
                    <a:lumMod val="50000"/>
                  </a:schemeClr>
                </a:solidFill>
              </a:rPr>
              <a:t>That is why it is important to measure not only actual use of financial services, but also the barriers to access</a:t>
            </a:r>
            <a:endParaRPr lang="en-US" sz="1200" dirty="0" smtClean="0">
              <a:solidFill>
                <a:schemeClr val="bg2">
                  <a:lumMod val="10000"/>
                </a:schemeClr>
              </a:solidFill>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of market</a:t>
            </a:r>
            <a:r>
              <a:rPr lang="en-US" baseline="0" dirty="0" smtClean="0"/>
              <a:t> </a:t>
            </a:r>
            <a:r>
              <a:rPr lang="en-US" dirty="0" smtClean="0"/>
              <a:t>failures:</a:t>
            </a:r>
            <a:r>
              <a:rPr lang="en-US" baseline="0" dirty="0" smtClean="0"/>
              <a:t> </a:t>
            </a:r>
            <a:r>
              <a:rPr lang="en-US" sz="1200" dirty="0" smtClean="0">
                <a:solidFill>
                  <a:schemeClr val="accent1">
                    <a:lumMod val="50000"/>
                  </a:schemeClr>
                </a:solidFill>
              </a:rPr>
              <a:t>asymmetric information, consumers' and providers’ departures from rationality,…</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chart illustrates the distinction </a:t>
            </a:r>
            <a:r>
              <a:rPr lang="en-US" sz="1200" kern="1200" dirty="0" smtClean="0">
                <a:solidFill>
                  <a:schemeClr val="tx1"/>
                </a:solidFill>
                <a:effectLst/>
                <a:latin typeface="+mn-lt"/>
                <a:ea typeface="+mn-ea"/>
                <a:cs typeface="+mn-cs"/>
              </a:rPr>
              <a:t>between the use of and access to financial services.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Actual use is easier to observe empirically. Some individuals and firms may have access to, but choose not to use some financial services. Some may have indirect access, for example, by being able to use someone else’s bank account. Others may not use financial services because they do not need them or because of cultural or religious reasons. The nonusers include individuals who prefer to deal in cash and firms without promising investment projects. From a policy maker’s viewpoint, nonusers do not constitute an issue because their nonuse is driven by lack of demand. However, financial literacy can still improve awareness and generate demand. Also, nonuse for religious reasons can be addressed by allowing the entry of financial institutions that offer, for instance, </a:t>
            </a:r>
            <a:r>
              <a:rPr lang="en-US" sz="1200" kern="1200" dirty="0" err="1" smtClean="0">
                <a:solidFill>
                  <a:schemeClr val="tx1"/>
                </a:solidFill>
                <a:effectLst/>
                <a:latin typeface="+mn-lt"/>
                <a:ea typeface="+mn-ea"/>
                <a:cs typeface="+mn-cs"/>
              </a:rPr>
              <a:t>Shari’a</a:t>
            </a:r>
            <a:r>
              <a:rPr lang="en-US" sz="1200" kern="1200" dirty="0" smtClean="0">
                <a:solidFill>
                  <a:schemeClr val="tx1"/>
                </a:solidFill>
                <a:effectLst/>
                <a:latin typeface="+mn-lt"/>
                <a:ea typeface="+mn-ea"/>
                <a:cs typeface="+mn-cs"/>
              </a:rPr>
              <a:t>-compliant financial services.</a:t>
            </a:r>
          </a:p>
          <a:p>
            <a:endParaRPr lang="en-US" sz="1200" kern="1200" dirty="0" smtClean="0">
              <a:solidFill>
                <a:schemeClr val="tx1"/>
              </a:solidFill>
              <a:effectLst/>
              <a:latin typeface="+mn-lt"/>
              <a:ea typeface="+mn-ea"/>
              <a:cs typeface="+mn-cs"/>
            </a:endParaRPr>
          </a:p>
          <a:p>
            <a:r>
              <a:rPr lang="en-US" dirty="0" smtClean="0"/>
              <a:t>Some customers may be involuntarily excluded from the use of financial services. This is illustrated by the “involuntary exclusion” box in figure 1.1. Several groups belong to this category. One notable group consists of individuals and firms that are </a:t>
            </a:r>
            <a:r>
              <a:rPr lang="en-US" dirty="0" err="1" smtClean="0"/>
              <a:t>unbankable</a:t>
            </a:r>
            <a:r>
              <a:rPr lang="en-US" dirty="0" smtClean="0"/>
              <a:t> from the perspective of commercial financial institutions and markets because they have insufficient income or represent an excessive lending risk. In this case, lack of use may not be caused by market or government failure. Other groups in this category may not have access because of discrimination, lack of information, shortcomings in contract enforcement, a poor information environment, shortcomings in product features that may make a product inappropriate for some customer groups, price barriers because of market imperfections, ill-informed regulations, or the political capture of regulators. If high prices exclude large parts of the population, this may be a symptom of underdeveloped physical or institutional infrastructure, regulatory barriers, or lack of competition. Financial exclusion deserves policy action if it is driven by barriers that restrict access by individuals for whom the marginal benefit of using a financial service would otherwise be greater than the marginal cost of providing the service. </a:t>
            </a:r>
          </a:p>
          <a:p>
            <a:endParaRPr lang="en-US" dirty="0" smtClean="0"/>
          </a:p>
          <a:p>
            <a:pPr marR="0" algn="just" rtl="0"/>
            <a:r>
              <a:rPr lang="en-US" sz="1200" b="0" i="0" u="none" strike="noStrike" baseline="0" dirty="0" smtClean="0">
                <a:latin typeface="Times New Roman"/>
              </a:rPr>
              <a:t>In considering involuntarily excluded users, one must distinguish between those individuals facing price barriers and financial exclusion arising because of high idiosyncratic risk or poor project quality (those people identified as group #3 in the figure) and those individuals facing such barriers because of market imperfections such as asymmetric information (group #4 in the figure).</a:t>
            </a: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22 % of adults made new savings/deposits with financial institution,</a:t>
            </a:r>
            <a:r>
              <a:rPr lang="en-US" baseline="0" dirty="0" smtClean="0"/>
              <a:t> and 9</a:t>
            </a:r>
            <a:r>
              <a:rPr lang="en-US" dirty="0" smtClean="0"/>
              <a:t> % received new loans in 2011.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accent1">
                    <a:lumMod val="50000"/>
                  </a:schemeClr>
                </a:solidFill>
              </a:rPr>
              <a:t>Simply having an account does not guarantee that it will be regularly used. It is possible to create many new accounts but their real-world impact is small if they simply lie dormant. In the report, we also show a different map, illustrating f</a:t>
            </a:r>
            <a:r>
              <a:rPr lang="en-US" sz="1200" dirty="0" smtClean="0">
                <a:solidFill>
                  <a:schemeClr val="accent1">
                    <a:lumMod val="50000"/>
                  </a:schemeClr>
                </a:solidFill>
              </a:rPr>
              <a:t>requency of use </a:t>
            </a:r>
            <a:r>
              <a:rPr lang="en-US" sz="1200" baseline="0" dirty="0" smtClean="0">
                <a:solidFill>
                  <a:schemeClr val="accent1">
                    <a:lumMod val="50000"/>
                  </a:schemeClr>
                </a:solidFill>
              </a:rPr>
              <a:t>around the world.</a:t>
            </a: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Country sizes are adjusted to reflect the estimated numbers of unbanked people (people 15 and above).</a:t>
            </a:r>
            <a:endParaRPr lang="en-US" sz="1200" baseline="0" dirty="0" smtClean="0">
              <a:solidFill>
                <a:schemeClr val="accent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What are the (</a:t>
            </a:r>
            <a:r>
              <a:rPr lang="en-US" baseline="0" dirty="0" smtClean="0"/>
              <a:t>self-reported) reasons for not having a bank account? As illustrated in this chart, the reason most frequently cited for not having a formal account is the lack of enough money to have and use one. This is the response given by 65 percent of adults who are without a formal account; 30 percent cite this as the only reason. The next most commonly cited reasons for not having an account are the expense of banks or accounts and the fact that another family member already has an account. The other reasons reported are the excessive distance of banks, a lack of the necessary documentation, a lack of trust in banks, and religious reasons. </a:t>
            </a:r>
          </a:p>
          <a:p>
            <a:pPr>
              <a:buFont typeface="Arial" pitchFamily="34" charset="0"/>
              <a:buNone/>
            </a:pPr>
            <a:endParaRPr lang="en-US" baseline="0" dirty="0" smtClean="0"/>
          </a:p>
          <a:p>
            <a:pPr>
              <a:buFont typeface="Arial" pitchFamily="34" charset="0"/>
              <a:buNone/>
            </a:pPr>
            <a:r>
              <a:rPr lang="en-US" sz="1200" b="0" i="0" u="none" strike="noStrike" baseline="0" dirty="0" smtClean="0">
                <a:latin typeface="Times New Roman"/>
              </a:rPr>
              <a:t>Twenty percent of unbanked respondents cited distance as a key reason as to why they did not have a formal account. The frequency with which this barrier was cited increases sharply as one moves down the income level of countries, from 10 percent in high-income economies to 28 percent in low-income economies. Among developing economies, there is a significant relationship between distance as a self-reported barrier and objective measures of providers such as bank branch penetration. To illustrate this point: Tanzania has a large share of non–account-holders who cite distance as a reason they do not have an account—47 percent—and also ranks near the bottom in bank branch penetration, averaging less than 0.5 bank branches per 1,000 square kilometers. </a:t>
            </a: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can data on some 124,000 people tell us about the drivers of financial inclusion? The massive dataset underlying the Global </a:t>
            </a:r>
            <a:r>
              <a:rPr lang="en-US" sz="1200" kern="1200" dirty="0" err="1" smtClean="0">
                <a:solidFill>
                  <a:schemeClr val="tx1"/>
                </a:solidFill>
                <a:effectLst/>
                <a:latin typeface="+mn-lt"/>
                <a:ea typeface="+mn-ea"/>
                <a:cs typeface="+mn-cs"/>
              </a:rPr>
              <a:t>Findex</a:t>
            </a:r>
            <a:r>
              <a:rPr lang="en-US" sz="1200" kern="1200" dirty="0" smtClean="0">
                <a:solidFill>
                  <a:schemeClr val="tx1"/>
                </a:solidFill>
                <a:effectLst/>
                <a:latin typeface="+mn-lt"/>
                <a:ea typeface="+mn-ea"/>
                <a:cs typeface="+mn-cs"/>
              </a:rPr>
              <a:t> database provides a unique source of information on what drives financial inclusion around the world. Allen, </a:t>
            </a:r>
            <a:r>
              <a:rPr lang="en-US" sz="1200" kern="1200" dirty="0" err="1" smtClean="0">
                <a:solidFill>
                  <a:schemeClr val="tx1"/>
                </a:solidFill>
                <a:effectLst/>
                <a:latin typeface="+mn-lt"/>
                <a:ea typeface="+mn-ea"/>
                <a:cs typeface="+mn-cs"/>
              </a:rPr>
              <a:t>Demirgüç-Kunt</a:t>
            </a:r>
            <a:r>
              <a:rPr lang="en-US" sz="1200" kern="1200" dirty="0" smtClean="0">
                <a:solidFill>
                  <a:schemeClr val="tx1"/>
                </a:solidFill>
                <a:effectLst/>
                <a:latin typeface="+mn-lt"/>
                <a:ea typeface="+mn-ea"/>
                <a:cs typeface="+mn-cs"/>
              </a:rPr>
              <a:t>, and others (2012) subject the dataset to a battery of statistical tests to address the question of what drives financial inclusion.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a:t>
            </a:r>
            <a:r>
              <a:rPr lang="en-US" sz="1200" i="0" kern="1200" baseline="0" dirty="0" smtClean="0">
                <a:solidFill>
                  <a:schemeClr val="tx1"/>
                </a:solidFill>
                <a:effectLst/>
                <a:latin typeface="+mn-lt"/>
                <a:ea typeface="+mn-ea"/>
                <a:cs typeface="+mn-cs"/>
              </a:rPr>
              <a:t> results are illustrated by this chart, which </a:t>
            </a:r>
            <a:r>
              <a:rPr lang="en-US" sz="1200" kern="1200" dirty="0" smtClean="0">
                <a:solidFill>
                  <a:schemeClr val="tx1"/>
                </a:solidFill>
                <a:effectLst/>
                <a:latin typeface="+mn-lt"/>
                <a:ea typeface="+mn-ea"/>
                <a:cs typeface="+mn-cs"/>
              </a:rPr>
              <a:t>shows results from a </a:t>
            </a:r>
            <a:r>
              <a:rPr lang="en-US" sz="1200" kern="1200" dirty="0" err="1" smtClean="0">
                <a:solidFill>
                  <a:schemeClr val="tx1"/>
                </a:solidFill>
                <a:effectLst/>
                <a:latin typeface="+mn-lt"/>
                <a:ea typeface="+mn-ea"/>
                <a:cs typeface="+mn-cs"/>
              </a:rPr>
              <a:t>probit</a:t>
            </a:r>
            <a:r>
              <a:rPr lang="en-US" sz="1200" kern="1200" dirty="0" smtClean="0">
                <a:solidFill>
                  <a:schemeClr val="tx1"/>
                </a:solidFill>
                <a:effectLst/>
                <a:latin typeface="+mn-lt"/>
                <a:ea typeface="+mn-ea"/>
                <a:cs typeface="+mn-cs"/>
              </a:rPr>
              <a:t> regression of a financial inclusion indicator on country fixed effects and a set of individual characteristics, for 124,334 adults (15 years and older) covered by the Global </a:t>
            </a:r>
            <a:r>
              <a:rPr lang="en-US" sz="1200" kern="1200" dirty="0" err="1" smtClean="0">
                <a:solidFill>
                  <a:schemeClr val="tx1"/>
                </a:solidFill>
                <a:effectLst/>
                <a:latin typeface="+mn-lt"/>
                <a:ea typeface="+mn-ea"/>
                <a:cs typeface="+mn-cs"/>
              </a:rPr>
              <a:t>Findex</a:t>
            </a:r>
            <a:r>
              <a:rPr lang="en-US" sz="1200" kern="1200" dirty="0" smtClean="0">
                <a:solidFill>
                  <a:schemeClr val="tx1"/>
                </a:solidFill>
                <a:effectLst/>
                <a:latin typeface="+mn-lt"/>
                <a:ea typeface="+mn-ea"/>
                <a:cs typeface="+mn-cs"/>
              </a:rPr>
              <a:t> database in 2011.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analysis considers a host of other country-level characteristics and policies as potential determinants of account use.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analysis focuses on three indicators of account use: (1) ownership of an account, (2) use of the account to save, and (3) frequent use of the account, defined as three or more withdrawals per month. We find that these indicators are associated with a better enabling environment for accessing financial services, such as lower banking costs, greater proximity to financial providers, and fewer documentation requirements to open an account. People who are poor, young, unemployed, out of the workforce, less well educated, or who live in rural areas are relatively less likely to have an account. Policies targeted at enhancing financial inclusion—such as offering basic or low-fee accounts, granting exemptions from onerous documentation requirements, allowing correspondent banking, and using bank accounts to make government payments—are especially effective among those people who are most likely to be excluded: the poor and rural residents.</a:t>
            </a:r>
            <a:r>
              <a:rPr lang="en-US" dirty="0" smtClean="0">
                <a:effectLst/>
              </a:rPr>
              <a:t> </a:t>
            </a:r>
            <a:endParaRPr lang="en-US" sz="1200" i="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the financial inclusion indicator is a 0/1 variable indicating whether a person had an account at a formal financial institution in 2011. </a:t>
            </a:r>
          </a:p>
          <a:p>
            <a:r>
              <a:rPr lang="en-US" sz="1200" kern="1200" dirty="0" smtClean="0">
                <a:solidFill>
                  <a:schemeClr val="tx1"/>
                </a:solidFill>
                <a:effectLst/>
                <a:latin typeface="+mn-lt"/>
                <a:ea typeface="+mn-ea"/>
                <a:cs typeface="+mn-cs"/>
              </a:rPr>
              <a:t>For definitions, data sources, standard errors of the parameter estimates, additional estimation methods, and additional regressions for other dependent variables (savings and the frequency of use of accounts), see Allen, </a:t>
            </a:r>
            <a:r>
              <a:rPr lang="en-US" sz="1200" kern="1200" dirty="0" err="1" smtClean="0">
                <a:solidFill>
                  <a:schemeClr val="tx1"/>
                </a:solidFill>
                <a:effectLst/>
                <a:latin typeface="+mn-lt"/>
                <a:ea typeface="+mn-ea"/>
                <a:cs typeface="+mn-cs"/>
              </a:rPr>
              <a:t>Demirgüç-Kunt</a:t>
            </a:r>
            <a:r>
              <a:rPr lang="en-US" sz="1200" kern="1200" dirty="0" smtClean="0">
                <a:solidFill>
                  <a:schemeClr val="tx1"/>
                </a:solidFill>
                <a:effectLst/>
                <a:latin typeface="+mn-lt"/>
                <a:ea typeface="+mn-ea"/>
                <a:cs typeface="+mn-cs"/>
              </a:rPr>
              <a:t>, and others (2012).</a:t>
            </a: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24919E-5274-4F6C-BDD8-7FAB3F1C05B8}" type="datetime1">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324600"/>
            <a:ext cx="1752600" cy="40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A6CD3-F56E-4501-8809-0759E473A487}" type="datetime1">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BBB09-3FD8-47A3-9C46-1572DC0B38C5}" type="datetime1">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3155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61263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079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02799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1156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8060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3570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3883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83CC6-0F7C-496B-8423-43957C0B5901}" type="datetime1">
              <a:rPr lang="en-US" smtClean="0"/>
              <a:t>5/12/2014</a:t>
            </a:fld>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42066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65033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805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83FF6-FCD9-4A1B-B41B-6C08DC1A9E7A}" type="datetime1">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9E3E2A-4F1B-4CF3-93F6-133847026687}" type="datetime1">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51EF80-B829-41E3-BBD5-B2AC27096DC6}" type="datetime1">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CEA05-632F-4358-989C-1E449C5B489A}" type="datetime1">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59D2C-CBC8-4B34-A2EB-790A55791D04}" type="datetime1">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EFAA9-BC1D-44C0-BDEC-D897B0CCB480}" type="datetime1">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82AB2-F221-4729-9975-A1234114FE1E}" type="datetime1">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87A9F-E908-4BDA-B810-BFA5FD0F4E8B}" type="datetime1">
              <a:rPr lang="en-US" smtClean="0"/>
              <a:t>5/12/2014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10DC6-E50D-4AD5-B6B3-57BA6206FA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9B610-35F2-4EEF-8D5B-706A38996EC0}" type="datetimeFigureOut">
              <a:rPr lang="en-US" smtClean="0">
                <a:solidFill>
                  <a:prstClr val="white">
                    <a:tint val="75000"/>
                  </a:prstClr>
                </a:solidFill>
              </a:rPr>
              <a:pPr/>
              <a:t>5/12/2014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77C54-F0C0-4283-850A-FE2E537C0C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9928181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3000" t="10000" r="-3000"/>
          </a:stretch>
        </a:blipFill>
        <a:effectLst/>
      </p:bgPr>
    </p:bg>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5638799"/>
            <a:ext cx="1287379" cy="121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224" y="47625"/>
            <a:ext cx="914401" cy="1295400"/>
          </a:xfrm>
          <a:prstGeom prst="rect">
            <a:avLst/>
          </a:prstGeom>
          <a:noFill/>
          <a:ln>
            <a:noFill/>
          </a:ln>
          <a:effectLst>
            <a:outerShdw blurRad="225425" dist="50800" dir="5220000" algn="ctr">
              <a:srgbClr val="000000">
                <a:alpha val="33000"/>
              </a:srgbClr>
            </a:outerShdw>
            <a:reflection stA="33000" endPos="88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txBox="1">
            <a:spLocks noGrp="1"/>
          </p:cNvSpPr>
          <p:nvPr>
            <p:ph type="title" idx="4294967295"/>
          </p:nvPr>
        </p:nvSpPr>
        <p:spPr>
          <a:xfrm>
            <a:off x="10528" y="3109555"/>
            <a:ext cx="9144000" cy="1200329"/>
          </a:xfrm>
          <a:prstGeom prst="rect">
            <a:avLst/>
          </a:prstGeom>
          <a:noFill/>
          <a:effectLst>
            <a:outerShdw blurRad="520700" dist="1092200" dir="6660000" sx="84000" sy="84000" algn="ctr" rotWithShape="0">
              <a:srgbClr val="000000">
                <a:alpha val="97000"/>
              </a:srgbClr>
            </a:outerShdw>
            <a:reflection stA="24000" endPos="24000" dir="5400000" sy="-100000" algn="bl" rotWithShape="0"/>
          </a:effectLst>
          <a:scene3d>
            <a:camera prst="orthographicFront"/>
            <a:lightRig rig="flood" dir="t"/>
          </a:scene3d>
        </p:spPr>
        <p:txBody>
          <a:bodyPr wrap="square" rtlCol="0">
            <a:spAutoFit/>
            <a:scene3d>
              <a:camera prst="perspectiveRelaxedModerately" fov="3900000">
                <a:rot lat="18600000" lon="0" rev="0"/>
              </a:camera>
              <a:lightRig rig="threePt" dir="t"/>
            </a:scene3d>
          </a:bodyPr>
          <a:lstStyle/>
          <a:p>
            <a:pPr algn="ctr"/>
            <a:r>
              <a:rPr lang="en-US" sz="3600" dirty="0" smtClean="0">
                <a:solidFill>
                  <a:schemeClr val="bg2"/>
                </a:solidFill>
                <a:effectLst>
                  <a:glow rad="177800">
                    <a:schemeClr val="accent1">
                      <a:alpha val="7000"/>
                    </a:schemeClr>
                  </a:glow>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SEVENTY-SEVENTH INTERNATIONAL </a:t>
            </a:r>
          </a:p>
          <a:p>
            <a:pPr algn="ctr"/>
            <a:r>
              <a:rPr lang="en-US" sz="3600" dirty="0" smtClean="0">
                <a:solidFill>
                  <a:schemeClr val="bg2"/>
                </a:solidFill>
                <a:effectLst>
                  <a:glow rad="177800">
                    <a:schemeClr val="accent1">
                      <a:alpha val="7000"/>
                    </a:schemeClr>
                  </a:glow>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ATLANTIC ECONOMIC CONFERENCE</a:t>
            </a:r>
            <a:endParaRPr lang="en-US" sz="3600" dirty="0">
              <a:solidFill>
                <a:schemeClr val="bg2"/>
              </a:solidFill>
              <a:effectLst>
                <a:glow rad="177800">
                  <a:schemeClr val="accent1">
                    <a:alpha val="7000"/>
                  </a:schemeClr>
                </a:glow>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TextBox 6"/>
          <p:cNvSpPr txBox="1"/>
          <p:nvPr/>
        </p:nvSpPr>
        <p:spPr>
          <a:xfrm>
            <a:off x="0" y="5943600"/>
            <a:ext cx="9144000" cy="646331"/>
          </a:xfrm>
          <a:prstGeom prst="rect">
            <a:avLst/>
          </a:prstGeom>
          <a:noFill/>
        </p:spPr>
        <p:txBody>
          <a:bodyPr wrap="square" rtlCol="0">
            <a:spAutoFit/>
          </a:bodyPr>
          <a:lstStyle/>
          <a:p>
            <a:pPr algn="ctr"/>
            <a:r>
              <a:rPr lang="en-US" sz="3600" dirty="0" smtClean="0">
                <a:solidFill>
                  <a:srgbClr val="1F497D"/>
                </a:solidFill>
                <a:effectLst>
                  <a:reflection endPos="0" dir="5400000" sy="-100000" algn="bl" rotWithShape="0"/>
                </a:effectLst>
                <a:latin typeface="Arabic Typesetting" panose="03020402040406030203" pitchFamily="66" charset="-78"/>
                <a:cs typeface="Arabic Typesetting" panose="03020402040406030203" pitchFamily="66" charset="-78"/>
              </a:rPr>
              <a:t>MADRID 2-5 APRIL 2014</a:t>
            </a:r>
            <a:endParaRPr lang="en-US" sz="3600" dirty="0">
              <a:solidFill>
                <a:srgbClr val="1F497D"/>
              </a:solidFill>
              <a:effectLst>
                <a:reflection endPos="0" dir="5400000" sy="-100000" algn="bl" rotWithShape="0"/>
              </a:effectLst>
              <a:latin typeface="Arabic Typesetting" panose="03020402040406030203" pitchFamily="66" charset="-78"/>
              <a:cs typeface="Arabic Typesetting" panose="03020402040406030203" pitchFamily="66" charset="-78"/>
            </a:endParaRPr>
          </a:p>
        </p:txBody>
      </p:sp>
      <p:pic>
        <p:nvPicPr>
          <p:cNvPr id="12" name="Picture 11"/>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88179" y="-1"/>
            <a:ext cx="1455820" cy="1218883"/>
          </a:xfrm>
          <a:prstGeom prst="rect">
            <a:avLst/>
          </a:prstGeom>
          <a:effectLst>
            <a:glow rad="927100">
              <a:schemeClr val="accent1">
                <a:alpha val="0"/>
              </a:schemeClr>
            </a:glow>
            <a:outerShdw sx="1000" sy="1000" algn="ctr" rotWithShape="0">
              <a:srgbClr val="000000"/>
            </a:outerShdw>
            <a:reflection endPos="0" dir="5400000" sy="-100000" algn="bl" rotWithShape="0"/>
          </a:effectLst>
        </p:spPr>
      </p:pic>
      <p:pic>
        <p:nvPicPr>
          <p:cNvPr id="20" name="Picture 5"/>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0800" y="5659170"/>
            <a:ext cx="1287379" cy="121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575" y="-9526"/>
            <a:ext cx="1455822" cy="1218883"/>
          </a:xfrm>
          <a:prstGeom prst="rect">
            <a:avLst/>
          </a:prstGeom>
          <a:effectLst>
            <a:glow rad="927100">
              <a:schemeClr val="accent1">
                <a:alpha val="0"/>
              </a:schemeClr>
            </a:glow>
            <a:outerShdw sx="1000" sy="1000" algn="ctr" rotWithShape="0">
              <a:srgbClr val="000000"/>
            </a:outerShdw>
            <a:reflection endPos="0" dir="5400000" sy="-100000" algn="bl" rotWithShape="0"/>
          </a:effectLst>
        </p:spPr>
      </p:pic>
    </p:spTree>
    <p:extLst>
      <p:ext uri="{BB962C8B-B14F-4D97-AF65-F5344CB8AC3E}">
        <p14:creationId xmlns:p14="http://schemas.microsoft.com/office/powerpoint/2010/main" val="633275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Correlates of financial inclusion</a:t>
            </a:r>
            <a:endParaRPr lang="en-US" sz="2800" b="1" dirty="0">
              <a:solidFill>
                <a:schemeClr val="accent1">
                  <a:lumMod val="50000"/>
                </a:schemeClr>
              </a:solidFill>
            </a:endParaRPr>
          </a:p>
        </p:txBody>
      </p:sp>
      <p:sp>
        <p:nvSpPr>
          <p:cNvPr id="4" name="TextBox 3"/>
          <p:cNvSpPr txBox="1"/>
          <p:nvPr/>
        </p:nvSpPr>
        <p:spPr>
          <a:xfrm>
            <a:off x="381000" y="6324600"/>
            <a:ext cx="8077200" cy="276999"/>
          </a:xfrm>
          <a:prstGeom prst="rect">
            <a:avLst/>
          </a:prstGeom>
          <a:noFill/>
        </p:spPr>
        <p:txBody>
          <a:bodyPr wrap="square" rtlCol="0">
            <a:spAutoFit/>
          </a:bodyPr>
          <a:lstStyle/>
          <a:p>
            <a:r>
              <a:rPr lang="en-US" sz="1200" dirty="0"/>
              <a:t>Source: Based on </a:t>
            </a:r>
            <a:r>
              <a:rPr lang="en-US" sz="1200" dirty="0" smtClean="0"/>
              <a:t>Allen, </a:t>
            </a:r>
            <a:r>
              <a:rPr lang="en-US" sz="1200" dirty="0" err="1" smtClean="0"/>
              <a:t>Demirguc-Kunt</a:t>
            </a:r>
            <a:r>
              <a:rPr lang="en-US" sz="1200" dirty="0" smtClean="0"/>
              <a:t>, </a:t>
            </a:r>
            <a:r>
              <a:rPr lang="en-US" sz="1200" dirty="0"/>
              <a:t>and others (</a:t>
            </a:r>
            <a:r>
              <a:rPr lang="en-US" sz="1200" dirty="0" smtClean="0"/>
              <a:t>2012) </a:t>
            </a:r>
            <a:endParaRPr lang="en-US" sz="1200" dirty="0"/>
          </a:p>
        </p:txBody>
      </p:sp>
      <p:sp>
        <p:nvSpPr>
          <p:cNvPr id="2" name="Slide Number Placeholder 1"/>
          <p:cNvSpPr>
            <a:spLocks noGrp="1"/>
          </p:cNvSpPr>
          <p:nvPr>
            <p:ph type="sldNum" sz="quarter" idx="12"/>
          </p:nvPr>
        </p:nvSpPr>
        <p:spPr/>
        <p:txBody>
          <a:bodyPr/>
          <a:lstStyle/>
          <a:p>
            <a:fld id="{80010DC6-E50D-4AD5-B6B3-57BA6206FAF5}" type="slidenum">
              <a:rPr lang="en-US" smtClean="0"/>
              <a:pPr/>
              <a:t>10</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3059238214"/>
              </p:ext>
            </p:extLst>
          </p:nvPr>
        </p:nvGraphicFramePr>
        <p:xfrm>
          <a:off x="381000" y="990600"/>
          <a:ext cx="8458199"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010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10DC6-E50D-4AD5-B6B3-57BA6206FAF5}" type="slidenum">
              <a:rPr lang="en-US" smtClean="0"/>
              <a:pPr/>
              <a:t>11</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121" y="381000"/>
            <a:ext cx="7257757"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722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10DC6-E50D-4AD5-B6B3-57BA6206FAF5}" type="slidenum">
              <a:rPr lang="en-US" smtClean="0"/>
              <a:pPr/>
              <a:t>12</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
        <p:nvSpPr>
          <p:cNvPr id="5" name="Rectangle 4"/>
          <p:cNvSpPr/>
          <p:nvPr/>
        </p:nvSpPr>
        <p:spPr>
          <a:xfrm>
            <a:off x="152400" y="5867400"/>
            <a:ext cx="8839200" cy="738664"/>
          </a:xfrm>
          <a:prstGeom prst="rect">
            <a:avLst/>
          </a:prstGeom>
        </p:spPr>
        <p:txBody>
          <a:bodyPr wrap="square">
            <a:spAutoFit/>
          </a:bodyPr>
          <a:lstStyle/>
          <a:p>
            <a:r>
              <a:rPr lang="en-US" sz="1400" i="1" dirty="0"/>
              <a:t>Source: </a:t>
            </a:r>
            <a:r>
              <a:rPr lang="en-US" sz="1400" dirty="0"/>
              <a:t>Calculations based on </a:t>
            </a:r>
            <a:r>
              <a:rPr lang="en-US" sz="1400" dirty="0" err="1"/>
              <a:t>Demirgüç-Kunt</a:t>
            </a:r>
            <a:r>
              <a:rPr lang="en-US" sz="1400" dirty="0"/>
              <a:t> and </a:t>
            </a:r>
            <a:r>
              <a:rPr lang="en-US" sz="1400" dirty="0" err="1"/>
              <a:t>Klapper</a:t>
            </a:r>
            <a:r>
              <a:rPr lang="en-US" sz="1400" dirty="0"/>
              <a:t> 2012; World Development Indicators </a:t>
            </a:r>
            <a:r>
              <a:rPr lang="en-US" sz="1400" dirty="0" smtClean="0"/>
              <a:t>database, </a:t>
            </a:r>
            <a:r>
              <a:rPr lang="en-US" sz="1400" dirty="0"/>
              <a:t>World </a:t>
            </a:r>
            <a:r>
              <a:rPr lang="en-US" sz="1400" dirty="0" smtClean="0"/>
              <a:t>Bank.</a:t>
            </a:r>
            <a:endParaRPr lang="en-US" sz="1400" dirty="0"/>
          </a:p>
          <a:p>
            <a:r>
              <a:rPr lang="en-US" sz="1400" i="1" dirty="0"/>
              <a:t>Note: </a:t>
            </a:r>
            <a:r>
              <a:rPr lang="en-US" sz="1400" dirty="0"/>
              <a:t>Higher values of </a:t>
            </a:r>
            <a:r>
              <a:rPr lang="en-US" sz="1400" dirty="0" err="1" smtClean="0"/>
              <a:t>Gini</a:t>
            </a:r>
            <a:r>
              <a:rPr lang="en-US" sz="1400" dirty="0" smtClean="0"/>
              <a:t> mean </a:t>
            </a:r>
            <a:r>
              <a:rPr lang="en-US" sz="1400" dirty="0"/>
              <a:t>more inequality. Data on </a:t>
            </a:r>
            <a:r>
              <a:rPr lang="en-US" sz="1400" dirty="0" err="1"/>
              <a:t>Gini</a:t>
            </a:r>
            <a:r>
              <a:rPr lang="en-US" sz="1400" dirty="0"/>
              <a:t> </a:t>
            </a:r>
            <a:r>
              <a:rPr lang="en-US" sz="1400" dirty="0" smtClean="0"/>
              <a:t>are </a:t>
            </a:r>
            <a:r>
              <a:rPr lang="en-US" sz="1400" dirty="0"/>
              <a:t>for 2009 or the latest available year. Account penetration </a:t>
            </a:r>
            <a:r>
              <a:rPr lang="en-US" sz="1400" dirty="0" smtClean="0"/>
              <a:t>is share </a:t>
            </a:r>
            <a:r>
              <a:rPr lang="en-US" sz="1400" dirty="0"/>
              <a:t>of adults who had an account at a formal financial institution in 2011.</a:t>
            </a:r>
          </a:p>
        </p:txBody>
      </p:sp>
      <p:sp>
        <p:nvSpPr>
          <p:cNvPr id="9" name="Title 4"/>
          <p:cNvSpPr>
            <a:spLocks noGrp="1"/>
          </p:cNvSpPr>
          <p:nvPr>
            <p:ph type="title"/>
          </p:nvPr>
        </p:nvSpPr>
        <p:spPr>
          <a:xfrm>
            <a:off x="-13741" y="294490"/>
            <a:ext cx="9144000" cy="563562"/>
          </a:xfrm>
        </p:spPr>
        <p:txBody>
          <a:bodyPr>
            <a:normAutofit/>
          </a:bodyPr>
          <a:lstStyle/>
          <a:p>
            <a:r>
              <a:rPr lang="en-US" sz="2800" b="1" dirty="0" smtClean="0">
                <a:solidFill>
                  <a:schemeClr val="accent1">
                    <a:lumMod val="50000"/>
                  </a:schemeClr>
                </a:solidFill>
              </a:rPr>
              <a:t>Financial inequality and economic inequality</a:t>
            </a:r>
            <a:endParaRPr lang="en-US" sz="2800" b="1" dirty="0">
              <a:solidFill>
                <a:schemeClr val="accent1">
                  <a:lumMod val="50000"/>
                </a:schemeClr>
              </a:solidFill>
            </a:endParaRPr>
          </a:p>
        </p:txBody>
      </p:sp>
      <p:graphicFrame>
        <p:nvGraphicFramePr>
          <p:cNvPr id="10" name="Chart 9"/>
          <p:cNvGraphicFramePr>
            <a:graphicFrameLocks/>
          </p:cNvGraphicFramePr>
          <p:nvPr>
            <p:extLst>
              <p:ext uri="{D42A27DB-BD31-4B8C-83A1-F6EECF244321}">
                <p14:modId xmlns:p14="http://schemas.microsoft.com/office/powerpoint/2010/main" val="2718222548"/>
              </p:ext>
            </p:extLst>
          </p:nvPr>
        </p:nvGraphicFramePr>
        <p:xfrm>
          <a:off x="838200" y="988102"/>
          <a:ext cx="7772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70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5181600"/>
          </a:xfrm>
        </p:spPr>
        <p:txBody>
          <a:bodyPr>
            <a:normAutofit/>
          </a:bodyPr>
          <a:lstStyle/>
          <a:p>
            <a:r>
              <a:rPr lang="en-US" sz="2000" dirty="0" smtClean="0">
                <a:solidFill>
                  <a:schemeClr val="accent1">
                    <a:lumMod val="50000"/>
                  </a:schemeClr>
                </a:solidFill>
              </a:rPr>
              <a:t>Empirical evidence on impact varies by the type of financial services</a:t>
            </a:r>
          </a:p>
          <a:p>
            <a:pPr marL="0" indent="0">
              <a:buNone/>
            </a:pPr>
            <a:endParaRPr lang="en-US" sz="2000" dirty="0" smtClean="0">
              <a:solidFill>
                <a:schemeClr val="accent1">
                  <a:lumMod val="50000"/>
                </a:schemeClr>
              </a:solidFill>
            </a:endParaRPr>
          </a:p>
          <a:p>
            <a:r>
              <a:rPr lang="en-US" sz="2000" dirty="0" smtClean="0">
                <a:solidFill>
                  <a:schemeClr val="accent1">
                    <a:lumMod val="50000"/>
                  </a:schemeClr>
                </a:solidFill>
              </a:rPr>
              <a:t>Basic payments, savings: strong evidence </a:t>
            </a:r>
            <a:r>
              <a:rPr lang="en-US" sz="2000" dirty="0">
                <a:solidFill>
                  <a:schemeClr val="accent1">
                    <a:lumMod val="50000"/>
                  </a:schemeClr>
                </a:solidFill>
              </a:rPr>
              <a:t>on benefits, especially for </a:t>
            </a:r>
            <a:r>
              <a:rPr lang="en-US" sz="2000" dirty="0" smtClean="0">
                <a:solidFill>
                  <a:schemeClr val="accent1">
                    <a:lumMod val="50000"/>
                  </a:schemeClr>
                </a:solidFill>
              </a:rPr>
              <a:t>the poor</a:t>
            </a:r>
          </a:p>
          <a:p>
            <a:endParaRPr lang="en-US" sz="2000" dirty="0" smtClean="0">
              <a:solidFill>
                <a:schemeClr val="accent1">
                  <a:lumMod val="50000"/>
                </a:schemeClr>
              </a:solidFill>
            </a:endParaRPr>
          </a:p>
          <a:p>
            <a:r>
              <a:rPr lang="en-US" sz="2000" dirty="0" smtClean="0">
                <a:solidFill>
                  <a:schemeClr val="accent1">
                    <a:lumMod val="50000"/>
                  </a:schemeClr>
                </a:solidFill>
              </a:rPr>
              <a:t>Insurance products: also </a:t>
            </a:r>
            <a:r>
              <a:rPr lang="en-US" sz="2000" dirty="0">
                <a:solidFill>
                  <a:schemeClr val="accent1">
                    <a:lumMod val="50000"/>
                  </a:schemeClr>
                </a:solidFill>
              </a:rPr>
              <a:t>some evidence of a positive </a:t>
            </a:r>
            <a:r>
              <a:rPr lang="en-US" sz="2000" dirty="0" smtClean="0">
                <a:solidFill>
                  <a:schemeClr val="accent1">
                    <a:lumMod val="50000"/>
                  </a:schemeClr>
                </a:solidFill>
              </a:rPr>
              <a:t>impact</a:t>
            </a:r>
          </a:p>
          <a:p>
            <a:endParaRPr lang="en-US" sz="2000" dirty="0" smtClean="0">
              <a:solidFill>
                <a:schemeClr val="accent1">
                  <a:lumMod val="50000"/>
                </a:schemeClr>
              </a:solidFill>
            </a:endParaRPr>
          </a:p>
          <a:p>
            <a:r>
              <a:rPr lang="en-US" sz="2000" dirty="0">
                <a:solidFill>
                  <a:schemeClr val="accent1">
                    <a:lumMod val="50000"/>
                  </a:schemeClr>
                </a:solidFill>
              </a:rPr>
              <a:t>Access to </a:t>
            </a:r>
            <a:r>
              <a:rPr lang="en-US" sz="2000" dirty="0" smtClean="0">
                <a:solidFill>
                  <a:schemeClr val="accent1">
                    <a:lumMod val="50000"/>
                  </a:schemeClr>
                </a:solidFill>
              </a:rPr>
              <a:t>credit: mixed picture </a:t>
            </a:r>
          </a:p>
          <a:p>
            <a:pPr lvl="1"/>
            <a:r>
              <a:rPr lang="en-US" sz="2000" i="1" dirty="0" smtClean="0">
                <a:solidFill>
                  <a:schemeClr val="accent1">
                    <a:lumMod val="50000"/>
                  </a:schemeClr>
                </a:solidFill>
              </a:rPr>
              <a:t>firms</a:t>
            </a:r>
            <a:r>
              <a:rPr lang="en-US" sz="2000" i="1" dirty="0">
                <a:solidFill>
                  <a:schemeClr val="accent1">
                    <a:lumMod val="50000"/>
                  </a:schemeClr>
                </a:solidFill>
              </a:rPr>
              <a:t>:</a:t>
            </a:r>
            <a:r>
              <a:rPr lang="en-US" sz="2000" dirty="0">
                <a:solidFill>
                  <a:schemeClr val="accent1">
                    <a:lumMod val="50000"/>
                  </a:schemeClr>
                </a:solidFill>
              </a:rPr>
              <a:t> a positive effect on growth, especially start ups, small and medium </a:t>
            </a:r>
            <a:r>
              <a:rPr lang="en-US" sz="2000" dirty="0" smtClean="0">
                <a:solidFill>
                  <a:schemeClr val="accent1">
                    <a:lumMod val="50000"/>
                  </a:schemeClr>
                </a:solidFill>
              </a:rPr>
              <a:t>enterprises</a:t>
            </a:r>
          </a:p>
          <a:p>
            <a:pPr lvl="1"/>
            <a:r>
              <a:rPr lang="en-US" sz="2000" i="1" dirty="0" smtClean="0">
                <a:solidFill>
                  <a:schemeClr val="accent1">
                    <a:lumMod val="50000"/>
                  </a:schemeClr>
                </a:solidFill>
              </a:rPr>
              <a:t>microenterprises </a:t>
            </a:r>
            <a:r>
              <a:rPr lang="en-US" sz="2000" i="1" dirty="0">
                <a:solidFill>
                  <a:schemeClr val="accent1">
                    <a:lumMod val="50000"/>
                  </a:schemeClr>
                </a:solidFill>
              </a:rPr>
              <a:t>and </a:t>
            </a:r>
            <a:r>
              <a:rPr lang="en-US" sz="2000" i="1" dirty="0" smtClean="0">
                <a:solidFill>
                  <a:schemeClr val="accent1">
                    <a:lumMod val="50000"/>
                  </a:schemeClr>
                </a:solidFill>
              </a:rPr>
              <a:t>individuals: </a:t>
            </a:r>
            <a:r>
              <a:rPr lang="en-US" sz="2000" dirty="0" smtClean="0">
                <a:solidFill>
                  <a:schemeClr val="accent1">
                    <a:lumMod val="50000"/>
                  </a:schemeClr>
                </a:solidFill>
              </a:rPr>
              <a:t>evidence on benefits for smoothing consumption, but </a:t>
            </a:r>
            <a:r>
              <a:rPr lang="en-US" sz="2000" dirty="0">
                <a:solidFill>
                  <a:schemeClr val="accent1">
                    <a:lumMod val="50000"/>
                  </a:schemeClr>
                </a:solidFill>
              </a:rPr>
              <a:t>not always for entrepreneurial </a:t>
            </a:r>
            <a:r>
              <a:rPr lang="en-US" sz="2000" dirty="0" smtClean="0">
                <a:solidFill>
                  <a:schemeClr val="accent1">
                    <a:lumMod val="50000"/>
                  </a:schemeClr>
                </a:solidFill>
              </a:rPr>
              <a:t>ventures</a:t>
            </a:r>
          </a:p>
          <a:p>
            <a:pPr marL="457200" lvl="1" indent="0">
              <a:buNone/>
            </a:pPr>
            <a:endParaRPr lang="en-US" sz="2000" b="1" dirty="0" smtClean="0">
              <a:solidFill>
                <a:schemeClr val="accent1">
                  <a:lumMod val="50000"/>
                </a:schemeClr>
              </a:solidFill>
            </a:endParaRPr>
          </a:p>
          <a:p>
            <a:pPr lvl="1"/>
            <a:endParaRPr lang="en-US" sz="1600" dirty="0" smtClean="0">
              <a:solidFill>
                <a:schemeClr val="bg2">
                  <a:lumMod val="10000"/>
                </a:schemeClr>
              </a:solidFill>
            </a:endParaRPr>
          </a:p>
          <a:p>
            <a:endParaRPr lang="en-US" sz="1700" dirty="0" smtClean="0">
              <a:solidFill>
                <a:schemeClr val="bg2">
                  <a:lumMod val="10000"/>
                </a:schemeClr>
              </a:solidFill>
            </a:endParaRPr>
          </a:p>
          <a:p>
            <a:pPr lvl="1">
              <a:buNone/>
            </a:pPr>
            <a:endParaRPr lang="en-US" sz="1600" dirty="0" smtClean="0">
              <a:solidFill>
                <a:schemeClr val="bg2">
                  <a:lumMod val="1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Evidence </a:t>
            </a:r>
            <a:r>
              <a:rPr lang="en-US" sz="2800" b="1" dirty="0">
                <a:solidFill>
                  <a:schemeClr val="accent1">
                    <a:lumMod val="50000"/>
                  </a:schemeClr>
                </a:solidFill>
              </a:rPr>
              <a:t>on </a:t>
            </a:r>
            <a:r>
              <a:rPr lang="en-US" sz="2800" b="1" dirty="0" smtClean="0">
                <a:solidFill>
                  <a:schemeClr val="accent1">
                    <a:lumMod val="50000"/>
                  </a:schemeClr>
                </a:solidFill>
              </a:rPr>
              <a:t>impacts of financial inclusion</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13</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406781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143000"/>
            <a:ext cx="8458200" cy="5257800"/>
          </a:xfrm>
        </p:spPr>
        <p:txBody>
          <a:bodyPr>
            <a:normAutofit/>
          </a:bodyPr>
          <a:lstStyle/>
          <a:p>
            <a:pPr marL="342900" lvl="1" indent="-342900">
              <a:buFont typeface="Arial" pitchFamily="34" charset="0"/>
              <a:buChar char="•"/>
            </a:pPr>
            <a:r>
              <a:rPr lang="en-US" sz="2000" dirty="0" smtClean="0">
                <a:solidFill>
                  <a:schemeClr val="accent1">
                    <a:lumMod val="50000"/>
                  </a:schemeClr>
                </a:solidFill>
              </a:rPr>
              <a:t>Policy </a:t>
            </a:r>
            <a:r>
              <a:rPr lang="en-US" sz="2000" dirty="0">
                <a:solidFill>
                  <a:schemeClr val="accent1">
                    <a:lumMod val="50000"/>
                  </a:schemeClr>
                </a:solidFill>
              </a:rPr>
              <a:t>should focus on addressing market and government </a:t>
            </a:r>
            <a:r>
              <a:rPr lang="en-US" sz="2000" dirty="0" smtClean="0">
                <a:solidFill>
                  <a:schemeClr val="accent1">
                    <a:lumMod val="50000"/>
                  </a:schemeClr>
                </a:solidFill>
              </a:rPr>
              <a:t>failures</a:t>
            </a:r>
          </a:p>
          <a:p>
            <a:pPr marL="342900" lvl="1" indent="-342900">
              <a:buFont typeface="Arial" pitchFamily="34" charset="0"/>
              <a:buChar char="•"/>
            </a:pPr>
            <a:endParaRPr lang="en-US" sz="2000" dirty="0" smtClean="0">
              <a:solidFill>
                <a:schemeClr val="accent1">
                  <a:lumMod val="50000"/>
                </a:schemeClr>
              </a:solidFill>
            </a:endParaRPr>
          </a:p>
          <a:p>
            <a:pPr marL="342900" lvl="1" indent="-342900">
              <a:buFont typeface="Arial" pitchFamily="34" charset="0"/>
              <a:buChar char="•"/>
            </a:pPr>
            <a:r>
              <a:rPr lang="en-US" sz="2000" dirty="0" smtClean="0">
                <a:solidFill>
                  <a:schemeClr val="accent1">
                    <a:lumMod val="50000"/>
                  </a:schemeClr>
                </a:solidFill>
              </a:rPr>
              <a:t>Not on promoting financial inclusion for inclusion’s sake, and certainly not on making </a:t>
            </a:r>
            <a:r>
              <a:rPr lang="en-US" sz="2000" dirty="0">
                <a:solidFill>
                  <a:schemeClr val="accent1">
                    <a:lumMod val="50000"/>
                  </a:schemeClr>
                </a:solidFill>
              </a:rPr>
              <a:t>everybody </a:t>
            </a:r>
            <a:r>
              <a:rPr lang="en-US" sz="2000" dirty="0" smtClean="0">
                <a:solidFill>
                  <a:schemeClr val="accent1">
                    <a:lumMod val="50000"/>
                  </a:schemeClr>
                </a:solidFill>
              </a:rPr>
              <a:t>borrow</a:t>
            </a:r>
          </a:p>
          <a:p>
            <a:pPr marL="342900" lvl="1" indent="-342900">
              <a:buFont typeface="Arial" pitchFamily="34" charset="0"/>
              <a:buChar char="•"/>
            </a:pPr>
            <a:endParaRPr lang="en-US" sz="2000" dirty="0" smtClean="0">
              <a:solidFill>
                <a:schemeClr val="accent1">
                  <a:lumMod val="50000"/>
                </a:schemeClr>
              </a:solidFill>
            </a:endParaRPr>
          </a:p>
          <a:p>
            <a:pPr marL="342900" lvl="1" indent="-342900">
              <a:buFont typeface="Arial" pitchFamily="34" charset="0"/>
              <a:buChar char="•"/>
            </a:pPr>
            <a:r>
              <a:rPr lang="en-US" sz="2000" dirty="0" smtClean="0">
                <a:solidFill>
                  <a:schemeClr val="accent1">
                    <a:lumMod val="50000"/>
                  </a:schemeClr>
                </a:solidFill>
              </a:rPr>
              <a:t>Direct government interventions in credit markets tend to be politicized and less successful, particularly in weak institutional environments</a:t>
            </a:r>
          </a:p>
          <a:p>
            <a:pPr lvl="1"/>
            <a:endParaRPr lang="en-US" sz="2000" dirty="0" smtClean="0">
              <a:solidFill>
                <a:schemeClr val="accent1">
                  <a:lumMod val="50000"/>
                </a:schemeClr>
              </a:solidFill>
            </a:endParaRPr>
          </a:p>
          <a:p>
            <a:r>
              <a:rPr lang="en-US" sz="2000" dirty="0" smtClean="0">
                <a:solidFill>
                  <a:schemeClr val="accent1">
                    <a:lumMod val="50000"/>
                  </a:schemeClr>
                </a:solidFill>
              </a:rPr>
              <a:t>Role for government in creating legal </a:t>
            </a:r>
            <a:r>
              <a:rPr lang="en-US" sz="2000" dirty="0">
                <a:solidFill>
                  <a:schemeClr val="accent1">
                    <a:lumMod val="50000"/>
                  </a:schemeClr>
                </a:solidFill>
              </a:rPr>
              <a:t>and regulatory framework </a:t>
            </a:r>
            <a:endParaRPr lang="en-US" sz="2000" dirty="0" smtClean="0">
              <a:solidFill>
                <a:schemeClr val="accent1">
                  <a:lumMod val="50000"/>
                </a:schemeClr>
              </a:solidFill>
            </a:endParaRPr>
          </a:p>
          <a:p>
            <a:pPr lvl="1"/>
            <a:r>
              <a:rPr lang="en-US" sz="2000" dirty="0" smtClean="0">
                <a:solidFill>
                  <a:schemeClr val="accent1">
                    <a:lumMod val="50000"/>
                  </a:schemeClr>
                </a:solidFill>
              </a:rPr>
              <a:t>Examples: </a:t>
            </a:r>
            <a:r>
              <a:rPr lang="en-US" sz="2000" dirty="0">
                <a:solidFill>
                  <a:schemeClr val="accent1">
                    <a:lumMod val="50000"/>
                  </a:schemeClr>
                </a:solidFill>
              </a:rPr>
              <a:t>protecting creditor rights, regulating business </a:t>
            </a:r>
            <a:r>
              <a:rPr lang="en-US" sz="2000" dirty="0" smtClean="0">
                <a:solidFill>
                  <a:schemeClr val="accent1">
                    <a:lumMod val="50000"/>
                  </a:schemeClr>
                </a:solidFill>
              </a:rPr>
              <a:t>conduct, overseeing </a:t>
            </a:r>
            <a:r>
              <a:rPr lang="en-US" sz="2000" dirty="0">
                <a:solidFill>
                  <a:schemeClr val="accent1">
                    <a:lumMod val="50000"/>
                  </a:schemeClr>
                </a:solidFill>
              </a:rPr>
              <a:t>recourse mechanisms to protect </a:t>
            </a:r>
            <a:r>
              <a:rPr lang="en-US" sz="2000" dirty="0" smtClean="0">
                <a:solidFill>
                  <a:schemeClr val="accent1">
                    <a:lumMod val="50000"/>
                  </a:schemeClr>
                </a:solidFill>
              </a:rPr>
              <a:t>consumers </a:t>
            </a:r>
          </a:p>
          <a:p>
            <a:pPr lvl="1"/>
            <a:endParaRPr lang="en-US" sz="1600" dirty="0" smtClean="0">
              <a:solidFill>
                <a:schemeClr val="accent1">
                  <a:lumMod val="50000"/>
                </a:schemeClr>
              </a:solidFill>
            </a:endParaRPr>
          </a:p>
          <a:p>
            <a:pPr>
              <a:buNone/>
            </a:pPr>
            <a:endParaRPr lang="en-US" sz="2000" dirty="0" smtClean="0">
              <a:solidFill>
                <a:schemeClr val="accent1">
                  <a:lumMod val="5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Financial inclusion policy – overall findings from research</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14</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Public Policy                                       </a:t>
            </a:r>
            <a:r>
              <a:rPr lang="en-US" sz="1200" dirty="0" smtClean="0">
                <a:solidFill>
                  <a:schemeClr val="accent1">
                    <a:lumMod val="50000"/>
                  </a:schemeClr>
                </a:solidFill>
              </a:rPr>
              <a:t>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064018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14400"/>
            <a:ext cx="8458200" cy="5257800"/>
          </a:xfrm>
        </p:spPr>
        <p:txBody>
          <a:bodyPr>
            <a:normAutofit/>
          </a:bodyPr>
          <a:lstStyle/>
          <a:p>
            <a:pPr marL="0" indent="0">
              <a:buNone/>
            </a:pPr>
            <a:r>
              <a:rPr lang="en-US" sz="2000" dirty="0" smtClean="0">
                <a:solidFill>
                  <a:schemeClr val="accent1">
                    <a:lumMod val="50000"/>
                  </a:schemeClr>
                </a:solidFill>
              </a:rPr>
              <a:t>Competition policy: important part of consumer protection</a:t>
            </a:r>
          </a:p>
          <a:p>
            <a:r>
              <a:rPr lang="en-US" sz="2000" dirty="0" smtClean="0">
                <a:solidFill>
                  <a:schemeClr val="accent1">
                    <a:lumMod val="50000"/>
                  </a:schemeClr>
                </a:solidFill>
              </a:rPr>
              <a:t>Healthy competition among providers increases consumers’ market power</a:t>
            </a:r>
          </a:p>
          <a:p>
            <a:r>
              <a:rPr lang="en-US" sz="2000" dirty="0" smtClean="0">
                <a:solidFill>
                  <a:schemeClr val="accent1">
                    <a:lumMod val="50000"/>
                  </a:schemeClr>
                </a:solidFill>
              </a:rPr>
              <a:t>New evidence: lack of bank competition diminishes firms’ access to finance</a:t>
            </a:r>
          </a:p>
          <a:p>
            <a:pPr lvl="1"/>
            <a:endParaRPr lang="en-US" sz="1600" dirty="0" smtClean="0">
              <a:solidFill>
                <a:schemeClr val="accent1">
                  <a:lumMod val="50000"/>
                </a:schemeClr>
              </a:solidFill>
            </a:endParaRPr>
          </a:p>
          <a:p>
            <a:pPr>
              <a:buNone/>
            </a:pPr>
            <a:endParaRPr lang="en-US" sz="2000" dirty="0" smtClean="0">
              <a:solidFill>
                <a:schemeClr val="accent1">
                  <a:lumMod val="5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15</a:t>
            </a:fld>
            <a:endParaRPr lang="en-US" dirty="0"/>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Public Policy                                       </a:t>
            </a:r>
            <a:r>
              <a:rPr lang="en-US" sz="1200" dirty="0" smtClean="0">
                <a:solidFill>
                  <a:schemeClr val="accent1">
                    <a:lumMod val="50000"/>
                  </a:schemeClr>
                </a:solidFill>
              </a:rPr>
              <a:t>Focus Areas                                      Main Messages</a:t>
            </a:r>
            <a:endParaRPr lang="en-US" sz="1200" dirty="0">
              <a:solidFill>
                <a:schemeClr val="accent1">
                  <a:lumMod val="50000"/>
                </a:schemeClr>
              </a:solidFill>
            </a:endParaRPr>
          </a:p>
        </p:txBody>
      </p:sp>
      <p:sp>
        <p:nvSpPr>
          <p:cNvPr id="4" name="Rectangle 3"/>
          <p:cNvSpPr/>
          <p:nvPr/>
        </p:nvSpPr>
        <p:spPr>
          <a:xfrm>
            <a:off x="512379" y="6282154"/>
            <a:ext cx="2543325" cy="276999"/>
          </a:xfrm>
          <a:prstGeom prst="rect">
            <a:avLst/>
          </a:prstGeom>
        </p:spPr>
        <p:txBody>
          <a:bodyPr wrap="none">
            <a:spAutoFit/>
          </a:bodyPr>
          <a:lstStyle/>
          <a:p>
            <a:r>
              <a:rPr lang="en-US" sz="1200" dirty="0" smtClean="0"/>
              <a:t>Source: Love </a:t>
            </a:r>
            <a:r>
              <a:rPr lang="en-US" sz="1200" dirty="0"/>
              <a:t>and Martinez </a:t>
            </a:r>
            <a:r>
              <a:rPr lang="en-US" sz="1200" dirty="0" err="1"/>
              <a:t>Peria</a:t>
            </a:r>
            <a:r>
              <a:rPr lang="en-US" sz="1200" dirty="0"/>
              <a:t> </a:t>
            </a:r>
            <a:r>
              <a:rPr lang="en-US" sz="1200" dirty="0" smtClean="0"/>
              <a:t>2012</a:t>
            </a:r>
          </a:p>
        </p:txBody>
      </p:sp>
      <p:graphicFrame>
        <p:nvGraphicFramePr>
          <p:cNvPr id="11" name="Chart 10"/>
          <p:cNvGraphicFramePr>
            <a:graphicFrameLocks/>
          </p:cNvGraphicFramePr>
          <p:nvPr>
            <p:extLst>
              <p:ext uri="{D42A27DB-BD31-4B8C-83A1-F6EECF244321}">
                <p14:modId xmlns:p14="http://schemas.microsoft.com/office/powerpoint/2010/main" val="778755342"/>
              </p:ext>
            </p:extLst>
          </p:nvPr>
        </p:nvGraphicFramePr>
        <p:xfrm>
          <a:off x="609600" y="2209800"/>
          <a:ext cx="7848600" cy="4072354"/>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4"/>
          <p:cNvSpPr txBox="1">
            <a:spLocks/>
          </p:cNvSpPr>
          <p:nvPr/>
        </p:nvSpPr>
        <p:spPr>
          <a:xfrm>
            <a:off x="0" y="274638"/>
            <a:ext cx="91440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accent1">
                    <a:lumMod val="50000"/>
                  </a:schemeClr>
                </a:solidFill>
              </a:rPr>
              <a:t>Financial inclusion policy – overall findings from research</a:t>
            </a:r>
          </a:p>
        </p:txBody>
      </p:sp>
    </p:spTree>
    <p:extLst>
      <p:ext uri="{BB962C8B-B14F-4D97-AF65-F5344CB8AC3E}">
        <p14:creationId xmlns:p14="http://schemas.microsoft.com/office/powerpoint/2010/main" val="366771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14400"/>
            <a:ext cx="8458200" cy="5257800"/>
          </a:xfrm>
        </p:spPr>
        <p:txBody>
          <a:bodyPr>
            <a:normAutofit/>
          </a:bodyPr>
          <a:lstStyle/>
          <a:p>
            <a:r>
              <a:rPr lang="en-US" sz="2000" dirty="0" smtClean="0">
                <a:solidFill>
                  <a:schemeClr val="accent1">
                    <a:lumMod val="50000"/>
                  </a:schemeClr>
                </a:solidFill>
              </a:rPr>
              <a:t>Role in supporting information environment (standards for disclosure,  transparency, promoting credit bureaus, collateral registries)</a:t>
            </a: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16</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Public Policy                                       </a:t>
            </a:r>
            <a:r>
              <a:rPr lang="en-US" sz="1200" dirty="0" smtClean="0">
                <a:solidFill>
                  <a:schemeClr val="accent1">
                    <a:lumMod val="50000"/>
                  </a:schemeClr>
                </a:solidFill>
              </a:rPr>
              <a:t>Focus Areas                                      Main Messages</a:t>
            </a:r>
            <a:endParaRPr lang="en-US" sz="1200" dirty="0">
              <a:solidFill>
                <a:schemeClr val="accent1">
                  <a:lumMod val="50000"/>
                </a:schemeClr>
              </a:solidFill>
            </a:endParaRPr>
          </a:p>
        </p:txBody>
      </p:sp>
      <p:sp>
        <p:nvSpPr>
          <p:cNvPr id="4" name="Rectangle 3"/>
          <p:cNvSpPr/>
          <p:nvPr/>
        </p:nvSpPr>
        <p:spPr>
          <a:xfrm>
            <a:off x="228600" y="6385001"/>
            <a:ext cx="3032240" cy="276999"/>
          </a:xfrm>
          <a:prstGeom prst="rect">
            <a:avLst/>
          </a:prstGeom>
        </p:spPr>
        <p:txBody>
          <a:bodyPr wrap="none">
            <a:spAutoFit/>
          </a:bodyPr>
          <a:lstStyle/>
          <a:p>
            <a:r>
              <a:rPr lang="en-US" sz="1200" dirty="0" smtClean="0"/>
              <a:t>Source: Love</a:t>
            </a:r>
            <a:r>
              <a:rPr lang="en-US" sz="1200" dirty="0"/>
              <a:t>, </a:t>
            </a:r>
            <a:r>
              <a:rPr lang="en-US" sz="1200" dirty="0" err="1"/>
              <a:t>Martínez</a:t>
            </a:r>
            <a:r>
              <a:rPr lang="en-US" sz="1200" dirty="0"/>
              <a:t> </a:t>
            </a:r>
            <a:r>
              <a:rPr lang="en-US" sz="1200" dirty="0" err="1"/>
              <a:t>Pería</a:t>
            </a:r>
            <a:r>
              <a:rPr lang="en-US" sz="1200" dirty="0"/>
              <a:t>, and Singh 2013.</a:t>
            </a:r>
          </a:p>
        </p:txBody>
      </p:sp>
      <p:graphicFrame>
        <p:nvGraphicFramePr>
          <p:cNvPr id="8" name="Chart 7"/>
          <p:cNvGraphicFramePr>
            <a:graphicFrameLocks/>
          </p:cNvGraphicFramePr>
          <p:nvPr>
            <p:extLst>
              <p:ext uri="{D42A27DB-BD31-4B8C-83A1-F6EECF244321}">
                <p14:modId xmlns:p14="http://schemas.microsoft.com/office/powerpoint/2010/main" val="747540026"/>
              </p:ext>
            </p:extLst>
          </p:nvPr>
        </p:nvGraphicFramePr>
        <p:xfrm>
          <a:off x="762000" y="1905000"/>
          <a:ext cx="7772399" cy="434339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4"/>
          <p:cNvSpPr txBox="1">
            <a:spLocks/>
          </p:cNvSpPr>
          <p:nvPr/>
        </p:nvSpPr>
        <p:spPr>
          <a:xfrm>
            <a:off x="0" y="274638"/>
            <a:ext cx="91440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accent1">
                    <a:lumMod val="50000"/>
                  </a:schemeClr>
                </a:solidFill>
              </a:rPr>
              <a:t>Financial inclusion policy – overall findings from research</a:t>
            </a:r>
          </a:p>
        </p:txBody>
      </p:sp>
    </p:spTree>
    <p:extLst>
      <p:ext uri="{BB962C8B-B14F-4D97-AF65-F5344CB8AC3E}">
        <p14:creationId xmlns:p14="http://schemas.microsoft.com/office/powerpoint/2010/main" val="1547616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5105400"/>
          </a:xfrm>
        </p:spPr>
        <p:txBody>
          <a:bodyPr>
            <a:normAutofit/>
          </a:bodyPr>
          <a:lstStyle/>
          <a:p>
            <a:pPr>
              <a:buNone/>
            </a:pPr>
            <a:endParaRPr lang="en-US" sz="2000" b="1" dirty="0" smtClean="0">
              <a:solidFill>
                <a:schemeClr val="bg2">
                  <a:lumMod val="10000"/>
                </a:schemeClr>
              </a:solidFill>
            </a:endParaRPr>
          </a:p>
          <a:p>
            <a:pPr>
              <a:buNone/>
            </a:pPr>
            <a:endParaRPr lang="en-US" sz="20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Promoting financial inclusion: focus areas</a:t>
            </a:r>
            <a:endParaRPr lang="en-US" sz="2800" b="1" dirty="0">
              <a:solidFill>
                <a:schemeClr val="accent1">
                  <a:lumMod val="50000"/>
                </a:schemeClr>
              </a:solidFill>
            </a:endParaRPr>
          </a:p>
        </p:txBody>
      </p:sp>
      <p:graphicFrame>
        <p:nvGraphicFramePr>
          <p:cNvPr id="7" name="Diagram 6"/>
          <p:cNvGraphicFramePr/>
          <p:nvPr>
            <p:extLst>
              <p:ext uri="{D42A27DB-BD31-4B8C-83A1-F6EECF244321}">
                <p14:modId xmlns:p14="http://schemas.microsoft.com/office/powerpoint/2010/main" val="3214894812"/>
              </p:ext>
            </p:extLst>
          </p:nvPr>
        </p:nvGraphicFramePr>
        <p:xfrm>
          <a:off x="914400" y="990600"/>
          <a:ext cx="7086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80010DC6-E50D-4AD5-B6B3-57BA6206FAF5}" type="slidenum">
              <a:rPr lang="en-US" smtClean="0"/>
              <a:pPr/>
              <a:t>17</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05726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399"/>
            <a:ext cx="8610600" cy="5687199"/>
          </a:xfrm>
        </p:spPr>
        <p:txBody>
          <a:bodyPr>
            <a:noAutofit/>
          </a:bodyPr>
          <a:lstStyle/>
          <a:p>
            <a:r>
              <a:rPr lang="en-US" sz="2000" dirty="0" smtClean="0">
                <a:solidFill>
                  <a:schemeClr val="accent1">
                    <a:lumMod val="50000"/>
                  </a:schemeClr>
                </a:solidFill>
              </a:rPr>
              <a:t>Technological innovations reduce </a:t>
            </a:r>
            <a:r>
              <a:rPr lang="en-US" sz="2000" dirty="0">
                <a:solidFill>
                  <a:schemeClr val="accent1">
                    <a:lumMod val="50000"/>
                  </a:schemeClr>
                </a:solidFill>
              </a:rPr>
              <a:t>transaction </a:t>
            </a:r>
            <a:r>
              <a:rPr lang="en-US" sz="2000" dirty="0" smtClean="0">
                <a:solidFill>
                  <a:schemeClr val="accent1">
                    <a:lumMod val="50000"/>
                  </a:schemeClr>
                </a:solidFill>
              </a:rPr>
              <a:t>costs, increase financial security</a:t>
            </a:r>
          </a:p>
          <a:p>
            <a:r>
              <a:rPr lang="en-US" sz="2000" dirty="0" smtClean="0">
                <a:solidFill>
                  <a:schemeClr val="accent1">
                    <a:lumMod val="50000"/>
                  </a:schemeClr>
                </a:solidFill>
              </a:rPr>
              <a:t>Scope for scaling up, illustrated e.g. by growth in phone subscriptions</a:t>
            </a: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 Promise of technology</a:t>
            </a:r>
            <a:endParaRPr lang="en-US" sz="2800" dirty="0">
              <a:solidFill>
                <a:schemeClr val="accent1">
                  <a:lumMod val="50000"/>
                </a:schemeClr>
              </a:solidFill>
            </a:endParaRPr>
          </a:p>
        </p:txBody>
      </p:sp>
      <p:sp>
        <p:nvSpPr>
          <p:cNvPr id="2" name="Rectangle 1"/>
          <p:cNvSpPr/>
          <p:nvPr/>
        </p:nvSpPr>
        <p:spPr>
          <a:xfrm>
            <a:off x="990600" y="6426490"/>
            <a:ext cx="2632516" cy="276999"/>
          </a:xfrm>
          <a:prstGeom prst="rect">
            <a:avLst/>
          </a:prstGeom>
        </p:spPr>
        <p:txBody>
          <a:bodyPr wrap="none">
            <a:spAutoFit/>
          </a:bodyPr>
          <a:lstStyle/>
          <a:p>
            <a:r>
              <a:rPr lang="en-US" sz="1200" dirty="0"/>
              <a:t>Source: World Development Indicators.</a:t>
            </a:r>
          </a:p>
        </p:txBody>
      </p:sp>
      <p:sp>
        <p:nvSpPr>
          <p:cNvPr id="4" name="Slide Number Placeholder 3"/>
          <p:cNvSpPr>
            <a:spLocks noGrp="1"/>
          </p:cNvSpPr>
          <p:nvPr>
            <p:ph type="sldNum" sz="quarter" idx="12"/>
          </p:nvPr>
        </p:nvSpPr>
        <p:spPr/>
        <p:txBody>
          <a:bodyPr/>
          <a:lstStyle/>
          <a:p>
            <a:fld id="{80010DC6-E50D-4AD5-B6B3-57BA6206FAF5}" type="slidenum">
              <a:rPr lang="en-US" smtClean="0"/>
              <a:pPr/>
              <a:t>18</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3186812642"/>
              </p:ext>
            </p:extLst>
          </p:nvPr>
        </p:nvGraphicFramePr>
        <p:xfrm>
          <a:off x="762000" y="1955006"/>
          <a:ext cx="7467600" cy="4359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5445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82000" cy="381000"/>
          </a:xfrm>
        </p:spPr>
        <p:txBody>
          <a:bodyPr>
            <a:noAutofit/>
          </a:bodyPr>
          <a:lstStyle/>
          <a:p>
            <a:pPr marL="0" indent="0">
              <a:buNone/>
            </a:pPr>
            <a:r>
              <a:rPr lang="en-US" sz="2000" dirty="0" smtClean="0">
                <a:solidFill>
                  <a:schemeClr val="accent1">
                    <a:lumMod val="50000"/>
                  </a:schemeClr>
                </a:solidFill>
              </a:rPr>
              <a:t>Example: fingerprinting in Malawi (</a:t>
            </a:r>
            <a:r>
              <a:rPr lang="en-US" sz="1800" dirty="0" smtClean="0">
                <a:solidFill>
                  <a:schemeClr val="accent1">
                    <a:lumMod val="50000"/>
                  </a:schemeClr>
                </a:solidFill>
              </a:rPr>
              <a:t>% of balances repaid on time)</a:t>
            </a:r>
          </a:p>
          <a:p>
            <a:pPr>
              <a:buNone/>
            </a:pPr>
            <a:endParaRPr lang="en-US" sz="2000" dirty="0" smtClean="0">
              <a:solidFill>
                <a:schemeClr val="bg2">
                  <a:lumMod val="10000"/>
                </a:schemeClr>
              </a:solidFill>
            </a:endParaRPr>
          </a:p>
          <a:p>
            <a:pPr>
              <a:buNone/>
            </a:pPr>
            <a:endParaRPr lang="en-US" sz="2000" b="1" dirty="0" smtClean="0">
              <a:solidFill>
                <a:schemeClr val="bg2">
                  <a:lumMod val="10000"/>
                </a:schemeClr>
              </a:solidFill>
            </a:endParaRPr>
          </a:p>
          <a:p>
            <a:pPr>
              <a:buNone/>
            </a:pPr>
            <a:endParaRPr lang="en-US" sz="20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 Promise of technology</a:t>
            </a:r>
            <a:endParaRPr lang="en-US" sz="2800" dirty="0">
              <a:solidFill>
                <a:schemeClr val="accent1">
                  <a:lumMod val="50000"/>
                </a:schemeClr>
              </a:solidFill>
            </a:endParaRPr>
          </a:p>
        </p:txBody>
      </p:sp>
      <p:sp>
        <p:nvSpPr>
          <p:cNvPr id="2" name="Rectangle 1"/>
          <p:cNvSpPr/>
          <p:nvPr/>
        </p:nvSpPr>
        <p:spPr>
          <a:xfrm>
            <a:off x="7535214" y="5265003"/>
            <a:ext cx="1608786" cy="830997"/>
          </a:xfrm>
          <a:prstGeom prst="rect">
            <a:avLst/>
          </a:prstGeom>
        </p:spPr>
        <p:txBody>
          <a:bodyPr wrap="square">
            <a:spAutoFit/>
          </a:bodyPr>
          <a:lstStyle/>
          <a:p>
            <a:r>
              <a:rPr lang="en-US" sz="1200" dirty="0"/>
              <a:t>Source: </a:t>
            </a:r>
            <a:endParaRPr lang="en-US" sz="1200" dirty="0" smtClean="0"/>
          </a:p>
          <a:p>
            <a:r>
              <a:rPr lang="en-US" sz="1200" dirty="0" smtClean="0"/>
              <a:t>Calculations </a:t>
            </a:r>
            <a:r>
              <a:rPr lang="en-US" sz="1200" dirty="0"/>
              <a:t>based on </a:t>
            </a:r>
            <a:r>
              <a:rPr lang="en-US" sz="1200" dirty="0" smtClean="0"/>
              <a:t>Gin</a:t>
            </a:r>
            <a:r>
              <a:rPr lang="cs-CZ" sz="1200" dirty="0"/>
              <a:t>é</a:t>
            </a:r>
            <a:r>
              <a:rPr lang="en-US" sz="1200" dirty="0" smtClean="0"/>
              <a:t>, </a:t>
            </a:r>
            <a:r>
              <a:rPr lang="en-US" sz="1200" dirty="0"/>
              <a:t>Goldberg, and Yang (2012</a:t>
            </a:r>
            <a:r>
              <a:rPr lang="en-US" sz="1200" dirty="0" smtClean="0"/>
              <a:t>).</a:t>
            </a:r>
          </a:p>
        </p:txBody>
      </p:sp>
      <p:sp>
        <p:nvSpPr>
          <p:cNvPr id="4" name="Slide Number Placeholder 3"/>
          <p:cNvSpPr>
            <a:spLocks noGrp="1"/>
          </p:cNvSpPr>
          <p:nvPr>
            <p:ph type="sldNum" sz="quarter" idx="12"/>
          </p:nvPr>
        </p:nvSpPr>
        <p:spPr/>
        <p:txBody>
          <a:bodyPr/>
          <a:lstStyle/>
          <a:p>
            <a:fld id="{80010DC6-E50D-4AD5-B6B3-57BA6206FAF5}" type="slidenum">
              <a:rPr lang="en-US" smtClean="0"/>
              <a:pPr/>
              <a:t>19</a:t>
            </a:fld>
            <a:endParaRPr lang="en-US"/>
          </a:p>
        </p:txBody>
      </p:sp>
      <p:sp>
        <p:nvSpPr>
          <p:cNvPr id="9" name="TextBox 8"/>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3144992427"/>
              </p:ext>
            </p:extLst>
          </p:nvPr>
        </p:nvGraphicFramePr>
        <p:xfrm>
          <a:off x="457200" y="1481137"/>
          <a:ext cx="7696199" cy="4995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376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52400" y="762000"/>
            <a:ext cx="86106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400" smtClean="0">
                <a:solidFill>
                  <a:schemeClr val="bg1"/>
                </a:solidFill>
              </a:rPr>
              <a:t>Asli Demirguc-Kunt</a:t>
            </a:r>
          </a:p>
          <a:p>
            <a:pPr marL="0" indent="0">
              <a:spcBef>
                <a:spcPts val="0"/>
              </a:spcBef>
              <a:buNone/>
            </a:pPr>
            <a:r>
              <a:rPr lang="en-US" sz="2400" smtClean="0">
                <a:solidFill>
                  <a:schemeClr val="bg1"/>
                </a:solidFill>
              </a:rPr>
              <a:t>Director of Research</a:t>
            </a:r>
          </a:p>
          <a:p>
            <a:pPr marL="0" indent="0">
              <a:spcBef>
                <a:spcPts val="0"/>
              </a:spcBef>
              <a:buNone/>
            </a:pPr>
            <a:r>
              <a:rPr lang="en-US" sz="2400" smtClean="0">
                <a:solidFill>
                  <a:schemeClr val="bg1"/>
                </a:solidFill>
              </a:rPr>
              <a:t>World Bank Group</a:t>
            </a:r>
          </a:p>
          <a:p>
            <a:pPr marL="0" indent="0">
              <a:buNone/>
            </a:pPr>
            <a:endParaRPr lang="en-US" sz="1800">
              <a:solidFill>
                <a:schemeClr val="bg1"/>
              </a:solidFill>
            </a:endParaRPr>
          </a:p>
          <a:p>
            <a:pPr marL="0" indent="0">
              <a:buNone/>
            </a:pPr>
            <a:r>
              <a:rPr lang="en-US" sz="4000" b="1" smtClean="0">
                <a:solidFill>
                  <a:schemeClr val="bg1"/>
                </a:solidFill>
              </a:rPr>
              <a:t>Financial Inclusion</a:t>
            </a:r>
            <a:endParaRPr lang="en-US" sz="1100" b="1" smtClean="0">
              <a:solidFill>
                <a:schemeClr val="bg1"/>
              </a:solidFill>
            </a:endParaRPr>
          </a:p>
          <a:p>
            <a:pPr>
              <a:buFont typeface="Arial" pitchFamily="34" charset="0"/>
              <a:buNone/>
            </a:pPr>
            <a:endParaRPr lang="en-US" sz="2100" b="1" i="1" smtClean="0">
              <a:solidFill>
                <a:schemeClr val="bg1"/>
              </a:solidFill>
            </a:endParaRPr>
          </a:p>
          <a:p>
            <a:pPr>
              <a:buFont typeface="Arial" pitchFamily="34" charset="0"/>
              <a:buNone/>
            </a:pPr>
            <a:endParaRPr lang="en-US" sz="800" b="1" smtClean="0">
              <a:solidFill>
                <a:schemeClr val="bg1"/>
              </a:solidFill>
            </a:endParaRPr>
          </a:p>
          <a:p>
            <a:pPr>
              <a:buFont typeface="Arial" pitchFamily="34" charset="0"/>
              <a:buNone/>
            </a:pPr>
            <a:endParaRPr lang="en-US" sz="800" b="1" smtClean="0">
              <a:solidFill>
                <a:schemeClr val="bg1"/>
              </a:solidFill>
            </a:endParaRPr>
          </a:p>
          <a:p>
            <a:pPr lvl="1">
              <a:buFont typeface="Arial" pitchFamily="34" charset="0"/>
              <a:buNone/>
            </a:pPr>
            <a:endParaRPr lang="en-US" sz="1100" b="1" smtClean="0">
              <a:solidFill>
                <a:schemeClr val="bg1"/>
              </a:solidFill>
            </a:endParaRPr>
          </a:p>
          <a:p>
            <a:pPr lvl="1">
              <a:buFont typeface="Arial" pitchFamily="34" charset="0"/>
              <a:buNone/>
            </a:pPr>
            <a:endParaRPr lang="en-US" sz="1100" b="1" smtClean="0">
              <a:solidFill>
                <a:schemeClr val="bg1"/>
              </a:solidFill>
            </a:endParaRPr>
          </a:p>
          <a:p>
            <a:pPr>
              <a:buFont typeface="Arial" pitchFamily="34" charset="0"/>
              <a:buNone/>
            </a:pPr>
            <a:endParaRPr lang="en-US" b="1" dirty="0">
              <a:solidFill>
                <a:schemeClr val="bg1"/>
              </a:solidFill>
            </a:endParaRPr>
          </a:p>
        </p:txBody>
      </p:sp>
    </p:spTree>
    <p:extLst>
      <p:ext uri="{BB962C8B-B14F-4D97-AF65-F5344CB8AC3E}">
        <p14:creationId xmlns:p14="http://schemas.microsoft.com/office/powerpoint/2010/main" val="505768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5105400"/>
          </a:xfrm>
        </p:spPr>
        <p:txBody>
          <a:bodyPr>
            <a:normAutofit/>
          </a:bodyPr>
          <a:lstStyle/>
          <a:p>
            <a:endParaRPr lang="en-US" sz="2000" dirty="0" smtClean="0">
              <a:solidFill>
                <a:schemeClr val="accent1">
                  <a:lumMod val="50000"/>
                </a:schemeClr>
              </a:solidFill>
            </a:endParaRPr>
          </a:p>
          <a:p>
            <a:endParaRPr lang="en-US" sz="2000" dirty="0">
              <a:solidFill>
                <a:schemeClr val="accent1">
                  <a:lumMod val="50000"/>
                </a:schemeClr>
              </a:solidFill>
            </a:endParaRPr>
          </a:p>
          <a:p>
            <a:r>
              <a:rPr lang="en-US" sz="2000" dirty="0" smtClean="0">
                <a:solidFill>
                  <a:schemeClr val="accent1">
                    <a:lumMod val="50000"/>
                  </a:schemeClr>
                </a:solidFill>
              </a:rPr>
              <a:t>To </a:t>
            </a:r>
            <a:r>
              <a:rPr lang="en-US" sz="2000" dirty="0">
                <a:solidFill>
                  <a:schemeClr val="accent1">
                    <a:lumMod val="50000"/>
                  </a:schemeClr>
                </a:solidFill>
              </a:rPr>
              <a:t>harness the promise of new </a:t>
            </a:r>
            <a:r>
              <a:rPr lang="en-US" sz="2000" dirty="0" smtClean="0">
                <a:solidFill>
                  <a:schemeClr val="accent1">
                    <a:lumMod val="50000"/>
                  </a:schemeClr>
                </a:solidFill>
              </a:rPr>
              <a:t>technologies…</a:t>
            </a:r>
          </a:p>
          <a:p>
            <a:endParaRPr lang="en-US" sz="2000" dirty="0" smtClean="0">
              <a:solidFill>
                <a:schemeClr val="accent1">
                  <a:lumMod val="50000"/>
                </a:schemeClr>
              </a:solidFill>
            </a:endParaRPr>
          </a:p>
          <a:p>
            <a:r>
              <a:rPr lang="en-US" sz="2000" dirty="0" smtClean="0">
                <a:solidFill>
                  <a:schemeClr val="accent1">
                    <a:lumMod val="50000"/>
                  </a:schemeClr>
                </a:solidFill>
              </a:rPr>
              <a:t>…. </a:t>
            </a:r>
            <a:r>
              <a:rPr lang="en-US" sz="2000" dirty="0">
                <a:solidFill>
                  <a:schemeClr val="accent1">
                    <a:lumMod val="50000"/>
                  </a:schemeClr>
                </a:solidFill>
              </a:rPr>
              <a:t>regulators need to allow competing financial service providers and consumers to take advantage of technological </a:t>
            </a:r>
            <a:r>
              <a:rPr lang="en-US" sz="2000" dirty="0" smtClean="0">
                <a:solidFill>
                  <a:schemeClr val="accent1">
                    <a:lumMod val="50000"/>
                  </a:schemeClr>
                </a:solidFill>
              </a:rPr>
              <a:t>innovations…</a:t>
            </a:r>
          </a:p>
          <a:p>
            <a:endParaRPr lang="en-US" sz="2000" dirty="0">
              <a:solidFill>
                <a:schemeClr val="accent1">
                  <a:lumMod val="50000"/>
                </a:schemeClr>
              </a:solidFill>
            </a:endParaRPr>
          </a:p>
          <a:p>
            <a:r>
              <a:rPr lang="en-US" sz="2000" dirty="0" smtClean="0">
                <a:solidFill>
                  <a:schemeClr val="accent1">
                    <a:lumMod val="50000"/>
                  </a:schemeClr>
                </a:solidFill>
              </a:rPr>
              <a:t>…coupled with strong prudential regulation and supervision to prevent overextension.</a:t>
            </a:r>
          </a:p>
          <a:p>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 Promise of technology</a:t>
            </a:r>
            <a:endParaRPr lang="en-US" sz="2800"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20</a:t>
            </a:fld>
            <a:endParaRPr lang="en-US"/>
          </a:p>
        </p:txBody>
      </p:sp>
      <p:sp>
        <p:nvSpPr>
          <p:cNvPr id="6" name="TextBox 5"/>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113480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42900" y="914400"/>
            <a:ext cx="8458200" cy="5276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accent1">
                    <a:lumMod val="50000"/>
                  </a:schemeClr>
                </a:solidFill>
              </a:rPr>
              <a:t>Product design that addresses market failures, meets consumers’ needs and overcomes behavioral problems can foster wider use of financial services</a:t>
            </a:r>
          </a:p>
          <a:p>
            <a:r>
              <a:rPr lang="en-US" sz="2000" dirty="0" smtClean="0">
                <a:solidFill>
                  <a:schemeClr val="accent1">
                    <a:lumMod val="50000"/>
                  </a:schemeClr>
                </a:solidFill>
              </a:rPr>
              <a:t>Example 1: commitment accounts</a:t>
            </a:r>
          </a:p>
          <a:p>
            <a:pPr>
              <a:buFont typeface="Arial" pitchFamily="34" charset="0"/>
              <a:buNone/>
            </a:pPr>
            <a:endParaRPr lang="en-US" sz="800" dirty="0" smtClean="0">
              <a:solidFill>
                <a:schemeClr val="bg2">
                  <a:lumMod val="10000"/>
                </a:schemeClr>
              </a:solidFill>
            </a:endParaRPr>
          </a:p>
          <a:p>
            <a:pPr>
              <a:buFont typeface="Arial" pitchFamily="34" charset="0"/>
              <a:buNone/>
            </a:pPr>
            <a:endParaRPr lang="en-US" sz="800" b="1" dirty="0" smtClean="0">
              <a:solidFill>
                <a:schemeClr val="bg2">
                  <a:lumMod val="10000"/>
                </a:schemeClr>
              </a:solidFill>
            </a:endParaRPr>
          </a:p>
          <a:p>
            <a:pPr>
              <a:buFont typeface="Arial" pitchFamily="34" charset="0"/>
              <a:buNone/>
            </a:pPr>
            <a:endParaRPr lang="en-US" sz="2100" i="1" dirty="0" smtClean="0">
              <a:solidFill>
                <a:schemeClr val="bg2">
                  <a:lumMod val="10000"/>
                </a:schemeClr>
              </a:solidFill>
            </a:endParaRPr>
          </a:p>
          <a:p>
            <a:pPr>
              <a:buFont typeface="Arial" pitchFamily="34" charset="0"/>
              <a:buNone/>
            </a:pPr>
            <a:endParaRPr lang="en-US" sz="800" dirty="0" smtClean="0">
              <a:solidFill>
                <a:schemeClr val="bg2">
                  <a:lumMod val="10000"/>
                </a:schemeClr>
              </a:solidFill>
            </a:endParaRPr>
          </a:p>
          <a:p>
            <a:pPr>
              <a:buFont typeface="Arial" pitchFamily="34" charset="0"/>
              <a:buNone/>
            </a:pPr>
            <a:endParaRPr lang="en-US" sz="800" dirty="0" smtClean="0">
              <a:solidFill>
                <a:schemeClr val="bg2">
                  <a:lumMod val="10000"/>
                </a:schemeClr>
              </a:solidFill>
            </a:endParaRPr>
          </a:p>
          <a:p>
            <a:pPr lvl="1">
              <a:buFont typeface="Arial" pitchFamily="34" charset="0"/>
              <a:buNone/>
            </a:pPr>
            <a:endParaRPr lang="en-US" sz="1100" dirty="0" smtClean="0">
              <a:solidFill>
                <a:schemeClr val="bg2">
                  <a:lumMod val="10000"/>
                </a:schemeClr>
              </a:solidFill>
            </a:endParaRPr>
          </a:p>
          <a:p>
            <a:pPr>
              <a:buFont typeface="Arial" pitchFamily="34" charset="0"/>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II. </a:t>
            </a:r>
            <a:r>
              <a:rPr lang="en-US" sz="2800" b="1" dirty="0">
                <a:solidFill>
                  <a:schemeClr val="accent1">
                    <a:lumMod val="50000"/>
                  </a:schemeClr>
                </a:solidFill>
              </a:rPr>
              <a:t>Product design, </a:t>
            </a:r>
            <a:r>
              <a:rPr lang="en-US" sz="2800" b="1" dirty="0" smtClean="0">
                <a:solidFill>
                  <a:schemeClr val="accent1">
                    <a:lumMod val="50000"/>
                  </a:schemeClr>
                </a:solidFill>
              </a:rPr>
              <a:t>business models</a:t>
            </a:r>
            <a:endParaRPr lang="en-US" sz="2800" dirty="0">
              <a:solidFill>
                <a:schemeClr val="accent1">
                  <a:lumMod val="50000"/>
                </a:schemeClr>
              </a:solidFill>
            </a:endParaRPr>
          </a:p>
        </p:txBody>
      </p:sp>
      <p:sp>
        <p:nvSpPr>
          <p:cNvPr id="4" name="Rectangle 3"/>
          <p:cNvSpPr/>
          <p:nvPr/>
        </p:nvSpPr>
        <p:spPr>
          <a:xfrm>
            <a:off x="4724400" y="5410200"/>
            <a:ext cx="184731" cy="369332"/>
          </a:xfrm>
          <a:prstGeom prst="rect">
            <a:avLst/>
          </a:prstGeom>
        </p:spPr>
        <p:txBody>
          <a:bodyPr wrap="none">
            <a:spAutoFit/>
          </a:bodyPr>
          <a:lstStyle/>
          <a:p>
            <a:endParaRPr lang="en-US" dirty="0"/>
          </a:p>
        </p:txBody>
      </p:sp>
      <p:sp>
        <p:nvSpPr>
          <p:cNvPr id="2" name="Slide Number Placeholder 1"/>
          <p:cNvSpPr>
            <a:spLocks noGrp="1"/>
          </p:cNvSpPr>
          <p:nvPr>
            <p:ph type="sldNum" sz="quarter" idx="12"/>
          </p:nvPr>
        </p:nvSpPr>
        <p:spPr/>
        <p:txBody>
          <a:bodyPr/>
          <a:lstStyle/>
          <a:p>
            <a:fld id="{80010DC6-E50D-4AD5-B6B3-57BA6206FAF5}" type="slidenum">
              <a:rPr lang="en-US" smtClean="0"/>
              <a:pPr/>
              <a:t>21</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1571844803"/>
              </p:ext>
            </p:extLst>
          </p:nvPr>
        </p:nvGraphicFramePr>
        <p:xfrm>
          <a:off x="5562600" y="1981200"/>
          <a:ext cx="3429000" cy="4209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616294928"/>
              </p:ext>
            </p:extLst>
          </p:nvPr>
        </p:nvGraphicFramePr>
        <p:xfrm>
          <a:off x="342900" y="1981199"/>
          <a:ext cx="5372100" cy="443059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
          <p:cNvSpPr txBox="1"/>
          <p:nvPr/>
        </p:nvSpPr>
        <p:spPr>
          <a:xfrm>
            <a:off x="263016" y="6400268"/>
            <a:ext cx="4646115" cy="4577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0" i="0" u="none" strike="noStrike" baseline="0" dirty="0" smtClean="0">
                <a:latin typeface="+mn-lt"/>
                <a:ea typeface="+mn-ea"/>
                <a:cs typeface="+mn-cs"/>
              </a:rPr>
              <a:t>Note: The exchange rate was MK145/USD during the study period.</a:t>
            </a:r>
          </a:p>
          <a:p>
            <a:r>
              <a:rPr lang="en-US" sz="1200" dirty="0"/>
              <a:t>Source: </a:t>
            </a:r>
            <a:r>
              <a:rPr lang="en-US" sz="1200" dirty="0" err="1" smtClean="0"/>
              <a:t>Brune</a:t>
            </a:r>
            <a:r>
              <a:rPr lang="cs-CZ" sz="1200" dirty="0" smtClean="0"/>
              <a:t>, Giné, </a:t>
            </a:r>
            <a:r>
              <a:rPr lang="en-US" sz="1200" dirty="0" smtClean="0"/>
              <a:t>and </a:t>
            </a:r>
            <a:r>
              <a:rPr lang="en-US" sz="1200" dirty="0"/>
              <a:t>others (2011). </a:t>
            </a:r>
          </a:p>
          <a:p>
            <a:endParaRPr lang="en-US" sz="1200" dirty="0"/>
          </a:p>
        </p:txBody>
      </p:sp>
    </p:spTree>
    <p:extLst>
      <p:ext uri="{BB962C8B-B14F-4D97-AF65-F5344CB8AC3E}">
        <p14:creationId xmlns:p14="http://schemas.microsoft.com/office/powerpoint/2010/main" val="652105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42900" y="914400"/>
            <a:ext cx="8458200" cy="5276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accent1">
                    <a:lumMod val="50000"/>
                  </a:schemeClr>
                </a:solidFill>
              </a:rPr>
              <a:t>Example 2: index insurance</a:t>
            </a: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r>
              <a:rPr lang="en-US" sz="2000" dirty="0" smtClean="0">
                <a:solidFill>
                  <a:schemeClr val="accent1">
                    <a:lumMod val="50000"/>
                  </a:schemeClr>
                </a:solidFill>
              </a:rPr>
              <a:t>New </a:t>
            </a:r>
            <a:r>
              <a:rPr lang="en-US" sz="2000" dirty="0">
                <a:solidFill>
                  <a:schemeClr val="accent1">
                    <a:lumMod val="50000"/>
                  </a:schemeClr>
                </a:solidFill>
              </a:rPr>
              <a:t>evidence: lack of </a:t>
            </a:r>
            <a:r>
              <a:rPr lang="en-US" sz="2000" dirty="0" smtClean="0">
                <a:solidFill>
                  <a:schemeClr val="accent1">
                    <a:lumMod val="50000"/>
                  </a:schemeClr>
                </a:solidFill>
              </a:rPr>
              <a:t>trust, liquidity </a:t>
            </a:r>
            <a:r>
              <a:rPr lang="en-US" sz="2000" dirty="0">
                <a:solidFill>
                  <a:schemeClr val="accent1">
                    <a:lumMod val="50000"/>
                  </a:schemeClr>
                </a:solidFill>
              </a:rPr>
              <a:t>constraints </a:t>
            </a:r>
            <a:r>
              <a:rPr lang="en-US" sz="2000" dirty="0" smtClean="0">
                <a:solidFill>
                  <a:schemeClr val="accent1">
                    <a:lumMod val="50000"/>
                  </a:schemeClr>
                </a:solidFill>
              </a:rPr>
              <a:t>constrain </a:t>
            </a:r>
            <a:r>
              <a:rPr lang="en-US" sz="2000" dirty="0">
                <a:solidFill>
                  <a:schemeClr val="accent1">
                    <a:lumMod val="50000"/>
                  </a:schemeClr>
                </a:solidFill>
              </a:rPr>
              <a:t>demand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a:t>
            </a:r>
            <a:r>
              <a:rPr lang="en-US" sz="2000" dirty="0">
                <a:solidFill>
                  <a:schemeClr val="accent1">
                    <a:lumMod val="50000"/>
                  </a:schemeClr>
                </a:solidFill>
              </a:rPr>
              <a:t>field experiment in India by Cole and others, 2012) </a:t>
            </a:r>
          </a:p>
          <a:p>
            <a:r>
              <a:rPr lang="en-US" sz="2000" dirty="0" smtClean="0">
                <a:solidFill>
                  <a:schemeClr val="accent1">
                    <a:lumMod val="50000"/>
                  </a:schemeClr>
                </a:solidFill>
              </a:rPr>
              <a:t>What helps: </a:t>
            </a:r>
            <a:r>
              <a:rPr lang="en-US" sz="2000" dirty="0">
                <a:solidFill>
                  <a:schemeClr val="accent1">
                    <a:lumMod val="50000"/>
                  </a:schemeClr>
                </a:solidFill>
              </a:rPr>
              <a:t>designing products to pay often and fast, an endorsement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by </a:t>
            </a:r>
            <a:r>
              <a:rPr lang="en-US" sz="2000" dirty="0">
                <a:solidFill>
                  <a:schemeClr val="accent1">
                    <a:lumMod val="50000"/>
                  </a:schemeClr>
                </a:solidFill>
              </a:rPr>
              <a:t>a well-regarded institution, simplification and consumer education</a:t>
            </a: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pPr>
              <a:buFont typeface="Arial" pitchFamily="34" charset="0"/>
              <a:buNone/>
            </a:pPr>
            <a:endParaRPr lang="en-US" sz="2000" dirty="0" smtClean="0">
              <a:solidFill>
                <a:schemeClr val="bg2">
                  <a:lumMod val="10000"/>
                </a:schemeClr>
              </a:solidFill>
            </a:endParaRPr>
          </a:p>
          <a:p>
            <a:pPr>
              <a:buFont typeface="Arial" pitchFamily="34" charset="0"/>
              <a:buNone/>
            </a:pPr>
            <a:endParaRPr lang="en-US" sz="2000" b="1" dirty="0" smtClean="0">
              <a:solidFill>
                <a:schemeClr val="bg2">
                  <a:lumMod val="10000"/>
                </a:schemeClr>
              </a:solidFill>
            </a:endParaRPr>
          </a:p>
          <a:p>
            <a:pPr>
              <a:buFont typeface="Arial" pitchFamily="34" charset="0"/>
              <a:buNone/>
            </a:pPr>
            <a:endParaRPr lang="en-US" sz="2000" i="1" dirty="0" smtClean="0">
              <a:solidFill>
                <a:schemeClr val="bg2">
                  <a:lumMod val="10000"/>
                </a:schemeClr>
              </a:solidFill>
            </a:endParaRPr>
          </a:p>
          <a:p>
            <a:pPr>
              <a:buFont typeface="Arial" pitchFamily="34" charset="0"/>
              <a:buNone/>
            </a:pPr>
            <a:endParaRPr lang="en-US" sz="2000" dirty="0" smtClean="0">
              <a:solidFill>
                <a:schemeClr val="bg2">
                  <a:lumMod val="10000"/>
                </a:schemeClr>
              </a:solidFill>
            </a:endParaRPr>
          </a:p>
          <a:p>
            <a:pPr>
              <a:buFont typeface="Arial" pitchFamily="34" charset="0"/>
              <a:buNone/>
            </a:pPr>
            <a:endParaRPr lang="en-US" sz="2000" dirty="0" smtClean="0">
              <a:solidFill>
                <a:schemeClr val="bg2">
                  <a:lumMod val="10000"/>
                </a:schemeClr>
              </a:solidFill>
            </a:endParaRPr>
          </a:p>
          <a:p>
            <a:pPr lvl="1">
              <a:buFont typeface="Arial" pitchFamily="34" charset="0"/>
              <a:buNone/>
            </a:pPr>
            <a:endParaRPr lang="en-US" sz="2000" dirty="0" smtClean="0">
              <a:solidFill>
                <a:schemeClr val="bg2">
                  <a:lumMod val="10000"/>
                </a:schemeClr>
              </a:solidFill>
            </a:endParaRPr>
          </a:p>
          <a:p>
            <a:pPr>
              <a:buFont typeface="Arial" pitchFamily="34" charset="0"/>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II. </a:t>
            </a:r>
            <a:r>
              <a:rPr lang="en-US" sz="2800" b="1" dirty="0">
                <a:solidFill>
                  <a:schemeClr val="accent1">
                    <a:lumMod val="50000"/>
                  </a:schemeClr>
                </a:solidFill>
              </a:rPr>
              <a:t>Product design, </a:t>
            </a:r>
            <a:r>
              <a:rPr lang="en-US" sz="2800" b="1" dirty="0" smtClean="0">
                <a:solidFill>
                  <a:schemeClr val="accent1">
                    <a:lumMod val="50000"/>
                  </a:schemeClr>
                </a:solidFill>
              </a:rPr>
              <a:t>business models</a:t>
            </a:r>
            <a:endParaRPr lang="en-US" sz="2800" dirty="0">
              <a:solidFill>
                <a:schemeClr val="accent1">
                  <a:lumMod val="50000"/>
                </a:schemeClr>
              </a:solidFill>
            </a:endParaRPr>
          </a:p>
        </p:txBody>
      </p:sp>
      <p:sp>
        <p:nvSpPr>
          <p:cNvPr id="4" name="Rectangle 3"/>
          <p:cNvSpPr/>
          <p:nvPr/>
        </p:nvSpPr>
        <p:spPr>
          <a:xfrm>
            <a:off x="4724400" y="5410200"/>
            <a:ext cx="184731" cy="369332"/>
          </a:xfrm>
          <a:prstGeom prst="rect">
            <a:avLst/>
          </a:prstGeom>
        </p:spPr>
        <p:txBody>
          <a:bodyPr wrap="none">
            <a:spAutoFit/>
          </a:bodyPr>
          <a:lstStyle/>
          <a:p>
            <a:endParaRPr lang="en-US" dirty="0"/>
          </a:p>
        </p:txBody>
      </p:sp>
      <p:sp>
        <p:nvSpPr>
          <p:cNvPr id="2" name="Slide Number Placeholder 1"/>
          <p:cNvSpPr>
            <a:spLocks noGrp="1"/>
          </p:cNvSpPr>
          <p:nvPr>
            <p:ph type="sldNum" sz="quarter" idx="12"/>
          </p:nvPr>
        </p:nvSpPr>
        <p:spPr/>
        <p:txBody>
          <a:bodyPr/>
          <a:lstStyle/>
          <a:p>
            <a:fld id="{80010DC6-E50D-4AD5-B6B3-57BA6206FAF5}" type="slidenum">
              <a:rPr lang="en-US" smtClean="0"/>
              <a:pPr/>
              <a:t>22</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sp>
        <p:nvSpPr>
          <p:cNvPr id="3" name="Rectangle 2"/>
          <p:cNvSpPr/>
          <p:nvPr/>
        </p:nvSpPr>
        <p:spPr>
          <a:xfrm>
            <a:off x="7010400" y="3995757"/>
            <a:ext cx="1219200" cy="461665"/>
          </a:xfrm>
          <a:prstGeom prst="rect">
            <a:avLst/>
          </a:prstGeom>
        </p:spPr>
        <p:txBody>
          <a:bodyPr wrap="square">
            <a:spAutoFit/>
          </a:bodyPr>
          <a:lstStyle/>
          <a:p>
            <a:r>
              <a:rPr lang="en-US" sz="1200" dirty="0" smtClean="0"/>
              <a:t>Source: Gin</a:t>
            </a:r>
            <a:r>
              <a:rPr lang="cs-CZ" sz="1200" dirty="0" smtClean="0"/>
              <a:t>é</a:t>
            </a:r>
            <a:r>
              <a:rPr lang="en-US" sz="1200" dirty="0" smtClean="0"/>
              <a:t> </a:t>
            </a:r>
            <a:r>
              <a:rPr lang="en-US" sz="1200" dirty="0"/>
              <a:t>and Yang, 2009</a:t>
            </a:r>
          </a:p>
        </p:txBody>
      </p:sp>
      <p:graphicFrame>
        <p:nvGraphicFramePr>
          <p:cNvPr id="11" name="Chart 10"/>
          <p:cNvGraphicFramePr>
            <a:graphicFrameLocks/>
          </p:cNvGraphicFramePr>
          <p:nvPr>
            <p:extLst>
              <p:ext uri="{D42A27DB-BD31-4B8C-83A1-F6EECF244321}">
                <p14:modId xmlns:p14="http://schemas.microsoft.com/office/powerpoint/2010/main" val="3597623274"/>
              </p:ext>
            </p:extLst>
          </p:nvPr>
        </p:nvGraphicFramePr>
        <p:xfrm>
          <a:off x="1676400" y="1295400"/>
          <a:ext cx="50292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7529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883629"/>
            <a:ext cx="8458200" cy="1828800"/>
          </a:xfrm>
        </p:spPr>
        <p:txBody>
          <a:bodyPr>
            <a:normAutofit/>
          </a:bodyPr>
          <a:lstStyle/>
          <a:p>
            <a:r>
              <a:rPr lang="en-US" sz="2000" dirty="0" smtClean="0">
                <a:solidFill>
                  <a:schemeClr val="accent1">
                    <a:lumMod val="50000"/>
                  </a:schemeClr>
                </a:solidFill>
              </a:rPr>
              <a:t>Example of an innovative business model: </a:t>
            </a:r>
            <a:r>
              <a:rPr lang="en-US" sz="2000" dirty="0" err="1" smtClean="0">
                <a:solidFill>
                  <a:schemeClr val="accent1">
                    <a:lumMod val="50000"/>
                  </a:schemeClr>
                </a:solidFill>
              </a:rPr>
              <a:t>Banco</a:t>
            </a:r>
            <a:r>
              <a:rPr lang="en-US" sz="2000" dirty="0" smtClean="0">
                <a:solidFill>
                  <a:schemeClr val="accent1">
                    <a:lumMod val="50000"/>
                  </a:schemeClr>
                </a:solidFill>
              </a:rPr>
              <a:t> Azteca, Mexico</a:t>
            </a:r>
          </a:p>
          <a:p>
            <a:r>
              <a:rPr lang="en-US" sz="2000" dirty="0" smtClean="0">
                <a:solidFill>
                  <a:schemeClr val="accent1">
                    <a:lumMod val="50000"/>
                  </a:schemeClr>
                </a:solidFill>
              </a:rPr>
              <a:t>Improved access can </a:t>
            </a:r>
            <a:r>
              <a:rPr lang="en-US" sz="2000" dirty="0">
                <a:solidFill>
                  <a:schemeClr val="accent1">
                    <a:lumMod val="50000"/>
                  </a:schemeClr>
                </a:solidFill>
              </a:rPr>
              <a:t>be achieved by leveraging existing relationships</a:t>
            </a:r>
          </a:p>
          <a:p>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a:solidFill>
                  <a:schemeClr val="accent1">
                    <a:lumMod val="50000"/>
                  </a:schemeClr>
                </a:solidFill>
              </a:rPr>
              <a:t>II. Product design, business models</a:t>
            </a:r>
            <a:endParaRPr lang="en-US" sz="2800" dirty="0">
              <a:solidFill>
                <a:schemeClr val="accent1">
                  <a:lumMod val="50000"/>
                </a:schemeClr>
              </a:solidFill>
            </a:endParaRPr>
          </a:p>
        </p:txBody>
      </p:sp>
      <p:sp>
        <p:nvSpPr>
          <p:cNvPr id="2" name="Rectangle 1"/>
          <p:cNvSpPr/>
          <p:nvPr/>
        </p:nvSpPr>
        <p:spPr>
          <a:xfrm>
            <a:off x="228600" y="6490842"/>
            <a:ext cx="6096000" cy="276999"/>
          </a:xfrm>
          <a:prstGeom prst="rect">
            <a:avLst/>
          </a:prstGeom>
        </p:spPr>
        <p:txBody>
          <a:bodyPr wrap="square">
            <a:spAutoFit/>
          </a:bodyPr>
          <a:lstStyle/>
          <a:p>
            <a:r>
              <a:rPr lang="en-US" sz="1200" dirty="0"/>
              <a:t>Source: Bruhn and Love (forthcoming)</a:t>
            </a:r>
          </a:p>
        </p:txBody>
      </p:sp>
      <p:sp>
        <p:nvSpPr>
          <p:cNvPr id="4" name="Slide Number Placeholder 3"/>
          <p:cNvSpPr>
            <a:spLocks noGrp="1"/>
          </p:cNvSpPr>
          <p:nvPr>
            <p:ph type="sldNum" sz="quarter" idx="12"/>
          </p:nvPr>
        </p:nvSpPr>
        <p:spPr/>
        <p:txBody>
          <a:bodyPr/>
          <a:lstStyle/>
          <a:p>
            <a:fld id="{80010DC6-E50D-4AD5-B6B3-57BA6206FAF5}" type="slidenum">
              <a:rPr lang="en-US" smtClean="0"/>
              <a:pPr/>
              <a:t>23</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2572608988"/>
              </p:ext>
            </p:extLst>
          </p:nvPr>
        </p:nvGraphicFramePr>
        <p:xfrm>
          <a:off x="457200" y="1752600"/>
          <a:ext cx="7543799" cy="4738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211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5105400"/>
          </a:xfrm>
        </p:spPr>
        <p:txBody>
          <a:bodyPr>
            <a:normAutofit/>
          </a:bodyPr>
          <a:lstStyle/>
          <a:p>
            <a:r>
              <a:rPr lang="en-US" sz="2000" dirty="0" smtClean="0">
                <a:solidFill>
                  <a:schemeClr val="accent1">
                    <a:lumMod val="50000"/>
                  </a:schemeClr>
                </a:solidFill>
              </a:rPr>
              <a:t>Classroom-based financial education for general population do not work</a:t>
            </a:r>
          </a:p>
          <a:p>
            <a:r>
              <a:rPr lang="en-US" sz="2000" dirty="0" smtClean="0">
                <a:solidFill>
                  <a:schemeClr val="accent1">
                    <a:lumMod val="50000"/>
                  </a:schemeClr>
                </a:solidFill>
              </a:rPr>
              <a:t>Financial </a:t>
            </a:r>
            <a:r>
              <a:rPr lang="en-US" sz="2000" dirty="0">
                <a:solidFill>
                  <a:schemeClr val="accent1">
                    <a:lumMod val="50000"/>
                  </a:schemeClr>
                </a:solidFill>
              </a:rPr>
              <a:t>literacy can be increased by well-designed, targeted interventions</a:t>
            </a:r>
          </a:p>
          <a:p>
            <a:r>
              <a:rPr lang="en-US" sz="2000" dirty="0" smtClean="0">
                <a:solidFill>
                  <a:schemeClr val="accent1">
                    <a:lumMod val="50000"/>
                  </a:schemeClr>
                </a:solidFill>
              </a:rPr>
              <a:t>More </a:t>
            </a:r>
            <a:r>
              <a:rPr lang="en-US" sz="2000" dirty="0">
                <a:solidFill>
                  <a:schemeClr val="accent1">
                    <a:lumMod val="50000"/>
                  </a:schemeClr>
                </a:solidFill>
              </a:rPr>
              <a:t>likely to work </a:t>
            </a:r>
            <a:r>
              <a:rPr lang="en-US" sz="2000" dirty="0" smtClean="0">
                <a:solidFill>
                  <a:schemeClr val="accent1">
                    <a:lumMod val="50000"/>
                  </a:schemeClr>
                </a:solidFill>
              </a:rPr>
              <a:t>in “teachable </a:t>
            </a:r>
            <a:r>
              <a:rPr lang="en-US" sz="2000" dirty="0">
                <a:solidFill>
                  <a:schemeClr val="accent1">
                    <a:lumMod val="50000"/>
                  </a:schemeClr>
                </a:solidFill>
              </a:rPr>
              <a:t>moments” </a:t>
            </a:r>
            <a:r>
              <a:rPr lang="en-US" sz="2000" dirty="0" smtClean="0">
                <a:solidFill>
                  <a:schemeClr val="accent1">
                    <a:lumMod val="50000"/>
                  </a:schemeClr>
                </a:solidFill>
              </a:rPr>
              <a:t>(e.g., new job, new mortgage)</a:t>
            </a:r>
          </a:p>
          <a:p>
            <a:r>
              <a:rPr lang="en-US" sz="2000" dirty="0" smtClean="0">
                <a:solidFill>
                  <a:schemeClr val="accent1">
                    <a:lumMod val="50000"/>
                  </a:schemeClr>
                </a:solidFill>
              </a:rPr>
              <a:t>Especially </a:t>
            </a:r>
            <a:r>
              <a:rPr lang="en-US" sz="2000" dirty="0">
                <a:solidFill>
                  <a:schemeClr val="accent1">
                    <a:lumMod val="50000"/>
                  </a:schemeClr>
                </a:solidFill>
              </a:rPr>
              <a:t>beneficial for people with limited financial </a:t>
            </a:r>
            <a:r>
              <a:rPr lang="en-US" sz="2000" dirty="0" smtClean="0">
                <a:solidFill>
                  <a:schemeClr val="accent1">
                    <a:lumMod val="50000"/>
                  </a:schemeClr>
                </a:solidFill>
              </a:rPr>
              <a:t>skills</a:t>
            </a:r>
            <a:endParaRPr lang="en-US" sz="2000" dirty="0">
              <a:solidFill>
                <a:schemeClr val="accent1">
                  <a:lumMod val="50000"/>
                </a:schemeClr>
              </a:solidFill>
            </a:endParaRPr>
          </a:p>
          <a:p>
            <a:r>
              <a:rPr lang="en-US" sz="2000" dirty="0">
                <a:solidFill>
                  <a:schemeClr val="accent1">
                    <a:lumMod val="50000"/>
                  </a:schemeClr>
                </a:solidFill>
              </a:rPr>
              <a:t>It helps to leverage social </a:t>
            </a:r>
            <a:r>
              <a:rPr lang="en-US" sz="2000" dirty="0" smtClean="0">
                <a:solidFill>
                  <a:schemeClr val="accent1">
                    <a:lumMod val="50000"/>
                  </a:schemeClr>
                </a:solidFill>
              </a:rPr>
              <a:t>networks (e.g., involve both parents and children)</a:t>
            </a:r>
            <a:endParaRPr lang="en-US" sz="2000" dirty="0">
              <a:solidFill>
                <a:schemeClr val="accent1">
                  <a:lumMod val="50000"/>
                </a:schemeClr>
              </a:solidFill>
            </a:endParaRPr>
          </a:p>
          <a:p>
            <a:r>
              <a:rPr lang="en-US" sz="2000" dirty="0" smtClean="0">
                <a:solidFill>
                  <a:schemeClr val="accent1">
                    <a:lumMod val="50000"/>
                  </a:schemeClr>
                </a:solidFill>
              </a:rPr>
              <a:t>“Rule </a:t>
            </a:r>
            <a:r>
              <a:rPr lang="en-US" sz="2000" dirty="0">
                <a:solidFill>
                  <a:schemeClr val="accent1">
                    <a:lumMod val="50000"/>
                  </a:schemeClr>
                </a:solidFill>
              </a:rPr>
              <a:t>of thumb” training helps by avoiding information </a:t>
            </a:r>
            <a:r>
              <a:rPr lang="en-US" sz="2000" dirty="0" smtClean="0">
                <a:solidFill>
                  <a:schemeClr val="accent1">
                    <a:lumMod val="50000"/>
                  </a:schemeClr>
                </a:solidFill>
              </a:rPr>
              <a:t>overload</a:t>
            </a:r>
          </a:p>
          <a:p>
            <a:r>
              <a:rPr lang="en-US" sz="2000" dirty="0" smtClean="0">
                <a:solidFill>
                  <a:schemeClr val="accent1">
                    <a:lumMod val="50000"/>
                  </a:schemeClr>
                </a:solidFill>
              </a:rPr>
              <a:t>New delivery </a:t>
            </a:r>
            <a:r>
              <a:rPr lang="en-US" sz="2000" dirty="0">
                <a:solidFill>
                  <a:schemeClr val="accent1">
                    <a:lumMod val="50000"/>
                  </a:schemeClr>
                </a:solidFill>
              </a:rPr>
              <a:t>channels show </a:t>
            </a:r>
            <a:r>
              <a:rPr lang="en-US" sz="2000" dirty="0" smtClean="0">
                <a:solidFill>
                  <a:schemeClr val="accent1">
                    <a:lumMod val="50000"/>
                  </a:schemeClr>
                </a:solidFill>
              </a:rPr>
              <a:t>promise—example: messages </a:t>
            </a:r>
            <a:r>
              <a:rPr lang="en-US" sz="2000" dirty="0">
                <a:solidFill>
                  <a:schemeClr val="accent1">
                    <a:lumMod val="50000"/>
                  </a:schemeClr>
                </a:solidFill>
              </a:rPr>
              <a:t>in soap </a:t>
            </a:r>
            <a:r>
              <a:rPr lang="en-US" sz="2000" dirty="0" smtClean="0">
                <a:solidFill>
                  <a:schemeClr val="accent1">
                    <a:lumMod val="50000"/>
                  </a:schemeClr>
                </a:solidFill>
              </a:rPr>
              <a:t>operas</a:t>
            </a:r>
            <a:endParaRPr lang="en-US" sz="2000" dirty="0">
              <a:solidFill>
                <a:schemeClr val="accent1">
                  <a:lumMod val="50000"/>
                </a:schemeClr>
              </a:solidFill>
            </a:endParaRPr>
          </a:p>
          <a:p>
            <a:pPr>
              <a:buNone/>
            </a:pPr>
            <a:endParaRPr lang="en-US" sz="18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III. Financial capability</a:t>
            </a:r>
            <a:endParaRPr lang="en-US" sz="2800"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24</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084" y="3904370"/>
            <a:ext cx="3663832" cy="268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201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458200" cy="5791200"/>
          </a:xfrm>
        </p:spPr>
        <p:txBody>
          <a:bodyPr>
            <a:normAutofit fontScale="92500" lnSpcReduction="10000"/>
          </a:bodyPr>
          <a:lstStyle/>
          <a:p>
            <a:r>
              <a:rPr lang="en-US" sz="2000" dirty="0" smtClean="0">
                <a:solidFill>
                  <a:schemeClr val="accent1">
                    <a:lumMod val="50000"/>
                  </a:schemeClr>
                </a:solidFill>
              </a:rPr>
              <a:t>Financial literacy messages seem to have a real-world effect…</a:t>
            </a: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smtClean="0">
              <a:solidFill>
                <a:schemeClr val="accent1">
                  <a:lumMod val="50000"/>
                </a:schemeClr>
              </a:solidFill>
            </a:endParaRPr>
          </a:p>
          <a:p>
            <a:endParaRPr lang="en-US" sz="2000" dirty="0" smtClean="0">
              <a:solidFill>
                <a:schemeClr val="accent1">
                  <a:lumMod val="50000"/>
                </a:schemeClr>
              </a:solidFill>
            </a:endParaRPr>
          </a:p>
          <a:p>
            <a:r>
              <a:rPr lang="en-US" sz="2000" dirty="0" smtClean="0">
                <a:solidFill>
                  <a:schemeClr val="accent1">
                    <a:lumMod val="50000"/>
                  </a:schemeClr>
                </a:solidFill>
              </a:rPr>
              <a:t>… but the effect is short-lived – need to repeat / reinforce</a:t>
            </a: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III. Financial capability</a:t>
            </a:r>
            <a:endParaRPr lang="en-US" sz="2800" dirty="0">
              <a:solidFill>
                <a:schemeClr val="accent1">
                  <a:lumMod val="50000"/>
                </a:schemeClr>
              </a:solidFill>
            </a:endParaRPr>
          </a:p>
        </p:txBody>
      </p:sp>
      <p:sp>
        <p:nvSpPr>
          <p:cNvPr id="2" name="Rectangle 1"/>
          <p:cNvSpPr/>
          <p:nvPr/>
        </p:nvSpPr>
        <p:spPr>
          <a:xfrm>
            <a:off x="8057361" y="5410200"/>
            <a:ext cx="1086639" cy="461665"/>
          </a:xfrm>
          <a:prstGeom prst="rect">
            <a:avLst/>
          </a:prstGeom>
        </p:spPr>
        <p:txBody>
          <a:bodyPr wrap="square">
            <a:spAutoFit/>
          </a:bodyPr>
          <a:lstStyle/>
          <a:p>
            <a:r>
              <a:rPr lang="en-US" sz="1200" dirty="0"/>
              <a:t>Source: Berg and </a:t>
            </a:r>
            <a:r>
              <a:rPr lang="en-US" sz="1200" dirty="0" smtClean="0"/>
              <a:t>Zia (2013)</a:t>
            </a:r>
          </a:p>
        </p:txBody>
      </p:sp>
      <p:sp>
        <p:nvSpPr>
          <p:cNvPr id="6" name="Slide Number Placeholder 5"/>
          <p:cNvSpPr>
            <a:spLocks noGrp="1"/>
          </p:cNvSpPr>
          <p:nvPr>
            <p:ph type="sldNum" sz="quarter" idx="12"/>
          </p:nvPr>
        </p:nvSpPr>
        <p:spPr/>
        <p:txBody>
          <a:bodyPr/>
          <a:lstStyle/>
          <a:p>
            <a:fld id="{80010DC6-E50D-4AD5-B6B3-57BA6206FAF5}" type="slidenum">
              <a:rPr lang="en-US" smtClean="0"/>
              <a:pPr/>
              <a:t>25</a:t>
            </a:fld>
            <a:endParaRPr lang="en-US"/>
          </a:p>
        </p:txBody>
      </p:sp>
      <p:sp>
        <p:nvSpPr>
          <p:cNvPr id="11" name="TextBox 10"/>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3163817654"/>
              </p:ext>
            </p:extLst>
          </p:nvPr>
        </p:nvGraphicFramePr>
        <p:xfrm>
          <a:off x="914401" y="1371600"/>
          <a:ext cx="7172572" cy="4571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8666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14400"/>
            <a:ext cx="8572500" cy="5257800"/>
          </a:xfrm>
        </p:spPr>
        <p:txBody>
          <a:bodyPr>
            <a:normAutofit/>
          </a:bodyPr>
          <a:lstStyle/>
          <a:p>
            <a:r>
              <a:rPr lang="en-US" sz="2000" dirty="0" smtClean="0">
                <a:solidFill>
                  <a:schemeClr val="accent1">
                    <a:lumMod val="50000"/>
                  </a:schemeClr>
                </a:solidFill>
              </a:rPr>
              <a:t>Financial inclusion: critical role in </a:t>
            </a:r>
            <a:r>
              <a:rPr lang="en-US" sz="2000" dirty="0">
                <a:solidFill>
                  <a:schemeClr val="accent1">
                    <a:lumMod val="50000"/>
                  </a:schemeClr>
                </a:solidFill>
              </a:rPr>
              <a:t>sustainable development, reducing poverty, boosting shared </a:t>
            </a:r>
            <a:r>
              <a:rPr lang="en-US" sz="2000" dirty="0" smtClean="0">
                <a:solidFill>
                  <a:schemeClr val="accent1">
                    <a:lumMod val="50000"/>
                  </a:schemeClr>
                </a:solidFill>
              </a:rPr>
              <a:t>prosperity</a:t>
            </a:r>
            <a:endParaRPr lang="en-US" sz="2000" dirty="0">
              <a:solidFill>
                <a:schemeClr val="accent1">
                  <a:lumMod val="50000"/>
                </a:schemeClr>
              </a:solidFill>
            </a:endParaRPr>
          </a:p>
          <a:p>
            <a:endParaRPr lang="en-US" sz="2000" dirty="0" smtClean="0">
              <a:solidFill>
                <a:schemeClr val="accent1">
                  <a:lumMod val="50000"/>
                </a:schemeClr>
              </a:solidFill>
            </a:endParaRPr>
          </a:p>
          <a:p>
            <a:r>
              <a:rPr lang="en-US" sz="2000" dirty="0" smtClean="0">
                <a:solidFill>
                  <a:schemeClr val="accent1">
                    <a:lumMod val="50000"/>
                  </a:schemeClr>
                </a:solidFill>
              </a:rPr>
              <a:t>Financial inclusion varies widely around the world; poor people and young and small firms face the greatest barriers </a:t>
            </a:r>
          </a:p>
          <a:p>
            <a:endParaRPr lang="en-US" sz="2000" dirty="0">
              <a:solidFill>
                <a:schemeClr val="accent1">
                  <a:lumMod val="50000"/>
                </a:schemeClr>
              </a:solidFill>
            </a:endParaRPr>
          </a:p>
          <a:p>
            <a:r>
              <a:rPr lang="en-US" sz="2000" dirty="0" smtClean="0">
                <a:solidFill>
                  <a:schemeClr val="accent1">
                    <a:lumMod val="50000"/>
                  </a:schemeClr>
                </a:solidFill>
              </a:rPr>
              <a:t>Innovative technologies, services, business models, and delivery channels hold much promise for increasing financial inclusion</a:t>
            </a:r>
          </a:p>
          <a:p>
            <a:endParaRPr lang="en-US" sz="2000" dirty="0" smtClean="0">
              <a:solidFill>
                <a:schemeClr val="accent1">
                  <a:lumMod val="50000"/>
                </a:schemeClr>
              </a:solidFill>
            </a:endParaRPr>
          </a:p>
          <a:p>
            <a:r>
              <a:rPr lang="en-US" sz="2000" dirty="0" smtClean="0">
                <a:solidFill>
                  <a:schemeClr val="accent1">
                    <a:lumMod val="50000"/>
                  </a:schemeClr>
                </a:solidFill>
              </a:rPr>
              <a:t>The role of policy is to address market and government failures, not to increase inclusion for inclusion’s sake</a:t>
            </a:r>
          </a:p>
          <a:p>
            <a:endParaRPr lang="en-US" sz="2000" dirty="0" smtClean="0">
              <a:solidFill>
                <a:schemeClr val="accent1">
                  <a:lumMod val="50000"/>
                </a:schemeClr>
              </a:solidFill>
            </a:endParaRPr>
          </a:p>
          <a:p>
            <a:r>
              <a:rPr lang="en-US" sz="2000" dirty="0" smtClean="0">
                <a:solidFill>
                  <a:schemeClr val="accent1">
                    <a:lumMod val="50000"/>
                  </a:schemeClr>
                </a:solidFill>
              </a:rPr>
              <a:t>Key areas: strengthening regulations, improving information environment, ensuring competition among providers, educating &amp; protecting customers.</a:t>
            </a:r>
          </a:p>
          <a:p>
            <a:pPr>
              <a:buNone/>
            </a:pPr>
            <a:endParaRPr lang="en-US" sz="2000" dirty="0" smtClean="0">
              <a:solidFill>
                <a:schemeClr val="accent1">
                  <a:lumMod val="5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Main messages</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26</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Focus Areas                                      </a:t>
            </a:r>
            <a:r>
              <a:rPr lang="en-US" sz="1200" b="1" dirty="0" smtClean="0">
                <a:solidFill>
                  <a:schemeClr val="accent1">
                    <a:lumMod val="50000"/>
                  </a:schemeClr>
                </a:solidFill>
              </a:rPr>
              <a:t>Main Messages</a:t>
            </a:r>
            <a:endParaRPr lang="en-US" sz="1200" b="1" dirty="0">
              <a:solidFill>
                <a:schemeClr val="accent1">
                  <a:lumMod val="50000"/>
                </a:schemeClr>
              </a:solidFill>
            </a:endParaRPr>
          </a:p>
        </p:txBody>
      </p:sp>
    </p:spTree>
    <p:extLst>
      <p:ext uri="{BB962C8B-B14F-4D97-AF65-F5344CB8AC3E}">
        <p14:creationId xmlns:p14="http://schemas.microsoft.com/office/powerpoint/2010/main" val="1262876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534400" cy="4648200"/>
          </a:xfrm>
        </p:spPr>
        <p:txBody>
          <a:bodyPr>
            <a:noAutofit/>
          </a:bodyPr>
          <a:lstStyle/>
          <a:p>
            <a:r>
              <a:rPr lang="en-US" sz="2000" dirty="0" smtClean="0">
                <a:solidFill>
                  <a:schemeClr val="accent1">
                    <a:lumMod val="50000"/>
                  </a:schemeClr>
                </a:solidFill>
              </a:rPr>
              <a:t>Increased policy interest</a:t>
            </a:r>
          </a:p>
          <a:p>
            <a:pPr lvl="1"/>
            <a:r>
              <a:rPr lang="en-US" sz="1600" dirty="0" smtClean="0">
                <a:solidFill>
                  <a:schemeClr val="accent1">
                    <a:lumMod val="50000"/>
                  </a:schemeClr>
                </a:solidFill>
              </a:rPr>
              <a:t>Over 50 countries: formal targets and strategies for financial inclusion</a:t>
            </a:r>
          </a:p>
          <a:p>
            <a:pPr lvl="1"/>
            <a:r>
              <a:rPr lang="en-US" sz="1600" dirty="0" smtClean="0">
                <a:solidFill>
                  <a:schemeClr val="accent1">
                    <a:lumMod val="50000"/>
                  </a:schemeClr>
                </a:solidFill>
              </a:rPr>
              <a:t>WBG President: has called for achieving universal financial access by 2020</a:t>
            </a:r>
          </a:p>
          <a:p>
            <a:pPr marL="457200" lvl="1" indent="0">
              <a:buNone/>
            </a:pPr>
            <a:endParaRPr lang="en-US" sz="2000" dirty="0" smtClean="0">
              <a:solidFill>
                <a:schemeClr val="accent1">
                  <a:lumMod val="50000"/>
                </a:schemeClr>
              </a:solidFill>
            </a:endParaRPr>
          </a:p>
          <a:p>
            <a:r>
              <a:rPr lang="en-US" sz="2000" dirty="0" smtClean="0">
                <a:solidFill>
                  <a:schemeClr val="accent1">
                    <a:lumMod val="50000"/>
                  </a:schemeClr>
                </a:solidFill>
              </a:rPr>
              <a:t>Critical role in reducing poverty, boosting shared prosperity</a:t>
            </a:r>
          </a:p>
          <a:p>
            <a:endParaRPr lang="en-US" sz="2000" dirty="0" smtClean="0">
              <a:solidFill>
                <a:schemeClr val="accent1">
                  <a:lumMod val="50000"/>
                </a:schemeClr>
              </a:solidFill>
            </a:endParaRPr>
          </a:p>
          <a:p>
            <a:r>
              <a:rPr lang="en-US" sz="2000" dirty="0" smtClean="0">
                <a:solidFill>
                  <a:schemeClr val="accent1">
                    <a:lumMod val="50000"/>
                  </a:schemeClr>
                </a:solidFill>
              </a:rPr>
              <a:t>Enables </a:t>
            </a:r>
            <a:r>
              <a:rPr lang="en-US" sz="2000" dirty="0">
                <a:solidFill>
                  <a:schemeClr val="accent1">
                    <a:lumMod val="50000"/>
                  </a:schemeClr>
                </a:solidFill>
              </a:rPr>
              <a:t>poor people to save and borrow, allowing them to build assets, invest in education and entrepreneurial ventures, </a:t>
            </a:r>
            <a:r>
              <a:rPr lang="en-US" sz="2000" dirty="0" smtClean="0">
                <a:solidFill>
                  <a:schemeClr val="accent1">
                    <a:lumMod val="50000"/>
                  </a:schemeClr>
                </a:solidFill>
              </a:rPr>
              <a:t>thus improving </a:t>
            </a:r>
            <a:r>
              <a:rPr lang="en-US" sz="2000" dirty="0">
                <a:solidFill>
                  <a:schemeClr val="accent1">
                    <a:lumMod val="50000"/>
                  </a:schemeClr>
                </a:solidFill>
              </a:rPr>
              <a:t>their livelihoods</a:t>
            </a:r>
          </a:p>
          <a:p>
            <a:endParaRPr lang="en-US" sz="2000" dirty="0" smtClean="0">
              <a:solidFill>
                <a:schemeClr val="accent1">
                  <a:lumMod val="50000"/>
                </a:schemeClr>
              </a:solidFill>
            </a:endParaRPr>
          </a:p>
          <a:p>
            <a:r>
              <a:rPr lang="en-US" sz="2000" dirty="0" smtClean="0">
                <a:solidFill>
                  <a:schemeClr val="accent1">
                    <a:lumMod val="50000"/>
                  </a:schemeClr>
                </a:solidFill>
              </a:rPr>
              <a:t>New empirical evidence on financial inclusion and its effects</a:t>
            </a:r>
            <a:endParaRPr lang="en-US" sz="2000" dirty="0">
              <a:solidFill>
                <a:schemeClr val="accent1">
                  <a:lumMod val="50000"/>
                </a:schemeClr>
              </a:solidFill>
            </a:endParaRPr>
          </a:p>
          <a:p>
            <a:endParaRPr lang="en-US" sz="2000" dirty="0" smtClean="0">
              <a:solidFill>
                <a:schemeClr val="bg2">
                  <a:lumMod val="10000"/>
                </a:schemeClr>
              </a:solidFill>
            </a:endParaRPr>
          </a:p>
          <a:p>
            <a:pPr lvl="1"/>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b="1" dirty="0" smtClean="0">
              <a:solidFill>
                <a:schemeClr val="bg2">
                  <a:lumMod val="10000"/>
                </a:schemeClr>
              </a:solidFill>
            </a:endParaRPr>
          </a:p>
          <a:p>
            <a:pPr>
              <a:buNone/>
            </a:pPr>
            <a:endParaRPr lang="en-US" sz="20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Why financial inclusion ?</a:t>
            </a:r>
            <a:endParaRPr lang="en-US" sz="2800"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3</a:t>
            </a:fld>
            <a:endParaRPr lang="en-US" dirty="0"/>
          </a:p>
        </p:txBody>
      </p:sp>
      <p:sp>
        <p:nvSpPr>
          <p:cNvPr id="7" name="TextBox 6"/>
          <p:cNvSpPr txBox="1"/>
          <p:nvPr/>
        </p:nvSpPr>
        <p:spPr>
          <a:xfrm>
            <a:off x="0" y="2"/>
            <a:ext cx="9144000" cy="276999"/>
          </a:xfrm>
          <a:prstGeom prst="rect">
            <a:avLst/>
          </a:prstGeom>
          <a:noFill/>
        </p:spPr>
        <p:txBody>
          <a:bodyPr wrap="square" rtlCol="0">
            <a:spAutoFit/>
          </a:bodyPr>
          <a:lstStyle/>
          <a:p>
            <a:r>
              <a:rPr lang="en-US" sz="1200" b="1"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1206728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 </a:t>
            </a:r>
            <a:r>
              <a:rPr lang="en-US" sz="3600" dirty="0" smtClean="0"/>
              <a:t/>
            </a:r>
            <a:br>
              <a:rPr lang="en-US" sz="3600" dirty="0" smtClean="0"/>
            </a:br>
            <a:endParaRPr lang="en-US" sz="3600" dirty="0"/>
          </a:p>
        </p:txBody>
      </p:sp>
      <p:sp>
        <p:nvSpPr>
          <p:cNvPr id="7" name="Rectangle 6"/>
          <p:cNvSpPr/>
          <p:nvPr/>
        </p:nvSpPr>
        <p:spPr>
          <a:xfrm>
            <a:off x="0" y="304800"/>
            <a:ext cx="9144000" cy="523220"/>
          </a:xfrm>
          <a:prstGeom prst="rect">
            <a:avLst/>
          </a:prstGeom>
        </p:spPr>
        <p:txBody>
          <a:bodyPr wrap="square">
            <a:spAutoFit/>
          </a:bodyPr>
          <a:lstStyle/>
          <a:p>
            <a:pPr lvl="0" algn="ctr">
              <a:spcBef>
                <a:spcPct val="0"/>
              </a:spcBef>
              <a:defRPr/>
            </a:pPr>
            <a:r>
              <a:rPr lang="en-US" sz="2800" b="1" dirty="0" smtClean="0">
                <a:solidFill>
                  <a:schemeClr val="accent1">
                    <a:lumMod val="50000"/>
                  </a:schemeClr>
                </a:solidFill>
              </a:rPr>
              <a:t>Global views: </a:t>
            </a:r>
            <a:r>
              <a:rPr lang="en-US" sz="2800" b="1" i="1" dirty="0" smtClean="0">
                <a:solidFill>
                  <a:schemeClr val="accent1">
                    <a:lumMod val="50000"/>
                  </a:schemeClr>
                </a:solidFill>
              </a:rPr>
              <a:t>Financial Development Barometer</a:t>
            </a:r>
          </a:p>
        </p:txBody>
      </p:sp>
      <p:sp>
        <p:nvSpPr>
          <p:cNvPr id="17" name="Rectangle 1"/>
          <p:cNvSpPr>
            <a:spLocks noChangeArrowheads="1"/>
          </p:cNvSpPr>
          <p:nvPr/>
        </p:nvSpPr>
        <p:spPr bwMode="auto">
          <a:xfrm>
            <a:off x="152400" y="6269898"/>
            <a:ext cx="8458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a:t>Source: Financial Development </a:t>
            </a:r>
            <a:r>
              <a:rPr lang="en-US" sz="1200" dirty="0" smtClean="0"/>
              <a:t>Barometer (poll of financial sector officials </a:t>
            </a:r>
            <a:r>
              <a:rPr lang="en-US" sz="1200" dirty="0"/>
              <a:t>and </a:t>
            </a:r>
            <a:r>
              <a:rPr lang="en-US" sz="1200" dirty="0" smtClean="0"/>
              <a:t>experts </a:t>
            </a:r>
            <a:r>
              <a:rPr lang="en-US" sz="1200" dirty="0"/>
              <a:t>from 21 developed and 54 developing </a:t>
            </a:r>
            <a:r>
              <a:rPr lang="en-US" sz="1200" dirty="0" smtClean="0"/>
              <a:t>economies). </a:t>
            </a:r>
            <a:endParaRPr lang="en-US" sz="1200" dirty="0"/>
          </a:p>
        </p:txBody>
      </p:sp>
      <p:graphicFrame>
        <p:nvGraphicFramePr>
          <p:cNvPr id="18" name="Chart 17"/>
          <p:cNvGraphicFramePr>
            <a:graphicFrameLocks/>
          </p:cNvGraphicFramePr>
          <p:nvPr>
            <p:extLst>
              <p:ext uri="{D42A27DB-BD31-4B8C-83A1-F6EECF244321}">
                <p14:modId xmlns:p14="http://schemas.microsoft.com/office/powerpoint/2010/main" val="3144039199"/>
              </p:ext>
            </p:extLst>
          </p:nvPr>
        </p:nvGraphicFramePr>
        <p:xfrm>
          <a:off x="152400" y="828020"/>
          <a:ext cx="4419600" cy="525682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80010DC6-E50D-4AD5-B6B3-57BA6206FAF5}" type="slidenum">
              <a:rPr lang="en-US" smtClean="0"/>
              <a:pPr/>
              <a:t>4</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1730834482"/>
              </p:ext>
            </p:extLst>
          </p:nvPr>
        </p:nvGraphicFramePr>
        <p:xfrm>
          <a:off x="4267200" y="914400"/>
          <a:ext cx="47244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0" y="2"/>
            <a:ext cx="9144000" cy="276999"/>
          </a:xfrm>
          <a:prstGeom prst="rect">
            <a:avLst/>
          </a:prstGeom>
          <a:noFill/>
        </p:spPr>
        <p:txBody>
          <a:bodyPr wrap="square" rtlCol="0">
            <a:spAutoFit/>
          </a:bodyPr>
          <a:lstStyle/>
          <a:p>
            <a:r>
              <a:rPr lang="en-US" sz="1200" b="1"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74564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4724400"/>
          </a:xfrm>
        </p:spPr>
        <p:txBody>
          <a:bodyPr>
            <a:noAutofit/>
          </a:bodyPr>
          <a:lstStyle/>
          <a:p>
            <a:r>
              <a:rPr lang="en-US" sz="2000" dirty="0">
                <a:solidFill>
                  <a:schemeClr val="accent1">
                    <a:lumMod val="50000"/>
                  </a:schemeClr>
                </a:solidFill>
              </a:rPr>
              <a:t>Financial inclusion = </a:t>
            </a:r>
            <a:r>
              <a:rPr lang="en-US" sz="2000" dirty="0" smtClean="0">
                <a:solidFill>
                  <a:schemeClr val="accent1">
                    <a:lumMod val="50000"/>
                  </a:schemeClr>
                </a:solidFill>
              </a:rPr>
              <a:t>share of </a:t>
            </a:r>
            <a:r>
              <a:rPr lang="en-US" sz="2000" dirty="0">
                <a:solidFill>
                  <a:schemeClr val="accent1">
                    <a:lumMod val="50000"/>
                  </a:schemeClr>
                </a:solidFill>
              </a:rPr>
              <a:t>individuals and firms that use financial </a:t>
            </a:r>
            <a:r>
              <a:rPr lang="en-US" sz="2000" dirty="0" smtClean="0">
                <a:solidFill>
                  <a:schemeClr val="accent1">
                    <a:lumMod val="50000"/>
                  </a:schemeClr>
                </a:solidFill>
              </a:rPr>
              <a:t>services</a:t>
            </a:r>
          </a:p>
          <a:p>
            <a:endParaRPr lang="en-US" sz="2000" dirty="0">
              <a:solidFill>
                <a:schemeClr val="accent1">
                  <a:lumMod val="50000"/>
                </a:schemeClr>
              </a:solidFill>
            </a:endParaRPr>
          </a:p>
          <a:p>
            <a:r>
              <a:rPr lang="en-US" sz="2000" dirty="0" smtClean="0">
                <a:solidFill>
                  <a:schemeClr val="accent1">
                    <a:lumMod val="50000"/>
                  </a:schemeClr>
                </a:solidFill>
              </a:rPr>
              <a:t>… does </a:t>
            </a:r>
            <a:r>
              <a:rPr lang="en-US" sz="2000" dirty="0">
                <a:solidFill>
                  <a:schemeClr val="accent1">
                    <a:lumMod val="50000"/>
                  </a:schemeClr>
                </a:solidFill>
              </a:rPr>
              <a:t>not mean finance for all at all </a:t>
            </a:r>
            <a:r>
              <a:rPr lang="en-US" sz="2000" dirty="0" smtClean="0">
                <a:solidFill>
                  <a:schemeClr val="accent1">
                    <a:lumMod val="50000"/>
                  </a:schemeClr>
                </a:solidFill>
              </a:rPr>
              <a:t>costs</a:t>
            </a:r>
            <a:endParaRPr lang="en-US" sz="2000" dirty="0">
              <a:solidFill>
                <a:schemeClr val="accent1">
                  <a:lumMod val="50000"/>
                </a:schemeClr>
              </a:solidFill>
            </a:endParaRPr>
          </a:p>
          <a:p>
            <a:endParaRPr lang="en-US" sz="2000" dirty="0" smtClean="0">
              <a:solidFill>
                <a:schemeClr val="accent1">
                  <a:lumMod val="50000"/>
                </a:schemeClr>
              </a:solidFill>
            </a:endParaRPr>
          </a:p>
          <a:p>
            <a:r>
              <a:rPr lang="en-US" sz="2000" dirty="0" smtClean="0">
                <a:solidFill>
                  <a:schemeClr val="accent1">
                    <a:lumMod val="50000"/>
                  </a:schemeClr>
                </a:solidFill>
              </a:rPr>
              <a:t>Some have no demand or need for financial services</a:t>
            </a:r>
          </a:p>
          <a:p>
            <a:endParaRPr lang="en-US" sz="2000" dirty="0" smtClean="0">
              <a:solidFill>
                <a:schemeClr val="accent1">
                  <a:lumMod val="50000"/>
                </a:schemeClr>
              </a:solidFill>
            </a:endParaRPr>
          </a:p>
          <a:p>
            <a:r>
              <a:rPr lang="en-US" sz="2000" dirty="0" smtClean="0">
                <a:solidFill>
                  <a:schemeClr val="accent1">
                    <a:lumMod val="50000"/>
                  </a:schemeClr>
                </a:solidFill>
              </a:rPr>
              <a:t>But for many, </a:t>
            </a:r>
            <a:r>
              <a:rPr lang="en-US" sz="2000" dirty="0">
                <a:solidFill>
                  <a:schemeClr val="accent1">
                    <a:lumMod val="50000"/>
                  </a:schemeClr>
                </a:solidFill>
              </a:rPr>
              <a:t>the use of financial services is constrained by market </a:t>
            </a:r>
            <a:r>
              <a:rPr lang="en-US" sz="2000" dirty="0" smtClean="0">
                <a:solidFill>
                  <a:schemeClr val="accent1">
                    <a:lumMod val="50000"/>
                  </a:schemeClr>
                </a:solidFill>
              </a:rPr>
              <a:t>and government failures</a:t>
            </a:r>
          </a:p>
          <a:p>
            <a:endParaRPr lang="en-US" sz="2000" dirty="0" smtClean="0">
              <a:solidFill>
                <a:schemeClr val="accent1">
                  <a:lumMod val="50000"/>
                </a:schemeClr>
              </a:solidFill>
            </a:endParaRPr>
          </a:p>
          <a:p>
            <a:r>
              <a:rPr lang="en-US" sz="2000" dirty="0" smtClean="0">
                <a:solidFill>
                  <a:schemeClr val="accent1">
                    <a:lumMod val="50000"/>
                  </a:schemeClr>
                </a:solidFill>
              </a:rPr>
              <a:t>That is why it is important to measure not only actual use of financial services, but also the barriers to access</a:t>
            </a:r>
            <a:endParaRPr lang="en-US" sz="2000" dirty="0" smtClean="0">
              <a:solidFill>
                <a:schemeClr val="bg2">
                  <a:lumMod val="10000"/>
                </a:schemeClr>
              </a:solidFill>
            </a:endParaRPr>
          </a:p>
          <a:p>
            <a:pPr lvl="1"/>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b="1" dirty="0" smtClean="0">
              <a:solidFill>
                <a:schemeClr val="bg2">
                  <a:lumMod val="10000"/>
                </a:schemeClr>
              </a:solidFill>
            </a:endParaRPr>
          </a:p>
          <a:p>
            <a:pPr>
              <a:buNone/>
            </a:pPr>
            <a:endParaRPr lang="en-US" sz="20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Defining financial inclusion</a:t>
            </a:r>
            <a:endParaRPr lang="en-US" sz="2800"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5</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53584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Defining financial inclusion</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6</a:t>
            </a:fld>
            <a:endParaRPr lang="en-US"/>
          </a:p>
        </p:txBody>
      </p:sp>
      <p:sp>
        <p:nvSpPr>
          <p:cNvPr id="6" name="TextBox 5"/>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pic>
        <p:nvPicPr>
          <p:cNvPr id="7" name="Picture 6"/>
          <p:cNvPicPr/>
          <p:nvPr/>
        </p:nvPicPr>
        <p:blipFill>
          <a:blip r:embed="rId3"/>
          <a:stretch>
            <a:fillRect/>
          </a:stretch>
        </p:blipFill>
        <p:spPr>
          <a:xfrm>
            <a:off x="266700" y="1295400"/>
            <a:ext cx="8610600" cy="4724400"/>
          </a:xfrm>
          <a:prstGeom prst="rect">
            <a:avLst/>
          </a:prstGeom>
        </p:spPr>
      </p:pic>
    </p:spTree>
    <p:extLst>
      <p:ext uri="{BB962C8B-B14F-4D97-AF65-F5344CB8AC3E}">
        <p14:creationId xmlns:p14="http://schemas.microsoft.com/office/powerpoint/2010/main" val="51035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914400"/>
            <a:ext cx="8458200" cy="914400"/>
          </a:xfrm>
        </p:spPr>
        <p:txBody>
          <a:bodyPr>
            <a:normAutofit/>
          </a:bodyPr>
          <a:lstStyle/>
          <a:p>
            <a:r>
              <a:rPr lang="en-US" sz="2000" dirty="0" smtClean="0">
                <a:solidFill>
                  <a:schemeClr val="accent1">
                    <a:lumMod val="50000"/>
                  </a:schemeClr>
                </a:solidFill>
              </a:rPr>
              <a:t>Globally</a:t>
            </a:r>
            <a:r>
              <a:rPr lang="en-US" sz="2000" dirty="0">
                <a:solidFill>
                  <a:schemeClr val="accent1">
                    <a:lumMod val="50000"/>
                  </a:schemeClr>
                </a:solidFill>
              </a:rPr>
              <a:t>, </a:t>
            </a:r>
            <a:r>
              <a:rPr lang="en-US" sz="2000" dirty="0" smtClean="0">
                <a:solidFill>
                  <a:schemeClr val="accent1">
                    <a:lumMod val="50000"/>
                  </a:schemeClr>
                </a:solidFill>
              </a:rPr>
              <a:t>about </a:t>
            </a:r>
            <a:r>
              <a:rPr lang="en-US" sz="2000" dirty="0">
                <a:solidFill>
                  <a:schemeClr val="accent1">
                    <a:lumMod val="50000"/>
                  </a:schemeClr>
                </a:solidFill>
              </a:rPr>
              <a:t>50 % of adults have a bank account </a:t>
            </a:r>
            <a:endParaRPr lang="en-US" sz="2000" dirty="0" smtClean="0">
              <a:solidFill>
                <a:schemeClr val="accent1">
                  <a:lumMod val="50000"/>
                </a:schemeClr>
              </a:solidFill>
            </a:endParaRPr>
          </a:p>
          <a:p>
            <a:r>
              <a:rPr lang="en-US" sz="2000" dirty="0" smtClean="0">
                <a:solidFill>
                  <a:schemeClr val="accent1">
                    <a:lumMod val="50000"/>
                  </a:schemeClr>
                </a:solidFill>
              </a:rPr>
              <a:t>The other 50 % (2.5 billion) remain </a:t>
            </a:r>
            <a:r>
              <a:rPr lang="en-US" sz="2000" dirty="0">
                <a:solidFill>
                  <a:schemeClr val="accent1">
                    <a:lumMod val="50000"/>
                  </a:schemeClr>
                </a:solidFill>
              </a:rPr>
              <a:t>“unbanked</a:t>
            </a:r>
            <a:r>
              <a:rPr lang="en-US" sz="2000" dirty="0" smtClean="0">
                <a:solidFill>
                  <a:schemeClr val="accent1">
                    <a:lumMod val="50000"/>
                  </a:schemeClr>
                </a:solidFill>
              </a:rPr>
              <a:t>”</a:t>
            </a:r>
            <a:endParaRPr lang="en-US" sz="2000" dirty="0" smtClean="0">
              <a:solidFill>
                <a:schemeClr val="bg2">
                  <a:lumMod val="10000"/>
                </a:schemeClr>
              </a:solidFill>
            </a:endParaRPr>
          </a:p>
          <a:p>
            <a:pPr lvl="1">
              <a:buNone/>
            </a:pPr>
            <a:endParaRPr lang="en-US" sz="1600" dirty="0" smtClean="0">
              <a:solidFill>
                <a:schemeClr val="bg2">
                  <a:lumMod val="1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Measuring financial inclusion</a:t>
            </a:r>
            <a:endParaRPr lang="en-US" sz="28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80010DC6-E50D-4AD5-B6B3-57BA6206FAF5}" type="slidenum">
              <a:rPr lang="en-US" smtClean="0"/>
              <a:pPr/>
              <a:t>7</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
        <p:nvSpPr>
          <p:cNvPr id="7" name="TextBox 6"/>
          <p:cNvSpPr txBox="1"/>
          <p:nvPr/>
        </p:nvSpPr>
        <p:spPr>
          <a:xfrm>
            <a:off x="1752600" y="1891286"/>
            <a:ext cx="5638800" cy="369332"/>
          </a:xfrm>
          <a:prstGeom prst="rect">
            <a:avLst/>
          </a:prstGeom>
          <a:noFill/>
        </p:spPr>
        <p:txBody>
          <a:bodyPr wrap="square" rtlCol="0">
            <a:spAutoFit/>
          </a:bodyPr>
          <a:lstStyle/>
          <a:p>
            <a:pPr algn="ctr"/>
            <a:r>
              <a:rPr lang="en-US" b="1" dirty="0" smtClean="0"/>
              <a:t>Adults with accounts at a formal financial institution</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52" y="2352207"/>
            <a:ext cx="7499295" cy="38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04800" y="6300228"/>
            <a:ext cx="8534400" cy="369332"/>
          </a:xfrm>
          <a:prstGeom prst="rect">
            <a:avLst/>
          </a:prstGeom>
        </p:spPr>
        <p:txBody>
          <a:bodyPr wrap="square">
            <a:spAutoFit/>
          </a:bodyPr>
          <a:lstStyle/>
          <a:p>
            <a:r>
              <a:rPr lang="en-US" i="1" dirty="0"/>
              <a:t>Source: </a:t>
            </a:r>
            <a:r>
              <a:rPr lang="en-US" dirty="0"/>
              <a:t>Global Financial Inclusion (Global </a:t>
            </a:r>
            <a:r>
              <a:rPr lang="en-US" dirty="0" err="1"/>
              <a:t>Findex</a:t>
            </a:r>
            <a:r>
              <a:rPr lang="en-US" dirty="0"/>
              <a:t>) </a:t>
            </a:r>
            <a:r>
              <a:rPr lang="en-US" dirty="0" smtClean="0"/>
              <a:t>Database, worldbank.org/</a:t>
            </a:r>
            <a:r>
              <a:rPr lang="en-US" dirty="0" err="1" smtClean="0"/>
              <a:t>globalfindex</a:t>
            </a:r>
            <a:endParaRPr lang="en-US" dirty="0"/>
          </a:p>
        </p:txBody>
      </p:sp>
    </p:spTree>
    <p:extLst>
      <p:ext uri="{BB962C8B-B14F-4D97-AF65-F5344CB8AC3E}">
        <p14:creationId xmlns:p14="http://schemas.microsoft.com/office/powerpoint/2010/main" val="255657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Where do the unbanked live?</a:t>
            </a:r>
            <a:endParaRPr lang="en-US" sz="28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80010DC6-E50D-4AD5-B6B3-57BA6206FAF5}" type="slidenum">
              <a:rPr lang="en-US" smtClean="0"/>
              <a:pPr/>
              <a:t>8</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
        <p:nvSpPr>
          <p:cNvPr id="9" name="Rectangle 8"/>
          <p:cNvSpPr/>
          <p:nvPr/>
        </p:nvSpPr>
        <p:spPr>
          <a:xfrm>
            <a:off x="304800" y="6300228"/>
            <a:ext cx="8534400" cy="369332"/>
          </a:xfrm>
          <a:prstGeom prst="rect">
            <a:avLst/>
          </a:prstGeom>
        </p:spPr>
        <p:txBody>
          <a:bodyPr wrap="square">
            <a:spAutoFit/>
          </a:bodyPr>
          <a:lstStyle/>
          <a:p>
            <a:r>
              <a:rPr lang="en-US" i="1" dirty="0"/>
              <a:t>Source: </a:t>
            </a:r>
            <a:r>
              <a:rPr lang="en-US" dirty="0"/>
              <a:t>Global Financial Inclusion (Global </a:t>
            </a:r>
            <a:r>
              <a:rPr lang="en-US" dirty="0" err="1"/>
              <a:t>Findex</a:t>
            </a:r>
            <a:r>
              <a:rPr lang="en-US" dirty="0"/>
              <a:t>) </a:t>
            </a:r>
            <a:r>
              <a:rPr lang="en-US" dirty="0" smtClean="0"/>
              <a:t>Database, worldbank.org/</a:t>
            </a:r>
            <a:r>
              <a:rPr lang="en-US" dirty="0" err="1" smtClean="0"/>
              <a:t>globalfindex</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4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13508" y="1143001"/>
            <a:ext cx="8525691" cy="2209799"/>
          </a:xfrm>
        </p:spPr>
        <p:txBody>
          <a:bodyPr/>
          <a:lstStyle/>
          <a:p>
            <a:pPr marL="0" indent="0">
              <a:buNone/>
            </a:pPr>
            <a:endParaRPr lang="en-US" dirty="0"/>
          </a:p>
        </p:txBody>
      </p:sp>
    </p:spTree>
    <p:extLst>
      <p:ext uri="{BB962C8B-B14F-4D97-AF65-F5344CB8AC3E}">
        <p14:creationId xmlns:p14="http://schemas.microsoft.com/office/powerpoint/2010/main" val="821789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458200" cy="5247620"/>
          </a:xfrm>
        </p:spPr>
        <p:txBody>
          <a:bodyPr>
            <a:normAutofit/>
          </a:bodyPr>
          <a:lstStyle/>
          <a:p>
            <a:r>
              <a:rPr lang="en-US" sz="2000" dirty="0" smtClean="0">
                <a:solidFill>
                  <a:schemeClr val="accent1">
                    <a:lumMod val="50000"/>
                  </a:schemeClr>
                </a:solidFill>
              </a:rPr>
              <a:t>Not </a:t>
            </a:r>
            <a:r>
              <a:rPr lang="en-US" sz="2000" dirty="0">
                <a:solidFill>
                  <a:schemeClr val="accent1">
                    <a:lumMod val="50000"/>
                  </a:schemeClr>
                </a:solidFill>
              </a:rPr>
              <a:t>all </a:t>
            </a:r>
            <a:r>
              <a:rPr lang="en-US" sz="2000" dirty="0" smtClean="0">
                <a:solidFill>
                  <a:schemeClr val="accent1">
                    <a:lumMod val="50000"/>
                  </a:schemeClr>
                </a:solidFill>
              </a:rPr>
              <a:t>“unbanked” </a:t>
            </a:r>
            <a:r>
              <a:rPr lang="en-US" sz="2000" dirty="0">
                <a:solidFill>
                  <a:schemeClr val="accent1">
                    <a:lumMod val="50000"/>
                  </a:schemeClr>
                </a:solidFill>
              </a:rPr>
              <a:t>need financial </a:t>
            </a:r>
            <a:r>
              <a:rPr lang="en-US" sz="2000" dirty="0" smtClean="0">
                <a:solidFill>
                  <a:schemeClr val="accent1">
                    <a:lumMod val="50000"/>
                  </a:schemeClr>
                </a:solidFill>
              </a:rPr>
              <a:t>services, but </a:t>
            </a:r>
            <a:r>
              <a:rPr lang="en-US" sz="2000" dirty="0">
                <a:solidFill>
                  <a:schemeClr val="accent1">
                    <a:lumMod val="50000"/>
                  </a:schemeClr>
                </a:solidFill>
              </a:rPr>
              <a:t>barriers </a:t>
            </a:r>
            <a:r>
              <a:rPr lang="en-US" sz="2000" dirty="0" smtClean="0">
                <a:solidFill>
                  <a:schemeClr val="accent1">
                    <a:lumMod val="50000"/>
                  </a:schemeClr>
                </a:solidFill>
              </a:rPr>
              <a:t>play a key role </a:t>
            </a:r>
            <a:endParaRPr lang="en-US" sz="1600" dirty="0" smtClean="0">
              <a:solidFill>
                <a:schemeClr val="accent1">
                  <a:lumMod val="50000"/>
                </a:schemeClr>
              </a:solidFill>
            </a:endParaRPr>
          </a:p>
          <a:p>
            <a:endParaRPr lang="en-US" sz="2000" dirty="0" smtClean="0">
              <a:solidFill>
                <a:schemeClr val="bg2">
                  <a:lumMod val="10000"/>
                </a:schemeClr>
              </a:solidFill>
            </a:endParaRPr>
          </a:p>
          <a:p>
            <a:endParaRPr lang="en-US" sz="1700" dirty="0" smtClean="0">
              <a:solidFill>
                <a:schemeClr val="bg2">
                  <a:lumMod val="10000"/>
                </a:schemeClr>
              </a:solidFill>
            </a:endParaRPr>
          </a:p>
          <a:p>
            <a:pPr lvl="1">
              <a:buNone/>
            </a:pPr>
            <a:endParaRPr lang="en-US" sz="1600" dirty="0" smtClean="0">
              <a:solidFill>
                <a:schemeClr val="bg2">
                  <a:lumMod val="1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Measuring financial inclusion</a:t>
            </a:r>
            <a:endParaRPr lang="en-US" sz="2800"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9</a:t>
            </a:fld>
            <a:endParaRPr lang="en-US"/>
          </a:p>
        </p:txBody>
      </p:sp>
      <p:sp>
        <p:nvSpPr>
          <p:cNvPr id="10" name="TextBox 9"/>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2739486910"/>
              </p:ext>
            </p:extLst>
          </p:nvPr>
        </p:nvGraphicFramePr>
        <p:xfrm>
          <a:off x="609600" y="1295400"/>
          <a:ext cx="76962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661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44800</TotalTime>
  <Words>5472</Words>
  <Application>Microsoft Office PowerPoint</Application>
  <PresentationFormat>On-screen Show (4:3)</PresentationFormat>
  <Paragraphs>529</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SEVENTY-SEVENTH INTERNATIONAL  ATLANTIC ECONOMIC CONFERENCE</vt:lpstr>
      <vt:lpstr>PowerPoint Presentation</vt:lpstr>
      <vt:lpstr>Why financial inclusion ?</vt:lpstr>
      <vt:lpstr>   </vt:lpstr>
      <vt:lpstr>Defining financial inclusion</vt:lpstr>
      <vt:lpstr>Defining financial inclusion</vt:lpstr>
      <vt:lpstr>Measuring financial inclusion</vt:lpstr>
      <vt:lpstr>Where do the unbanked live?</vt:lpstr>
      <vt:lpstr>Measuring financial inclusion</vt:lpstr>
      <vt:lpstr>Correlates of financial inclusion</vt:lpstr>
      <vt:lpstr>PowerPoint Presentation</vt:lpstr>
      <vt:lpstr>Financial inequality and economic inequality</vt:lpstr>
      <vt:lpstr>Evidence on impacts of financial inclusion</vt:lpstr>
      <vt:lpstr>Financial inclusion policy – overall findings from research</vt:lpstr>
      <vt:lpstr>PowerPoint Presentation</vt:lpstr>
      <vt:lpstr>PowerPoint Presentation</vt:lpstr>
      <vt:lpstr>Promoting financial inclusion: focus areas</vt:lpstr>
      <vt:lpstr>I. Promise of technology</vt:lpstr>
      <vt:lpstr>I. Promise of technology</vt:lpstr>
      <vt:lpstr>I. Promise of technology</vt:lpstr>
      <vt:lpstr>II. Product design, business models</vt:lpstr>
      <vt:lpstr>II. Product design, business models</vt:lpstr>
      <vt:lpstr>II. Product design, business models</vt:lpstr>
      <vt:lpstr>III. Financial capability</vt:lpstr>
      <vt:lpstr>III. Financial capability</vt:lpstr>
      <vt:lpstr>Main messages</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GFDR Overview</dc:title>
  <dc:creator>Martin Cihak</dc:creator>
  <cp:lastModifiedBy>computer4</cp:lastModifiedBy>
  <cp:revision>1198</cp:revision>
  <cp:lastPrinted>2013-09-13T19:57:21Z</cp:lastPrinted>
  <dcterms:created xsi:type="dcterms:W3CDTF">2011-11-09T16:14:19Z</dcterms:created>
  <dcterms:modified xsi:type="dcterms:W3CDTF">2014-05-12T20:47:27Z</dcterms:modified>
</cp:coreProperties>
</file>